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9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3D72625-F380-4D5B-A6F4-01CF649E8C79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CB192F-8958-4AFB-9E94-4058894025FB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20660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2625-F380-4D5B-A6F4-01CF649E8C79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192F-8958-4AFB-9E94-405889402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85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2625-F380-4D5B-A6F4-01CF649E8C79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192F-8958-4AFB-9E94-405889402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94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2625-F380-4D5B-A6F4-01CF649E8C79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192F-8958-4AFB-9E94-405889402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591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3D72625-F380-4D5B-A6F4-01CF649E8C79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3CB192F-8958-4AFB-9E94-4058894025FB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7835824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2625-F380-4D5B-A6F4-01CF649E8C79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192F-8958-4AFB-9E94-405889402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93684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2625-F380-4D5B-A6F4-01CF649E8C79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192F-8958-4AFB-9E94-405889402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58704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2625-F380-4D5B-A6F4-01CF649E8C79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192F-8958-4AFB-9E94-405889402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50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2625-F380-4D5B-A6F4-01CF649E8C79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192F-8958-4AFB-9E94-405889402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899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73D72625-F380-4D5B-A6F4-01CF649E8C79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C3CB192F-8958-4AFB-9E94-4058894025F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550999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73D72625-F380-4D5B-A6F4-01CF649E8C79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C3CB192F-8958-4AFB-9E94-405889402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64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3D72625-F380-4D5B-A6F4-01CF649E8C79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3CB192F-8958-4AFB-9E94-4058894025F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35489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5400" dirty="0" smtClean="0"/>
              <a:t>Змішане навчання: сутність і переваги </a:t>
            </a:r>
            <a:br>
              <a:rPr lang="uk-UA" sz="5400" dirty="0" smtClean="0"/>
            </a:br>
            <a:r>
              <a:rPr lang="uk-UA" sz="5400" dirty="0" smtClean="0"/>
              <a:t>у сучасному світі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375152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47902" y="156118"/>
            <a:ext cx="4025590" cy="1070516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/>
              <a:t>Основні компоненти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39049" y="1650380"/>
            <a:ext cx="4443297" cy="5006898"/>
          </a:xfrm>
        </p:spPr>
        <p:txBody>
          <a:bodyPr>
            <a:noAutofit/>
          </a:bodyPr>
          <a:lstStyle/>
          <a:p>
            <a:pPr marL="457200" indent="-457200">
              <a:buFontTx/>
              <a:buChar char="-"/>
            </a:pPr>
            <a:r>
              <a:rPr lang="ru-RU" sz="3200" dirty="0" smtClean="0"/>
              <a:t>- онлайн-контент (</a:t>
            </a:r>
            <a:r>
              <a:rPr lang="ru-RU" sz="3200" dirty="0" err="1" smtClean="0"/>
              <a:t>самостійне</a:t>
            </a:r>
            <a:r>
              <a:rPr lang="ru-RU" sz="3200" dirty="0" smtClean="0"/>
              <a:t> </a:t>
            </a:r>
            <a:r>
              <a:rPr lang="ru-RU" sz="3200" dirty="0" err="1" smtClean="0"/>
              <a:t>навчання</a:t>
            </a:r>
            <a:r>
              <a:rPr lang="ru-RU" sz="3200" dirty="0" smtClean="0"/>
              <a:t>);</a:t>
            </a:r>
            <a:endParaRPr lang="ru-RU" sz="3200" dirty="0"/>
          </a:p>
        </p:txBody>
      </p:sp>
      <p:pic>
        <p:nvPicPr>
          <p:cNvPr id="11" name="Рисунок 10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911" r="3911"/>
          <a:stretch>
            <a:fillRect/>
          </a:stretch>
        </p:blipFill>
        <p:spPr>
          <a:xfrm>
            <a:off x="573397" y="256479"/>
            <a:ext cx="6686048" cy="623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095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9850" r="19850"/>
          <a:stretch>
            <a:fillRect/>
          </a:stretch>
        </p:blipFill>
        <p:spPr>
          <a:xfrm>
            <a:off x="751816" y="367991"/>
            <a:ext cx="6418419" cy="598423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47902" y="156118"/>
            <a:ext cx="4025590" cy="1070516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/>
              <a:t>Основні компоненти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39049" y="1650380"/>
            <a:ext cx="4443297" cy="5006898"/>
          </a:xfrm>
        </p:spPr>
        <p:txBody>
          <a:bodyPr>
            <a:noAutofit/>
          </a:bodyPr>
          <a:lstStyle/>
          <a:p>
            <a:pPr marL="457200" indent="-457200">
              <a:buFontTx/>
              <a:buChar char="-"/>
            </a:pPr>
            <a:r>
              <a:rPr lang="ru-RU" sz="3200" dirty="0" smtClean="0"/>
              <a:t>- </a:t>
            </a:r>
            <a:r>
              <a:rPr lang="ru-RU" sz="3200" dirty="0" err="1" smtClean="0"/>
              <a:t>співпраця</a:t>
            </a:r>
            <a:r>
              <a:rPr lang="ru-RU" sz="3200" dirty="0" smtClean="0"/>
              <a:t>: робота з </a:t>
            </a:r>
            <a:r>
              <a:rPr lang="ru-RU" sz="3200" dirty="0" err="1" smtClean="0"/>
              <a:t>однолітками</a:t>
            </a:r>
            <a:r>
              <a:rPr lang="ru-RU" sz="3200" dirty="0" smtClean="0"/>
              <a:t> та робота з </a:t>
            </a:r>
            <a:r>
              <a:rPr lang="ru-RU" sz="3200" dirty="0" err="1" smtClean="0"/>
              <a:t>вчителями</a:t>
            </a:r>
            <a:r>
              <a:rPr lang="ru-RU" sz="3200" dirty="0" smtClean="0"/>
              <a:t>;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60429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9921" r="19921"/>
          <a:stretch>
            <a:fillRect/>
          </a:stretch>
        </p:blipFill>
        <p:spPr>
          <a:xfrm>
            <a:off x="874479" y="546410"/>
            <a:ext cx="6217697" cy="579708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47902" y="156118"/>
            <a:ext cx="4025590" cy="1070516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/>
              <a:t>Основні компоненти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39049" y="1650380"/>
            <a:ext cx="4443297" cy="5006898"/>
          </a:xfrm>
        </p:spPr>
        <p:txBody>
          <a:bodyPr>
            <a:noAutofit/>
          </a:bodyPr>
          <a:lstStyle/>
          <a:p>
            <a:pPr marL="457200" indent="-457200">
              <a:buFontTx/>
              <a:buChar char="-"/>
            </a:pPr>
            <a:r>
              <a:rPr lang="ru-RU" sz="3200" dirty="0" smtClean="0"/>
              <a:t>- </a:t>
            </a:r>
            <a:r>
              <a:rPr lang="ru-RU" sz="3200" dirty="0" err="1" smtClean="0"/>
              <a:t>оцінка</a:t>
            </a:r>
            <a:r>
              <a:rPr lang="ru-RU" sz="3200" dirty="0" smtClean="0"/>
              <a:t>: </a:t>
            </a:r>
            <a:r>
              <a:rPr lang="ru-RU" sz="3200" dirty="0" err="1" smtClean="0"/>
              <a:t>учні</a:t>
            </a:r>
            <a:r>
              <a:rPr lang="ru-RU" sz="3200" dirty="0" smtClean="0"/>
              <a:t> </a:t>
            </a:r>
            <a:r>
              <a:rPr lang="ru-RU" sz="3200" dirty="0" err="1" smtClean="0"/>
              <a:t>можуть</a:t>
            </a:r>
            <a:r>
              <a:rPr lang="ru-RU" sz="3200" dirty="0" smtClean="0"/>
              <a:t> </a:t>
            </a:r>
            <a:r>
              <a:rPr lang="ru-RU" sz="3200" dirty="0" err="1" smtClean="0"/>
              <a:t>стежити</a:t>
            </a:r>
            <a:r>
              <a:rPr lang="ru-RU" sz="3200" dirty="0" smtClean="0"/>
              <a:t> за </a:t>
            </a:r>
            <a:r>
              <a:rPr lang="ru-RU" sz="3200" dirty="0" err="1" smtClean="0"/>
              <a:t>своїм</a:t>
            </a:r>
            <a:r>
              <a:rPr lang="ru-RU" sz="3200" dirty="0" smtClean="0"/>
              <a:t> </a:t>
            </a:r>
            <a:r>
              <a:rPr lang="ru-RU" sz="3200" dirty="0" err="1" smtClean="0"/>
              <a:t>прогресом</a:t>
            </a:r>
            <a:r>
              <a:rPr lang="ru-RU" sz="3200" dirty="0" smtClean="0"/>
              <a:t>;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20357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47902" y="156118"/>
            <a:ext cx="4025590" cy="1070516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/>
              <a:t>Основні компоненти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39049" y="1650380"/>
            <a:ext cx="4443297" cy="5006898"/>
          </a:xfrm>
        </p:spPr>
        <p:txBody>
          <a:bodyPr>
            <a:noAutofit/>
          </a:bodyPr>
          <a:lstStyle/>
          <a:p>
            <a:pPr marL="457200" indent="-457200">
              <a:buFontTx/>
              <a:buChar char="-"/>
            </a:pPr>
            <a:r>
              <a:rPr lang="ru-RU" sz="3200" dirty="0" smtClean="0"/>
              <a:t>- </a:t>
            </a:r>
            <a:r>
              <a:rPr lang="ru-RU" sz="3200" dirty="0" err="1" smtClean="0"/>
              <a:t>додаткові</a:t>
            </a:r>
            <a:r>
              <a:rPr lang="ru-RU" sz="3200" dirty="0" smtClean="0"/>
              <a:t> </a:t>
            </a:r>
            <a:r>
              <a:rPr lang="ru-RU" sz="3200" dirty="0" err="1" smtClean="0"/>
              <a:t>матеріали</a:t>
            </a:r>
            <a:r>
              <a:rPr lang="ru-RU" sz="3200" dirty="0" smtClean="0"/>
              <a:t>;</a:t>
            </a:r>
            <a:endParaRPr lang="ru-RU" sz="3200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334" r="12334"/>
          <a:stretch>
            <a:fillRect/>
          </a:stretch>
        </p:blipFill>
        <p:spPr>
          <a:xfrm>
            <a:off x="551094" y="306169"/>
            <a:ext cx="2883482" cy="26884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469" y="1650380"/>
            <a:ext cx="2101540" cy="3002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633" y="3775773"/>
            <a:ext cx="3752402" cy="271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690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489" r="5489"/>
          <a:stretch>
            <a:fillRect/>
          </a:stretch>
        </p:blipFill>
        <p:spPr>
          <a:xfrm>
            <a:off x="729514" y="479503"/>
            <a:ext cx="6396116" cy="596343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47902" y="156118"/>
            <a:ext cx="4025590" cy="1070516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/>
              <a:t>Основні переваги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39049" y="1650380"/>
            <a:ext cx="4443297" cy="5006898"/>
          </a:xfrm>
        </p:spPr>
        <p:txBody>
          <a:bodyPr>
            <a:noAutofit/>
          </a:bodyPr>
          <a:lstStyle/>
          <a:p>
            <a:pPr marL="457200" indent="-457200">
              <a:buFontTx/>
              <a:buChar char="-"/>
            </a:pPr>
            <a:r>
              <a:rPr lang="ru-RU" sz="3200" dirty="0" smtClean="0"/>
              <a:t>- </a:t>
            </a:r>
            <a:r>
              <a:rPr lang="ru-RU" sz="3200" dirty="0" err="1" smtClean="0"/>
              <a:t>доступність</a:t>
            </a:r>
            <a:r>
              <a:rPr lang="ru-RU" sz="3200" dirty="0" smtClean="0"/>
              <a:t> та </a:t>
            </a:r>
            <a:r>
              <a:rPr lang="ru-RU" sz="3200" dirty="0" err="1" smtClean="0"/>
              <a:t>зручне</a:t>
            </a:r>
            <a:r>
              <a:rPr lang="ru-RU" sz="3200" dirty="0" smtClean="0"/>
              <a:t> </a:t>
            </a:r>
            <a:r>
              <a:rPr lang="ru-RU" sz="3200" dirty="0" err="1" smtClean="0"/>
              <a:t>користування</a:t>
            </a:r>
            <a:r>
              <a:rPr lang="ru-RU" sz="3200" dirty="0" smtClean="0"/>
              <a:t>: </a:t>
            </a:r>
            <a:r>
              <a:rPr lang="ru-RU" sz="3200" dirty="0" err="1" smtClean="0"/>
              <a:t>навчальний</a:t>
            </a:r>
            <a:r>
              <a:rPr lang="ru-RU" sz="3200" dirty="0" smtClean="0"/>
              <a:t> </a:t>
            </a:r>
            <a:r>
              <a:rPr lang="ru-RU" sz="3200" dirty="0" err="1" smtClean="0"/>
              <a:t>процес</a:t>
            </a:r>
            <a:r>
              <a:rPr lang="ru-RU" sz="3200" dirty="0" smtClean="0"/>
              <a:t> </a:t>
            </a:r>
            <a:r>
              <a:rPr lang="ru-RU" sz="3200" dirty="0" err="1" smtClean="0"/>
              <a:t>стає</a:t>
            </a:r>
            <a:r>
              <a:rPr lang="ru-RU" sz="3200" dirty="0" smtClean="0"/>
              <a:t> </a:t>
            </a:r>
            <a:r>
              <a:rPr lang="ru-RU" sz="3200" dirty="0" err="1" smtClean="0"/>
              <a:t>більш</a:t>
            </a:r>
            <a:r>
              <a:rPr lang="ru-RU" sz="3200" dirty="0" smtClean="0"/>
              <a:t> </a:t>
            </a:r>
            <a:r>
              <a:rPr lang="ru-RU" sz="3200" dirty="0" err="1" smtClean="0"/>
              <a:t>гнучким</a:t>
            </a:r>
            <a:r>
              <a:rPr lang="ru-RU" sz="3200" dirty="0" smtClean="0"/>
              <a:t>;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62473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3" r="23"/>
          <a:stretch>
            <a:fillRect/>
          </a:stretch>
        </p:blipFill>
        <p:spPr>
          <a:xfrm>
            <a:off x="439581" y="0"/>
            <a:ext cx="6842165" cy="6379311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47902" y="156118"/>
            <a:ext cx="4025590" cy="1070516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/>
              <a:t>Основні переваги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39049" y="1650380"/>
            <a:ext cx="4443297" cy="5006898"/>
          </a:xfrm>
        </p:spPr>
        <p:txBody>
          <a:bodyPr>
            <a:noAutofit/>
          </a:bodyPr>
          <a:lstStyle/>
          <a:p>
            <a:pPr marL="457200" indent="-457200">
              <a:buFontTx/>
              <a:buChar char="-"/>
            </a:pPr>
            <a:r>
              <a:rPr lang="ru-RU" sz="3200" dirty="0" smtClean="0"/>
              <a:t>- </a:t>
            </a:r>
            <a:r>
              <a:rPr lang="ru-RU" sz="3000" dirty="0" err="1" smtClean="0"/>
              <a:t>покращення</a:t>
            </a:r>
            <a:r>
              <a:rPr lang="ru-RU" sz="3000" dirty="0" smtClean="0"/>
              <a:t> </a:t>
            </a:r>
            <a:r>
              <a:rPr lang="ru-RU" sz="3000" dirty="0" err="1" smtClean="0"/>
              <a:t>навчального</a:t>
            </a:r>
            <a:r>
              <a:rPr lang="ru-RU" sz="3000" dirty="0" smtClean="0"/>
              <a:t> </a:t>
            </a:r>
            <a:r>
              <a:rPr lang="ru-RU" sz="3000" dirty="0" err="1" smtClean="0"/>
              <a:t>процесу</a:t>
            </a:r>
            <a:r>
              <a:rPr lang="ru-RU" sz="3000" dirty="0" smtClean="0"/>
              <a:t>: дизайн </a:t>
            </a:r>
            <a:r>
              <a:rPr lang="ru-RU" sz="3000" dirty="0" err="1" smtClean="0"/>
              <a:t>інструкцій</a:t>
            </a:r>
            <a:r>
              <a:rPr lang="ru-RU" sz="3000" dirty="0" smtClean="0"/>
              <a:t>, </a:t>
            </a:r>
            <a:r>
              <a:rPr lang="ru-RU" sz="3000" dirty="0" err="1" smtClean="0"/>
              <a:t>орієнтація</a:t>
            </a:r>
            <a:r>
              <a:rPr lang="ru-RU" sz="3000" dirty="0" smtClean="0"/>
              <a:t>, </a:t>
            </a:r>
            <a:r>
              <a:rPr lang="ru-RU" sz="3000" dirty="0" err="1" smtClean="0"/>
              <a:t>індивідуальні</a:t>
            </a:r>
            <a:r>
              <a:rPr lang="ru-RU" sz="3000" dirty="0" smtClean="0"/>
              <a:t> </a:t>
            </a:r>
            <a:r>
              <a:rPr lang="ru-RU" sz="3000" dirty="0" err="1" smtClean="0"/>
              <a:t>можливості</a:t>
            </a:r>
            <a:r>
              <a:rPr lang="ru-RU" sz="3000" dirty="0" smtClean="0"/>
              <a:t>, </a:t>
            </a:r>
            <a:r>
              <a:rPr lang="ru-RU" sz="3000" dirty="0" err="1" smtClean="0"/>
              <a:t>рівень</a:t>
            </a:r>
            <a:r>
              <a:rPr lang="ru-RU" sz="3000" dirty="0" smtClean="0"/>
              <a:t> </a:t>
            </a:r>
            <a:r>
              <a:rPr lang="ru-RU" sz="3000" dirty="0" err="1" smtClean="0"/>
              <a:t>залученості</a:t>
            </a:r>
            <a:r>
              <a:rPr lang="ru-RU" sz="3000" dirty="0" smtClean="0"/>
              <a:t>, </a:t>
            </a:r>
            <a:r>
              <a:rPr lang="ru-RU" sz="3000" dirty="0" err="1" smtClean="0"/>
              <a:t>моніторинг</a:t>
            </a:r>
            <a:r>
              <a:rPr lang="ru-RU" sz="3000" dirty="0" smtClean="0"/>
              <a:t> часу</a:t>
            </a:r>
            <a:r>
              <a:rPr lang="ru-RU" sz="3200" dirty="0" smtClean="0"/>
              <a:t>;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63603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6851" r="16851"/>
          <a:stretch>
            <a:fillRect/>
          </a:stretch>
        </p:blipFill>
        <p:spPr>
          <a:xfrm>
            <a:off x="618002" y="446050"/>
            <a:ext cx="6429570" cy="599462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47902" y="156118"/>
            <a:ext cx="4025590" cy="1070516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/>
              <a:t>Основні переваги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39049" y="1650380"/>
            <a:ext cx="4443297" cy="5006898"/>
          </a:xfrm>
        </p:spPr>
        <p:txBody>
          <a:bodyPr>
            <a:noAutofit/>
          </a:bodyPr>
          <a:lstStyle/>
          <a:p>
            <a:pPr marL="457200" indent="-457200">
              <a:buFontTx/>
              <a:buChar char="-"/>
            </a:pPr>
            <a:r>
              <a:rPr lang="ru-RU" sz="3200" dirty="0" smtClean="0"/>
              <a:t>- </a:t>
            </a:r>
            <a:r>
              <a:rPr lang="ru-RU" sz="3200" dirty="0" err="1" smtClean="0"/>
              <a:t>зменшення</a:t>
            </a:r>
            <a:r>
              <a:rPr lang="ru-RU" sz="3200" dirty="0" smtClean="0"/>
              <a:t> та </a:t>
            </a:r>
            <a:r>
              <a:rPr lang="ru-RU" sz="3200" dirty="0" err="1" smtClean="0"/>
              <a:t>гнучкість</a:t>
            </a:r>
            <a:r>
              <a:rPr lang="ru-RU" sz="3200" dirty="0" smtClean="0"/>
              <a:t> </a:t>
            </a:r>
            <a:r>
              <a:rPr lang="ru-RU" sz="3200" dirty="0" err="1" smtClean="0"/>
              <a:t>витрат</a:t>
            </a:r>
            <a:r>
              <a:rPr lang="ru-RU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6295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039" y="111512"/>
            <a:ext cx="11151220" cy="6545766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uk-UA" sz="3200" dirty="0" smtClean="0"/>
              <a:t>Моделі змішаного навчання </a:t>
            </a:r>
            <a:br>
              <a:rPr lang="uk-UA" sz="3200" dirty="0" smtClean="0"/>
            </a:br>
            <a:r>
              <a:rPr lang="uk-UA" sz="3200" dirty="0" smtClean="0"/>
              <a:t>(автори </a:t>
            </a:r>
            <a:r>
              <a:rPr lang="uk-UA" sz="3200" dirty="0" err="1" smtClean="0"/>
              <a:t>стейкер</a:t>
            </a:r>
            <a:r>
              <a:rPr lang="uk-UA" sz="3200" dirty="0" smtClean="0"/>
              <a:t> та </a:t>
            </a:r>
            <a:r>
              <a:rPr lang="uk-UA" sz="3200" dirty="0" err="1" smtClean="0"/>
              <a:t>хорн</a:t>
            </a:r>
            <a:r>
              <a:rPr lang="uk-UA" sz="3200" dirty="0" smtClean="0"/>
              <a:t>)</a:t>
            </a:r>
            <a:br>
              <a:rPr lang="uk-UA" sz="3200" dirty="0" smtClean="0"/>
            </a:br>
            <a:r>
              <a:rPr lang="uk-UA" sz="3200" dirty="0"/>
              <a:t/>
            </a:r>
            <a:br>
              <a:rPr lang="uk-UA" sz="3200" dirty="0"/>
            </a:br>
            <a:r>
              <a:rPr lang="ru-RU" sz="3200" i="1" dirty="0"/>
              <a:t>1) </a:t>
            </a:r>
            <a:r>
              <a:rPr lang="ru-RU" sz="3200" i="1" dirty="0" err="1"/>
              <a:t>Ротаційна</a:t>
            </a:r>
            <a:r>
              <a:rPr lang="ru-RU" sz="3200" i="1" dirty="0"/>
              <a:t> </a:t>
            </a:r>
            <a:r>
              <a:rPr lang="ru-RU" sz="3200" i="1" dirty="0" smtClean="0"/>
              <a:t>модель</a:t>
            </a:r>
            <a:r>
              <a:rPr lang="ru-RU" sz="3200" dirty="0" smtClean="0"/>
              <a:t>: </a:t>
            </a:r>
            <a:r>
              <a:rPr lang="ru-RU" sz="3200" dirty="0" err="1" smtClean="0"/>
              <a:t>чергування</a:t>
            </a:r>
            <a:r>
              <a:rPr lang="ru-RU" sz="3200" dirty="0" smtClean="0"/>
              <a:t> </a:t>
            </a:r>
            <a:r>
              <a:rPr lang="ru-RU" sz="3200" dirty="0"/>
              <a:t>онлайн- та офлайн-</a:t>
            </a:r>
            <a:r>
              <a:rPr lang="ru-RU" sz="3200" dirty="0" err="1"/>
              <a:t>частини</a:t>
            </a:r>
            <a:r>
              <a:rPr lang="ru-RU" sz="3200" dirty="0"/>
              <a:t> за </a:t>
            </a:r>
            <a:r>
              <a:rPr lang="ru-RU" sz="3200" dirty="0" err="1"/>
              <a:t>певним</a:t>
            </a:r>
            <a:r>
              <a:rPr lang="ru-RU" sz="3200" dirty="0"/>
              <a:t> </a:t>
            </a:r>
            <a:r>
              <a:rPr lang="ru-RU" sz="3200" dirty="0" err="1" smtClean="0"/>
              <a:t>графіком</a:t>
            </a:r>
            <a:r>
              <a:rPr lang="ru-RU" sz="3200" dirty="0" smtClean="0"/>
              <a:t> </a:t>
            </a:r>
            <a:r>
              <a:rPr lang="ru-RU" sz="3200" dirty="0" err="1"/>
              <a:t>чи</a:t>
            </a:r>
            <a:r>
              <a:rPr lang="ru-RU" sz="3200" dirty="0"/>
              <a:t> </a:t>
            </a:r>
            <a:r>
              <a:rPr lang="ru-RU" sz="3200" dirty="0" err="1"/>
              <a:t>вказівками</a:t>
            </a:r>
            <a:r>
              <a:rPr lang="ru-RU" sz="3200" dirty="0"/>
              <a:t> </a:t>
            </a:r>
            <a:r>
              <a:rPr lang="ru-RU" sz="3200" dirty="0" err="1"/>
              <a:t>вчителя</a:t>
            </a:r>
            <a:r>
              <a:rPr lang="ru-RU" sz="3200" dirty="0" smtClean="0"/>
              <a:t>.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2800" dirty="0" err="1" smtClean="0">
                <a:latin typeface="Arial Black" panose="020B0A04020102020204" pitchFamily="34" charset="0"/>
              </a:rPr>
              <a:t>Ротація</a:t>
            </a:r>
            <a:r>
              <a:rPr lang="ru-RU" sz="2800" dirty="0" smtClean="0">
                <a:latin typeface="Arial Black" panose="020B0A04020102020204" pitchFamily="34" charset="0"/>
              </a:rPr>
              <a:t> за </a:t>
            </a:r>
            <a:r>
              <a:rPr lang="ru-RU" sz="2800" dirty="0" err="1" smtClean="0">
                <a:latin typeface="Arial Black" panose="020B0A04020102020204" pitchFamily="34" charset="0"/>
              </a:rPr>
              <a:t>станціями</a:t>
            </a:r>
            <a:r>
              <a:rPr lang="ru-RU" sz="2800" dirty="0">
                <a:latin typeface="Arial Black" panose="020B0A04020102020204" pitchFamily="34" charset="0"/>
              </a:rPr>
              <a:t>: </a:t>
            </a:r>
            <a:r>
              <a:rPr lang="ru-RU" sz="2800" dirty="0" err="1" smtClean="0">
                <a:latin typeface="Arial Black" panose="020B0A04020102020204" pitchFamily="34" charset="0"/>
              </a:rPr>
              <a:t>чергування</a:t>
            </a:r>
            <a:r>
              <a:rPr lang="ru-RU" sz="2800" dirty="0" smtClean="0">
                <a:latin typeface="Arial Black" panose="020B0A04020102020204" pitchFamily="34" charset="0"/>
              </a:rPr>
              <a:t> </a:t>
            </a:r>
            <a:r>
              <a:rPr lang="ru-RU" sz="2800" dirty="0" err="1" smtClean="0">
                <a:latin typeface="Arial Black" panose="020B0A04020102020204" pitchFamily="34" charset="0"/>
              </a:rPr>
              <a:t>різних</a:t>
            </a:r>
            <a:r>
              <a:rPr lang="ru-RU" sz="2800" dirty="0" smtClean="0">
                <a:latin typeface="Arial Black" panose="020B0A04020102020204" pitchFamily="34" charset="0"/>
              </a:rPr>
              <a:t> </a:t>
            </a:r>
            <a:r>
              <a:rPr lang="ru-RU" sz="2800" dirty="0" err="1" smtClean="0">
                <a:latin typeface="Arial Black" panose="020B0A04020102020204" pitchFamily="34" charset="0"/>
              </a:rPr>
              <a:t>видів</a:t>
            </a:r>
            <a:r>
              <a:rPr lang="ru-RU" sz="2800" dirty="0" smtClean="0"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</a:rPr>
              <a:t>діяльності</a:t>
            </a:r>
            <a:r>
              <a:rPr lang="ru-RU" sz="2800" dirty="0">
                <a:latin typeface="Arial Black" panose="020B0A04020102020204" pitchFamily="34" charset="0"/>
              </a:rPr>
              <a:t>: </a:t>
            </a:r>
            <a:r>
              <a:rPr lang="ru-RU" sz="2800" dirty="0" err="1" smtClean="0">
                <a:latin typeface="Arial Black" panose="020B0A04020102020204" pitchFamily="34" charset="0"/>
              </a:rPr>
              <a:t>групова</a:t>
            </a:r>
            <a:r>
              <a:rPr lang="ru-RU" sz="2800" dirty="0" smtClean="0">
                <a:latin typeface="Arial Black" panose="020B0A04020102020204" pitchFamily="34" charset="0"/>
              </a:rPr>
              <a:t> робота, робота </a:t>
            </a:r>
            <a:r>
              <a:rPr lang="ru-RU" sz="2800" dirty="0">
                <a:latin typeface="Arial Black" panose="020B0A04020102020204" pitchFamily="34" charset="0"/>
              </a:rPr>
              <a:t>над проектом і </a:t>
            </a:r>
            <a:r>
              <a:rPr lang="ru-RU" sz="2800" dirty="0" smtClean="0">
                <a:latin typeface="Arial Black" panose="020B0A04020102020204" pitchFamily="34" charset="0"/>
              </a:rPr>
              <a:t>робота </a:t>
            </a:r>
            <a:r>
              <a:rPr lang="ru-RU" sz="2800" dirty="0">
                <a:latin typeface="Arial Black" panose="020B0A04020102020204" pitchFamily="34" charset="0"/>
              </a:rPr>
              <a:t>з </a:t>
            </a:r>
            <a:r>
              <a:rPr lang="ru-RU" sz="2800" dirty="0" err="1">
                <a:latin typeface="Arial Black" panose="020B0A04020102020204" pitchFamily="34" charset="0"/>
              </a:rPr>
              <a:t>вчителем</a:t>
            </a:r>
            <a:r>
              <a:rPr lang="ru-RU" sz="2800" dirty="0" smtClean="0">
                <a:latin typeface="Arial Black" panose="020B0A04020102020204" pitchFamily="34" charset="0"/>
              </a:rPr>
              <a:t>.</a:t>
            </a:r>
            <a:br>
              <a:rPr lang="ru-RU" sz="2800" dirty="0" smtClean="0">
                <a:latin typeface="Arial Black" panose="020B0A04020102020204" pitchFamily="34" charset="0"/>
              </a:rPr>
            </a:br>
            <a:r>
              <a:rPr lang="ru-RU" sz="2800" dirty="0" err="1" smtClean="0">
                <a:latin typeface="Arial Black" panose="020B0A04020102020204" pitchFamily="34" charset="0"/>
              </a:rPr>
              <a:t>Частина</a:t>
            </a:r>
            <a:r>
              <a:rPr lang="ru-RU" sz="2800" dirty="0" smtClean="0">
                <a:latin typeface="Arial Black" panose="020B0A04020102020204" pitchFamily="34" charset="0"/>
              </a:rPr>
              <a:t> </a:t>
            </a:r>
            <a:r>
              <a:rPr lang="ru-RU" sz="2800" dirty="0" err="1" smtClean="0">
                <a:latin typeface="Arial Black" panose="020B0A04020102020204" pitchFamily="34" charset="0"/>
              </a:rPr>
              <a:t>завдань</a:t>
            </a:r>
            <a:r>
              <a:rPr lang="ru-RU" sz="2800" dirty="0" smtClean="0">
                <a:latin typeface="Arial Black" panose="020B0A04020102020204" pitchFamily="34" charset="0"/>
              </a:rPr>
              <a:t> </a:t>
            </a:r>
            <a:r>
              <a:rPr lang="ru-RU" sz="2800" dirty="0" err="1" smtClean="0">
                <a:latin typeface="Arial Black" panose="020B0A04020102020204" pitchFamily="34" charset="0"/>
              </a:rPr>
              <a:t>обов’язково</a:t>
            </a:r>
            <a:r>
              <a:rPr lang="ru-RU" sz="2800" dirty="0" smtClean="0">
                <a:latin typeface="Arial Black" panose="020B0A04020102020204" pitchFamily="34" charset="0"/>
              </a:rPr>
              <a:t> </a:t>
            </a:r>
            <a:r>
              <a:rPr lang="ru-RU" sz="2800" dirty="0" err="1" smtClean="0">
                <a:latin typeface="Arial Black" panose="020B0A04020102020204" pitchFamily="34" charset="0"/>
              </a:rPr>
              <a:t>виконується</a:t>
            </a:r>
            <a:r>
              <a:rPr lang="ru-RU" sz="2800" dirty="0" smtClean="0">
                <a:latin typeface="Arial Black" panose="020B0A04020102020204" pitchFamily="34" charset="0"/>
              </a:rPr>
              <a:t> онлайн</a:t>
            </a:r>
            <a:br>
              <a:rPr lang="ru-RU" sz="2800" dirty="0" smtClean="0">
                <a:latin typeface="Arial Black" panose="020B0A04020102020204" pitchFamily="34" charset="0"/>
              </a:rPr>
            </a:br>
            <a:endParaRPr lang="ru-RU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410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039" y="111512"/>
            <a:ext cx="11151220" cy="6545766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uk-UA" sz="3200" dirty="0" smtClean="0"/>
              <a:t>Моделі змішаного навчання </a:t>
            </a:r>
            <a:br>
              <a:rPr lang="uk-UA" sz="3200" dirty="0" smtClean="0"/>
            </a:br>
            <a:r>
              <a:rPr lang="uk-UA" sz="3200" dirty="0" smtClean="0"/>
              <a:t>(автори </a:t>
            </a:r>
            <a:r>
              <a:rPr lang="uk-UA" sz="3200" dirty="0" err="1" smtClean="0"/>
              <a:t>стейкер</a:t>
            </a:r>
            <a:r>
              <a:rPr lang="uk-UA" sz="3200" dirty="0" smtClean="0"/>
              <a:t> та </a:t>
            </a:r>
            <a:r>
              <a:rPr lang="uk-UA" sz="3200" dirty="0" err="1" smtClean="0"/>
              <a:t>хорн</a:t>
            </a:r>
            <a:r>
              <a:rPr lang="uk-UA" sz="3200" dirty="0" smtClean="0"/>
              <a:t>)</a:t>
            </a:r>
            <a:br>
              <a:rPr lang="uk-UA" sz="3200" dirty="0" smtClean="0"/>
            </a:br>
            <a:r>
              <a:rPr lang="uk-UA" sz="3200" dirty="0"/>
              <a:t/>
            </a:r>
            <a:br>
              <a:rPr lang="uk-UA" sz="3200" dirty="0"/>
            </a:br>
            <a:r>
              <a:rPr lang="ru-RU" sz="3200" i="1" dirty="0"/>
              <a:t>1) </a:t>
            </a:r>
            <a:r>
              <a:rPr lang="ru-RU" sz="3200" i="1" dirty="0" err="1"/>
              <a:t>Ротаційна</a:t>
            </a:r>
            <a:r>
              <a:rPr lang="ru-RU" sz="3200" i="1" dirty="0"/>
              <a:t> </a:t>
            </a:r>
            <a:r>
              <a:rPr lang="ru-RU" sz="3200" i="1" dirty="0" smtClean="0"/>
              <a:t>модель</a:t>
            </a:r>
            <a:r>
              <a:rPr lang="ru-RU" sz="3200" dirty="0" smtClean="0"/>
              <a:t>: </a:t>
            </a:r>
            <a:r>
              <a:rPr lang="ru-RU" sz="3200" dirty="0" err="1" smtClean="0"/>
              <a:t>чергування</a:t>
            </a:r>
            <a:r>
              <a:rPr lang="ru-RU" sz="3200" dirty="0" smtClean="0"/>
              <a:t> </a:t>
            </a:r>
            <a:r>
              <a:rPr lang="ru-RU" sz="3200" dirty="0"/>
              <a:t>онлайн- та офлайн-</a:t>
            </a:r>
            <a:r>
              <a:rPr lang="ru-RU" sz="3200" dirty="0" err="1"/>
              <a:t>частини</a:t>
            </a:r>
            <a:r>
              <a:rPr lang="ru-RU" sz="3200" dirty="0"/>
              <a:t> за </a:t>
            </a:r>
            <a:r>
              <a:rPr lang="ru-RU" sz="3200" dirty="0" err="1"/>
              <a:t>певним</a:t>
            </a:r>
            <a:r>
              <a:rPr lang="ru-RU" sz="3200" dirty="0"/>
              <a:t> </a:t>
            </a:r>
            <a:r>
              <a:rPr lang="ru-RU" sz="3200" dirty="0" err="1" smtClean="0"/>
              <a:t>графіком</a:t>
            </a:r>
            <a:r>
              <a:rPr lang="ru-RU" sz="3200" dirty="0" smtClean="0"/>
              <a:t> </a:t>
            </a:r>
            <a:r>
              <a:rPr lang="ru-RU" sz="3200" dirty="0" err="1"/>
              <a:t>чи</a:t>
            </a:r>
            <a:r>
              <a:rPr lang="ru-RU" sz="3200" dirty="0"/>
              <a:t> </a:t>
            </a:r>
            <a:r>
              <a:rPr lang="ru-RU" sz="3200" dirty="0" err="1"/>
              <a:t>вказівками</a:t>
            </a:r>
            <a:r>
              <a:rPr lang="ru-RU" sz="3200" dirty="0"/>
              <a:t> </a:t>
            </a:r>
            <a:r>
              <a:rPr lang="ru-RU" sz="3200" dirty="0" err="1"/>
              <a:t>вчителя</a:t>
            </a:r>
            <a:r>
              <a:rPr lang="ru-RU" sz="3200" dirty="0" smtClean="0"/>
              <a:t>.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2800" dirty="0" err="1" smtClean="0">
                <a:latin typeface="Arial Black" panose="020B0A04020102020204" pitchFamily="34" charset="0"/>
              </a:rPr>
              <a:t>Ротація</a:t>
            </a:r>
            <a:r>
              <a:rPr lang="ru-RU" sz="2800" dirty="0" smtClean="0">
                <a:latin typeface="Arial Black" panose="020B0A04020102020204" pitchFamily="34" charset="0"/>
              </a:rPr>
              <a:t> за </a:t>
            </a:r>
            <a:r>
              <a:rPr lang="ru-RU" sz="2800" dirty="0" err="1" smtClean="0">
                <a:latin typeface="Arial Black" panose="020B0A04020102020204" pitchFamily="34" charset="0"/>
              </a:rPr>
              <a:t>лабораторіями</a:t>
            </a:r>
            <a:r>
              <a:rPr lang="ru-RU" sz="2800" dirty="0" smtClean="0">
                <a:latin typeface="Arial Black" panose="020B0A04020102020204" pitchFamily="34" charset="0"/>
              </a:rPr>
              <a:t>: </a:t>
            </a:r>
            <a:r>
              <a:rPr lang="ru-RU" sz="2800" dirty="0" err="1" smtClean="0">
                <a:latin typeface="Arial Black" panose="020B0A04020102020204" pitchFamily="34" charset="0"/>
              </a:rPr>
              <a:t>чергування</a:t>
            </a:r>
            <a:r>
              <a:rPr lang="ru-RU" sz="2800" dirty="0" smtClean="0">
                <a:latin typeface="Arial Black" panose="020B0A04020102020204" pitchFamily="34" charset="0"/>
              </a:rPr>
              <a:t> </a:t>
            </a:r>
            <a:r>
              <a:rPr lang="ru-RU" sz="2800" dirty="0" err="1" smtClean="0">
                <a:latin typeface="Arial Black" panose="020B0A04020102020204" pitchFamily="34" charset="0"/>
              </a:rPr>
              <a:t>різних</a:t>
            </a:r>
            <a:r>
              <a:rPr lang="ru-RU" sz="2800" dirty="0" smtClean="0">
                <a:latin typeface="Arial Black" panose="020B0A04020102020204" pitchFamily="34" charset="0"/>
              </a:rPr>
              <a:t> </a:t>
            </a:r>
            <a:r>
              <a:rPr lang="ru-RU" sz="2800" dirty="0" err="1" smtClean="0">
                <a:latin typeface="Arial Black" panose="020B0A04020102020204" pitchFamily="34" charset="0"/>
              </a:rPr>
              <a:t>видів</a:t>
            </a:r>
            <a:r>
              <a:rPr lang="ru-RU" sz="2800" dirty="0" smtClean="0">
                <a:latin typeface="Arial Black" panose="020B0A04020102020204" pitchFamily="34" charset="0"/>
              </a:rPr>
              <a:t> </a:t>
            </a:r>
            <a:r>
              <a:rPr lang="ru-RU" sz="2800" dirty="0" err="1" smtClean="0">
                <a:latin typeface="Arial Black" panose="020B0A04020102020204" pitchFamily="34" charset="0"/>
              </a:rPr>
              <a:t>діяльності</a:t>
            </a:r>
            <a:r>
              <a:rPr lang="ru-RU" sz="2800" dirty="0" smtClean="0">
                <a:latin typeface="Arial Black" panose="020B0A04020102020204" pitchFamily="34" charset="0"/>
              </a:rPr>
              <a:t> не </a:t>
            </a:r>
            <a:r>
              <a:rPr lang="ru-RU" sz="2800" dirty="0" err="1" smtClean="0">
                <a:latin typeface="Arial Black" panose="020B0A04020102020204" pitchFamily="34" charset="0"/>
              </a:rPr>
              <a:t>тільки</a:t>
            </a:r>
            <a:r>
              <a:rPr lang="ru-RU" sz="2800" dirty="0" smtClean="0">
                <a:latin typeface="Arial Black" panose="020B0A04020102020204" pitchFamily="34" charset="0"/>
              </a:rPr>
              <a:t> у межах </a:t>
            </a:r>
            <a:r>
              <a:rPr lang="ru-RU" sz="2800" dirty="0" err="1" smtClean="0">
                <a:latin typeface="Arial Black" panose="020B0A04020102020204" pitchFamily="34" charset="0"/>
              </a:rPr>
              <a:t>класу</a:t>
            </a:r>
            <a:r>
              <a:rPr lang="ru-RU" sz="2800" dirty="0" smtClean="0">
                <a:latin typeface="Arial Black" panose="020B0A04020102020204" pitchFamily="34" charset="0"/>
              </a:rPr>
              <a:t>, але й у межах закладу.</a:t>
            </a:r>
            <a:br>
              <a:rPr lang="ru-RU" sz="2800" dirty="0" smtClean="0">
                <a:latin typeface="Arial Black" panose="020B0A04020102020204" pitchFamily="34" charset="0"/>
              </a:rPr>
            </a:br>
            <a:r>
              <a:rPr lang="ru-RU" sz="2800" dirty="0" err="1" smtClean="0">
                <a:latin typeface="Arial Black" panose="020B0A04020102020204" pitchFamily="34" charset="0"/>
              </a:rPr>
              <a:t>Частина</a:t>
            </a:r>
            <a:r>
              <a:rPr lang="ru-RU" sz="2800" dirty="0" smtClean="0">
                <a:latin typeface="Arial Black" panose="020B0A04020102020204" pitchFamily="34" charset="0"/>
              </a:rPr>
              <a:t> </a:t>
            </a:r>
            <a:r>
              <a:rPr lang="ru-RU" sz="2800" dirty="0" err="1" smtClean="0">
                <a:latin typeface="Arial Black" panose="020B0A04020102020204" pitchFamily="34" charset="0"/>
              </a:rPr>
              <a:t>завдань</a:t>
            </a:r>
            <a:r>
              <a:rPr lang="ru-RU" sz="2800" dirty="0" smtClean="0">
                <a:latin typeface="Arial Black" panose="020B0A04020102020204" pitchFamily="34" charset="0"/>
              </a:rPr>
              <a:t> </a:t>
            </a:r>
            <a:r>
              <a:rPr lang="ru-RU" sz="2800" dirty="0" err="1" smtClean="0">
                <a:latin typeface="Arial Black" panose="020B0A04020102020204" pitchFamily="34" charset="0"/>
              </a:rPr>
              <a:t>обов’язково</a:t>
            </a:r>
            <a:r>
              <a:rPr lang="ru-RU" sz="2800" dirty="0" smtClean="0">
                <a:latin typeface="Arial Black" panose="020B0A04020102020204" pitchFamily="34" charset="0"/>
              </a:rPr>
              <a:t> </a:t>
            </a:r>
            <a:r>
              <a:rPr lang="ru-RU" sz="2800" dirty="0" err="1" smtClean="0">
                <a:latin typeface="Arial Black" panose="020B0A04020102020204" pitchFamily="34" charset="0"/>
              </a:rPr>
              <a:t>виконується</a:t>
            </a:r>
            <a:r>
              <a:rPr lang="ru-RU" sz="2800" dirty="0" smtClean="0">
                <a:latin typeface="Arial Black" panose="020B0A04020102020204" pitchFamily="34" charset="0"/>
              </a:rPr>
              <a:t> у </a:t>
            </a:r>
            <a:r>
              <a:rPr lang="ru-RU" sz="2800" dirty="0" err="1" smtClean="0">
                <a:latin typeface="Arial Black" panose="020B0A04020102020204" pitchFamily="34" charset="0"/>
              </a:rPr>
              <a:t>спеціальній</a:t>
            </a:r>
            <a:r>
              <a:rPr lang="ru-RU" sz="2800" dirty="0" smtClean="0">
                <a:latin typeface="Arial Black" panose="020B0A04020102020204" pitchFamily="34" charset="0"/>
              </a:rPr>
              <a:t> </a:t>
            </a:r>
            <a:r>
              <a:rPr lang="ru-RU" sz="2800" dirty="0" err="1" smtClean="0">
                <a:latin typeface="Arial Black" panose="020B0A04020102020204" pitchFamily="34" charset="0"/>
              </a:rPr>
              <a:t>лабораторії</a:t>
            </a:r>
            <a:r>
              <a:rPr lang="ru-RU" sz="2800" dirty="0" smtClean="0">
                <a:latin typeface="Arial Black" panose="020B0A04020102020204" pitchFamily="34" charset="0"/>
              </a:rPr>
              <a:t/>
            </a:r>
            <a:br>
              <a:rPr lang="ru-RU" sz="2800" dirty="0" smtClean="0">
                <a:latin typeface="Arial Black" panose="020B0A04020102020204" pitchFamily="34" charset="0"/>
              </a:rPr>
            </a:br>
            <a:endParaRPr lang="ru-RU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571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039" y="111512"/>
            <a:ext cx="11151220" cy="6545766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uk-UA" sz="3200" dirty="0" smtClean="0"/>
              <a:t>Моделі змішаного навчання </a:t>
            </a:r>
            <a:br>
              <a:rPr lang="uk-UA" sz="3200" dirty="0" smtClean="0"/>
            </a:br>
            <a:r>
              <a:rPr lang="uk-UA" sz="3200" dirty="0" smtClean="0"/>
              <a:t>(автори </a:t>
            </a:r>
            <a:r>
              <a:rPr lang="uk-UA" sz="3200" dirty="0" err="1" smtClean="0"/>
              <a:t>стейкер</a:t>
            </a:r>
            <a:r>
              <a:rPr lang="uk-UA" sz="3200" dirty="0" smtClean="0"/>
              <a:t> та </a:t>
            </a:r>
            <a:r>
              <a:rPr lang="uk-UA" sz="3200" dirty="0" err="1" smtClean="0"/>
              <a:t>хорн</a:t>
            </a:r>
            <a:r>
              <a:rPr lang="uk-UA" sz="3200" dirty="0" smtClean="0"/>
              <a:t>)</a:t>
            </a:r>
            <a:br>
              <a:rPr lang="uk-UA" sz="3200" dirty="0" smtClean="0"/>
            </a:br>
            <a:r>
              <a:rPr lang="uk-UA" sz="3200" dirty="0"/>
              <a:t/>
            </a:r>
            <a:br>
              <a:rPr lang="uk-UA" sz="3200" dirty="0"/>
            </a:br>
            <a:r>
              <a:rPr lang="ru-RU" sz="3200" i="1" dirty="0"/>
              <a:t>1) </a:t>
            </a:r>
            <a:r>
              <a:rPr lang="ru-RU" sz="3200" i="1" dirty="0" err="1"/>
              <a:t>Ротаційна</a:t>
            </a:r>
            <a:r>
              <a:rPr lang="ru-RU" sz="3200" i="1" dirty="0"/>
              <a:t> </a:t>
            </a:r>
            <a:r>
              <a:rPr lang="ru-RU" sz="3200" i="1" dirty="0" smtClean="0"/>
              <a:t>модель</a:t>
            </a:r>
            <a:r>
              <a:rPr lang="ru-RU" sz="3200" dirty="0" smtClean="0"/>
              <a:t>: </a:t>
            </a:r>
            <a:r>
              <a:rPr lang="ru-RU" sz="3200" dirty="0" err="1" smtClean="0"/>
              <a:t>чергування</a:t>
            </a:r>
            <a:r>
              <a:rPr lang="ru-RU" sz="3200" dirty="0" smtClean="0"/>
              <a:t> </a:t>
            </a:r>
            <a:r>
              <a:rPr lang="ru-RU" sz="3200" dirty="0"/>
              <a:t>онлайн- та офлайн-</a:t>
            </a:r>
            <a:r>
              <a:rPr lang="ru-RU" sz="3200" dirty="0" err="1"/>
              <a:t>частини</a:t>
            </a:r>
            <a:r>
              <a:rPr lang="ru-RU" sz="3200" dirty="0"/>
              <a:t> за </a:t>
            </a:r>
            <a:r>
              <a:rPr lang="ru-RU" sz="3200" dirty="0" err="1"/>
              <a:t>певним</a:t>
            </a:r>
            <a:r>
              <a:rPr lang="ru-RU" sz="3200" dirty="0"/>
              <a:t> </a:t>
            </a:r>
            <a:r>
              <a:rPr lang="ru-RU" sz="3200" dirty="0" err="1" smtClean="0"/>
              <a:t>графіком</a:t>
            </a:r>
            <a:r>
              <a:rPr lang="ru-RU" sz="3200" dirty="0" smtClean="0"/>
              <a:t> </a:t>
            </a:r>
            <a:r>
              <a:rPr lang="ru-RU" sz="3200" dirty="0" err="1"/>
              <a:t>чи</a:t>
            </a:r>
            <a:r>
              <a:rPr lang="ru-RU" sz="3200" dirty="0"/>
              <a:t> </a:t>
            </a:r>
            <a:r>
              <a:rPr lang="ru-RU" sz="3200" dirty="0" err="1"/>
              <a:t>вказівками</a:t>
            </a:r>
            <a:r>
              <a:rPr lang="ru-RU" sz="3200" dirty="0"/>
              <a:t> </a:t>
            </a:r>
            <a:r>
              <a:rPr lang="ru-RU" sz="3200" dirty="0" err="1"/>
              <a:t>вчителя</a:t>
            </a:r>
            <a:r>
              <a:rPr lang="ru-RU" sz="3200" dirty="0" smtClean="0"/>
              <a:t>.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2800" dirty="0" err="1" smtClean="0">
                <a:latin typeface="Arial Black" panose="020B0A04020102020204" pitchFamily="34" charset="0"/>
              </a:rPr>
              <a:t>Перевернутий</a:t>
            </a:r>
            <a:r>
              <a:rPr lang="ru-RU" sz="2800" dirty="0"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</a:rPr>
              <a:t>клас</a:t>
            </a:r>
            <a:r>
              <a:rPr lang="ru-RU" sz="2800" dirty="0" smtClean="0">
                <a:latin typeface="Arial Black" panose="020B0A04020102020204" pitchFamily="34" charset="0"/>
              </a:rPr>
              <a:t>: </a:t>
            </a:r>
            <a:r>
              <a:rPr lang="ru-RU" sz="2800" dirty="0" err="1" smtClean="0">
                <a:latin typeface="Arial Black" panose="020B0A04020102020204" pitchFamily="34" charset="0"/>
              </a:rPr>
              <a:t>учні</a:t>
            </a:r>
            <a:r>
              <a:rPr lang="ru-RU" sz="2800" dirty="0" smtClean="0">
                <a:latin typeface="Arial Black" panose="020B0A04020102020204" pitchFamily="34" charset="0"/>
              </a:rPr>
              <a:t> </a:t>
            </a:r>
            <a:r>
              <a:rPr lang="ru-RU" sz="2800" dirty="0">
                <a:latin typeface="Arial Black" panose="020B0A04020102020204" pitchFamily="34" charset="0"/>
              </a:rPr>
              <a:t>за </a:t>
            </a:r>
            <a:r>
              <a:rPr lang="ru-RU" sz="2800" dirty="0" err="1">
                <a:latin typeface="Arial Black" panose="020B0A04020102020204" pitchFamily="34" charset="0"/>
              </a:rPr>
              <a:t>визначеним</a:t>
            </a:r>
            <a:r>
              <a:rPr lang="ru-RU" sz="2800" dirty="0"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</a:rPr>
              <a:t>графіком</a:t>
            </a:r>
            <a:r>
              <a:rPr lang="ru-RU" sz="2800" dirty="0"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</a:rPr>
              <a:t>змінюють</a:t>
            </a:r>
            <a:r>
              <a:rPr lang="ru-RU" sz="2800" dirty="0">
                <a:latin typeface="Arial Black" panose="020B0A04020102020204" pitchFamily="34" charset="0"/>
              </a:rPr>
              <a:t> онлайн-</a:t>
            </a:r>
            <a:r>
              <a:rPr lang="ru-RU" sz="2800" dirty="0" err="1">
                <a:latin typeface="Arial Black" panose="020B0A04020102020204" pitchFamily="34" charset="0"/>
              </a:rPr>
              <a:t>частину</a:t>
            </a:r>
            <a:r>
              <a:rPr lang="ru-RU" sz="2800" dirty="0"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</a:rPr>
              <a:t>вдома</a:t>
            </a:r>
            <a:r>
              <a:rPr lang="ru-RU" sz="2800" dirty="0">
                <a:latin typeface="Arial Black" panose="020B0A04020102020204" pitchFamily="34" charset="0"/>
              </a:rPr>
              <a:t> </a:t>
            </a:r>
            <a:r>
              <a:rPr lang="ru-RU" sz="2800" dirty="0" smtClean="0">
                <a:latin typeface="Arial Black" panose="020B0A04020102020204" pitchFamily="34" charset="0"/>
              </a:rPr>
              <a:t>та </a:t>
            </a:r>
            <a:r>
              <a:rPr lang="ru-RU" sz="2800" dirty="0">
                <a:latin typeface="Arial Black" panose="020B0A04020102020204" pitchFamily="34" charset="0"/>
              </a:rPr>
              <a:t>офлайн-</a:t>
            </a:r>
            <a:r>
              <a:rPr lang="ru-RU" sz="2800" dirty="0" err="1">
                <a:latin typeface="Arial Black" panose="020B0A04020102020204" pitchFamily="34" charset="0"/>
              </a:rPr>
              <a:t>частину</a:t>
            </a:r>
            <a:r>
              <a:rPr lang="ru-RU" sz="2800" dirty="0">
                <a:latin typeface="Arial Black" panose="020B0A04020102020204" pitchFamily="34" charset="0"/>
              </a:rPr>
              <a:t> в </a:t>
            </a:r>
            <a:r>
              <a:rPr lang="ru-RU" sz="2800" dirty="0" err="1">
                <a:latin typeface="Arial Black" panose="020B0A04020102020204" pitchFamily="34" charset="0"/>
              </a:rPr>
              <a:t>класі</a:t>
            </a:r>
            <a:r>
              <a:rPr lang="ru-RU" sz="2800" dirty="0">
                <a:latin typeface="Arial Black" panose="020B0A04020102020204" pitchFamily="34" charset="0"/>
              </a:rPr>
              <a:t>. </a:t>
            </a:r>
            <a:r>
              <a:rPr lang="ru-RU" sz="2800" dirty="0" smtClean="0">
                <a:latin typeface="Arial Black" panose="020B0A04020102020204" pitchFamily="34" charset="0"/>
              </a:rPr>
              <a:t/>
            </a:r>
            <a:br>
              <a:rPr lang="ru-RU" sz="2800" dirty="0" smtClean="0">
                <a:latin typeface="Arial Black" panose="020B0A04020102020204" pitchFamily="34" charset="0"/>
              </a:rPr>
            </a:br>
            <a:endParaRPr lang="ru-RU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656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2637" y="181791"/>
            <a:ext cx="9123773" cy="321933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фразу </a:t>
            </a:r>
            <a:r>
              <a:rPr lang="ru-RU" sz="3600" dirty="0"/>
              <a:t>“</a:t>
            </a:r>
            <a:r>
              <a:rPr lang="ru-RU" sz="3600" dirty="0" err="1"/>
              <a:t>цифрове</a:t>
            </a:r>
            <a:r>
              <a:rPr lang="ru-RU" sz="3600" dirty="0"/>
              <a:t> </a:t>
            </a:r>
            <a:r>
              <a:rPr lang="ru-RU" sz="3600" dirty="0" err="1"/>
              <a:t>покоління</a:t>
            </a:r>
            <a:r>
              <a:rPr lang="ru-RU" sz="3600" dirty="0"/>
              <a:t>”. </a:t>
            </a:r>
            <a:r>
              <a:rPr lang="ru-RU" sz="3600" dirty="0" smtClean="0"/>
              <a:t>почав </a:t>
            </a:r>
            <a:r>
              <a:rPr lang="ru-RU" sz="3600" dirty="0" err="1" smtClean="0"/>
              <a:t>Поширювати</a:t>
            </a:r>
            <a:r>
              <a:rPr lang="ru-RU" sz="3600" dirty="0" smtClean="0"/>
              <a:t> </a:t>
            </a:r>
            <a:r>
              <a:rPr lang="ru-RU" sz="3600" dirty="0" err="1" smtClean="0"/>
              <a:t>американський</a:t>
            </a:r>
            <a:r>
              <a:rPr lang="ru-RU" sz="3600" dirty="0" smtClean="0"/>
              <a:t> </a:t>
            </a:r>
            <a:r>
              <a:rPr lang="ru-RU" sz="3600" dirty="0" err="1"/>
              <a:t>письменник</a:t>
            </a:r>
            <a:r>
              <a:rPr lang="ru-RU" sz="3600" dirty="0"/>
              <a:t> та </a:t>
            </a:r>
            <a:r>
              <a:rPr lang="ru-RU" sz="3600" dirty="0" err="1"/>
              <a:t>дослідник</a:t>
            </a:r>
            <a:r>
              <a:rPr lang="ru-RU" sz="3600" dirty="0"/>
              <a:t> у </a:t>
            </a:r>
            <a:r>
              <a:rPr lang="ru-RU" sz="3600" dirty="0" err="1"/>
              <a:t>сфері</a:t>
            </a:r>
            <a:r>
              <a:rPr lang="ru-RU" sz="3600" dirty="0"/>
              <a:t> </a:t>
            </a:r>
            <a:r>
              <a:rPr lang="ru-RU" sz="3600" dirty="0" err="1"/>
              <a:t>освіти</a:t>
            </a:r>
            <a:r>
              <a:rPr lang="ru-RU" sz="3600" dirty="0"/>
              <a:t> </a:t>
            </a:r>
            <a:r>
              <a:rPr lang="ru-RU" sz="3600" i="1" dirty="0"/>
              <a:t>Марк </a:t>
            </a:r>
            <a:r>
              <a:rPr lang="ru-RU" sz="3600" i="1" dirty="0" err="1"/>
              <a:t>Пренскі</a:t>
            </a:r>
            <a:r>
              <a:rPr lang="ru-RU" sz="3600" dirty="0"/>
              <a:t>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24147" y="3691054"/>
            <a:ext cx="8352263" cy="2475571"/>
          </a:xfrm>
        </p:spPr>
        <p:txBody>
          <a:bodyPr>
            <a:normAutofit/>
          </a:bodyPr>
          <a:lstStyle/>
          <a:p>
            <a:r>
              <a:rPr lang="ru-RU" sz="2800" dirty="0" err="1"/>
              <a:t>Сучасні</a:t>
            </a:r>
            <a:r>
              <a:rPr lang="ru-RU" sz="2800" dirty="0"/>
              <a:t> </a:t>
            </a:r>
            <a:r>
              <a:rPr lang="ru-RU" sz="2800" dirty="0" err="1"/>
              <a:t>учні</a:t>
            </a:r>
            <a:r>
              <a:rPr lang="ru-RU" sz="2800" dirty="0"/>
              <a:t> </a:t>
            </a:r>
            <a:r>
              <a:rPr lang="ru-RU" sz="2800" i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хочуть</a:t>
            </a:r>
            <a:r>
              <a:rPr lang="ru-RU" sz="28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навчатися</a:t>
            </a:r>
            <a:r>
              <a:rPr lang="ru-RU" sz="28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/>
              <a:t>швидко</a:t>
            </a:r>
            <a:r>
              <a:rPr lang="ru-RU" sz="2800" dirty="0"/>
              <a:t>, </a:t>
            </a:r>
            <a:r>
              <a:rPr lang="ru-RU" sz="2800" dirty="0" err="1"/>
              <a:t>ефективно</a:t>
            </a:r>
            <a:r>
              <a:rPr lang="ru-RU" sz="2800" dirty="0"/>
              <a:t> та </a:t>
            </a:r>
            <a:r>
              <a:rPr lang="ru-RU" sz="2800" dirty="0" err="1"/>
              <a:t>мобільно</a:t>
            </a:r>
            <a:r>
              <a:rPr lang="ru-RU" sz="2800" dirty="0"/>
              <a:t>. Один </a:t>
            </a:r>
            <a:r>
              <a:rPr lang="ru-RU" sz="2800" dirty="0" err="1"/>
              <a:t>із</a:t>
            </a:r>
            <a:r>
              <a:rPr lang="ru-RU" sz="2800" dirty="0"/>
              <a:t> </a:t>
            </a:r>
            <a:r>
              <a:rPr lang="ru-RU" sz="2800" dirty="0" err="1"/>
              <a:t>способів</a:t>
            </a:r>
            <a:r>
              <a:rPr lang="ru-RU" sz="2800" dirty="0"/>
              <a:t> </a:t>
            </a:r>
            <a:r>
              <a:rPr lang="ru-RU" sz="2800" dirty="0" err="1"/>
              <a:t>надати</a:t>
            </a:r>
            <a:r>
              <a:rPr lang="ru-RU" sz="2800" dirty="0"/>
              <a:t> </a:t>
            </a:r>
            <a:r>
              <a:rPr lang="ru-RU" sz="2800" dirty="0" err="1"/>
              <a:t>їм</a:t>
            </a:r>
            <a:r>
              <a:rPr lang="ru-RU" sz="2800" dirty="0"/>
              <a:t> </a:t>
            </a:r>
            <a:r>
              <a:rPr lang="ru-RU" sz="2800" dirty="0" err="1"/>
              <a:t>таку</a:t>
            </a:r>
            <a:r>
              <a:rPr lang="ru-RU" sz="2800" dirty="0"/>
              <a:t> </a:t>
            </a:r>
            <a:r>
              <a:rPr lang="ru-RU" sz="2800" dirty="0" err="1"/>
              <a:t>можливість</a:t>
            </a:r>
            <a:r>
              <a:rPr lang="ru-RU" sz="2800" dirty="0"/>
              <a:t> — </a:t>
            </a:r>
            <a:r>
              <a:rPr lang="ru-RU" sz="2800" dirty="0" err="1"/>
              <a:t>запроваджувати</a:t>
            </a:r>
            <a:r>
              <a:rPr lang="ru-RU" sz="2800" dirty="0"/>
              <a:t> систему </a:t>
            </a:r>
            <a:r>
              <a:rPr lang="ru-RU" sz="2800" dirty="0" err="1"/>
              <a:t>змішаного</a:t>
            </a:r>
            <a:r>
              <a:rPr lang="ru-RU" sz="2800" dirty="0"/>
              <a:t> </a:t>
            </a:r>
            <a:r>
              <a:rPr lang="ru-RU" sz="2800" dirty="0" err="1"/>
              <a:t>навчання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950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039" y="111512"/>
            <a:ext cx="11151220" cy="6545766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uk-UA" sz="3200" dirty="0" smtClean="0"/>
              <a:t>Моделі змішаного навчання </a:t>
            </a:r>
            <a:br>
              <a:rPr lang="uk-UA" sz="3200" dirty="0" smtClean="0"/>
            </a:br>
            <a:r>
              <a:rPr lang="uk-UA" sz="3200" dirty="0" smtClean="0"/>
              <a:t>(автори </a:t>
            </a:r>
            <a:r>
              <a:rPr lang="uk-UA" sz="3200" dirty="0" err="1" smtClean="0"/>
              <a:t>стейкер</a:t>
            </a:r>
            <a:r>
              <a:rPr lang="uk-UA" sz="3200" dirty="0" smtClean="0"/>
              <a:t> та </a:t>
            </a:r>
            <a:r>
              <a:rPr lang="uk-UA" sz="3200" dirty="0" err="1" smtClean="0"/>
              <a:t>хорн</a:t>
            </a:r>
            <a:r>
              <a:rPr lang="uk-UA" sz="3200" dirty="0" smtClean="0"/>
              <a:t>)</a:t>
            </a:r>
            <a:br>
              <a:rPr lang="uk-UA" sz="3200" dirty="0" smtClean="0"/>
            </a:br>
            <a:r>
              <a:rPr lang="uk-UA" sz="3200" dirty="0"/>
              <a:t/>
            </a:r>
            <a:br>
              <a:rPr lang="uk-UA" sz="3200" dirty="0"/>
            </a:br>
            <a:r>
              <a:rPr lang="ru-RU" sz="3200" i="1" dirty="0"/>
              <a:t>1) </a:t>
            </a:r>
            <a:r>
              <a:rPr lang="ru-RU" sz="3200" i="1" dirty="0" err="1"/>
              <a:t>Ротаційна</a:t>
            </a:r>
            <a:r>
              <a:rPr lang="ru-RU" sz="3200" i="1" dirty="0"/>
              <a:t> </a:t>
            </a:r>
            <a:r>
              <a:rPr lang="ru-RU" sz="3200" i="1" dirty="0" smtClean="0"/>
              <a:t>модель</a:t>
            </a:r>
            <a:r>
              <a:rPr lang="ru-RU" sz="3200" dirty="0" smtClean="0"/>
              <a:t>: </a:t>
            </a:r>
            <a:r>
              <a:rPr lang="ru-RU" sz="3200" dirty="0" err="1" smtClean="0"/>
              <a:t>чергування</a:t>
            </a:r>
            <a:r>
              <a:rPr lang="ru-RU" sz="3200" dirty="0" smtClean="0"/>
              <a:t> </a:t>
            </a:r>
            <a:r>
              <a:rPr lang="ru-RU" sz="3200" dirty="0"/>
              <a:t>онлайн- та офлайн-</a:t>
            </a:r>
            <a:r>
              <a:rPr lang="ru-RU" sz="3200" dirty="0" err="1"/>
              <a:t>частини</a:t>
            </a:r>
            <a:r>
              <a:rPr lang="ru-RU" sz="3200" dirty="0"/>
              <a:t> за </a:t>
            </a:r>
            <a:r>
              <a:rPr lang="ru-RU" sz="3200" dirty="0" err="1"/>
              <a:t>певним</a:t>
            </a:r>
            <a:r>
              <a:rPr lang="ru-RU" sz="3200" dirty="0"/>
              <a:t> </a:t>
            </a:r>
            <a:r>
              <a:rPr lang="ru-RU" sz="3200" dirty="0" err="1" smtClean="0"/>
              <a:t>графіком</a:t>
            </a:r>
            <a:r>
              <a:rPr lang="ru-RU" sz="3200" dirty="0" smtClean="0"/>
              <a:t> </a:t>
            </a:r>
            <a:r>
              <a:rPr lang="ru-RU" sz="3200" dirty="0" err="1"/>
              <a:t>чи</a:t>
            </a:r>
            <a:r>
              <a:rPr lang="ru-RU" sz="3200" dirty="0"/>
              <a:t> </a:t>
            </a:r>
            <a:r>
              <a:rPr lang="ru-RU" sz="3200" dirty="0" err="1"/>
              <a:t>вказівками</a:t>
            </a:r>
            <a:r>
              <a:rPr lang="ru-RU" sz="3200" dirty="0"/>
              <a:t> </a:t>
            </a:r>
            <a:r>
              <a:rPr lang="ru-RU" sz="3200" dirty="0" err="1"/>
              <a:t>вчителя</a:t>
            </a:r>
            <a:r>
              <a:rPr lang="ru-RU" sz="3200" dirty="0" smtClean="0"/>
              <a:t>.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2800" dirty="0" err="1" smtClean="0">
                <a:latin typeface="Arial Black" panose="020B0A04020102020204" pitchFamily="34" charset="0"/>
              </a:rPr>
              <a:t>Індивідуальна</a:t>
            </a:r>
            <a:r>
              <a:rPr lang="ru-RU" sz="2800" dirty="0" smtClean="0">
                <a:latin typeface="Arial Black" panose="020B0A04020102020204" pitchFamily="34" charset="0"/>
              </a:rPr>
              <a:t> </a:t>
            </a:r>
            <a:r>
              <a:rPr lang="ru-RU" sz="2800" dirty="0" err="1" smtClean="0">
                <a:latin typeface="Arial Black" panose="020B0A04020102020204" pitchFamily="34" charset="0"/>
              </a:rPr>
              <a:t>ротація</a:t>
            </a:r>
            <a:r>
              <a:rPr lang="ru-RU" sz="2800" dirty="0" smtClean="0">
                <a:latin typeface="Arial Black" panose="020B0A04020102020204" pitchFamily="34" charset="0"/>
              </a:rPr>
              <a:t>: не </a:t>
            </a:r>
            <a:r>
              <a:rPr lang="ru-RU" sz="2800" dirty="0" err="1" smtClean="0">
                <a:latin typeface="Arial Black" panose="020B0A04020102020204" pitchFamily="34" charset="0"/>
              </a:rPr>
              <a:t>всі</a:t>
            </a:r>
            <a:r>
              <a:rPr lang="ru-RU" sz="2800" dirty="0" smtClean="0">
                <a:latin typeface="Arial Black" panose="020B0A04020102020204" pitchFamily="34" charset="0"/>
              </a:rPr>
              <a:t> </a:t>
            </a:r>
            <a:r>
              <a:rPr lang="ru-RU" sz="2800" dirty="0" err="1" smtClean="0">
                <a:latin typeface="Arial Black" panose="020B0A04020102020204" pitchFamily="34" charset="0"/>
              </a:rPr>
              <a:t>учні</a:t>
            </a:r>
            <a:r>
              <a:rPr lang="ru-RU" sz="2800" dirty="0" smtClean="0">
                <a:latin typeface="Arial Black" panose="020B0A04020102020204" pitchFamily="34" charset="0"/>
              </a:rPr>
              <a:t> </a:t>
            </a:r>
            <a:r>
              <a:rPr lang="ru-RU" sz="2800" dirty="0" err="1" smtClean="0">
                <a:latin typeface="Arial Black" panose="020B0A04020102020204" pitchFamily="34" charset="0"/>
              </a:rPr>
              <a:t>проходять</a:t>
            </a:r>
            <a:r>
              <a:rPr lang="ru-RU" sz="2800" dirty="0" smtClean="0">
                <a:latin typeface="Arial Black" panose="020B0A04020102020204" pitchFamily="34" charset="0"/>
              </a:rPr>
              <a:t> </a:t>
            </a:r>
            <a:r>
              <a:rPr lang="ru-RU" sz="2800" dirty="0" err="1" smtClean="0">
                <a:latin typeface="Arial Black" panose="020B0A04020102020204" pitchFamily="34" charset="0"/>
              </a:rPr>
              <a:t>усі</a:t>
            </a:r>
            <a:r>
              <a:rPr lang="ru-RU" sz="2800" dirty="0" smtClean="0">
                <a:latin typeface="Arial Black" panose="020B0A04020102020204" pitchFamily="34" charset="0"/>
              </a:rPr>
              <a:t> </a:t>
            </a:r>
            <a:r>
              <a:rPr lang="ru-RU" sz="2800" dirty="0" err="1" smtClean="0">
                <a:latin typeface="Arial Black" panose="020B0A04020102020204" pitchFamily="34" charset="0"/>
              </a:rPr>
              <a:t>станції</a:t>
            </a:r>
            <a:r>
              <a:rPr lang="ru-RU" sz="2800" dirty="0" smtClean="0">
                <a:latin typeface="Arial Black" panose="020B0A04020102020204" pitchFamily="34" charset="0"/>
              </a:rPr>
              <a:t> </a:t>
            </a:r>
            <a:br>
              <a:rPr lang="ru-RU" sz="2800" dirty="0" smtClean="0">
                <a:latin typeface="Arial Black" panose="020B0A04020102020204" pitchFamily="34" charset="0"/>
              </a:rPr>
            </a:br>
            <a:r>
              <a:rPr lang="ru-RU" sz="2800" dirty="0" smtClean="0">
                <a:latin typeface="Arial Black" panose="020B0A04020102020204" pitchFamily="34" charset="0"/>
              </a:rPr>
              <a:t>за </a:t>
            </a:r>
            <a:r>
              <a:rPr lang="ru-RU" sz="2800" dirty="0" err="1" smtClean="0">
                <a:latin typeface="Arial Black" panose="020B0A04020102020204" pitchFamily="34" charset="0"/>
              </a:rPr>
              <a:t>індивідуальним</a:t>
            </a:r>
            <a:r>
              <a:rPr lang="ru-RU" sz="2800" dirty="0" smtClean="0">
                <a:latin typeface="Arial Black" panose="020B0A04020102020204" pitchFamily="34" charset="0"/>
              </a:rPr>
              <a:t> </a:t>
            </a:r>
            <a:r>
              <a:rPr lang="ru-RU" sz="2800" dirty="0" err="1" smtClean="0">
                <a:latin typeface="Arial Black" panose="020B0A04020102020204" pitchFamily="34" charset="0"/>
              </a:rPr>
              <a:t>графіком</a:t>
            </a:r>
            <a:endParaRPr lang="ru-RU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7800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039" y="111512"/>
            <a:ext cx="11151220" cy="6545766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uk-UA" sz="3200" dirty="0" smtClean="0"/>
              <a:t>Моделі змішаного навчання </a:t>
            </a:r>
            <a:br>
              <a:rPr lang="uk-UA" sz="3200" dirty="0" smtClean="0"/>
            </a:br>
            <a:r>
              <a:rPr lang="uk-UA" sz="3200" dirty="0" smtClean="0"/>
              <a:t>(автори </a:t>
            </a:r>
            <a:r>
              <a:rPr lang="uk-UA" sz="3200" dirty="0" err="1" smtClean="0"/>
              <a:t>стейкер</a:t>
            </a:r>
            <a:r>
              <a:rPr lang="uk-UA" sz="3200" dirty="0" smtClean="0"/>
              <a:t> та </a:t>
            </a:r>
            <a:r>
              <a:rPr lang="uk-UA" sz="3200" dirty="0" err="1" smtClean="0"/>
              <a:t>хорн</a:t>
            </a:r>
            <a:r>
              <a:rPr lang="uk-UA" sz="3200" dirty="0" smtClean="0"/>
              <a:t>)</a:t>
            </a:r>
            <a:br>
              <a:rPr lang="uk-UA" sz="3200" dirty="0" smtClean="0"/>
            </a:br>
            <a:r>
              <a:rPr lang="uk-UA" sz="3200" dirty="0"/>
              <a:t/>
            </a:r>
            <a:br>
              <a:rPr lang="uk-UA" sz="3200" dirty="0"/>
            </a:br>
            <a:r>
              <a:rPr lang="ru-RU" sz="3200" i="1" dirty="0" smtClean="0"/>
              <a:t>2) </a:t>
            </a:r>
            <a:r>
              <a:rPr lang="ru-RU" sz="3200" i="1" dirty="0" err="1" smtClean="0"/>
              <a:t>гнучка</a:t>
            </a:r>
            <a:r>
              <a:rPr lang="ru-RU" sz="3200" i="1" dirty="0" smtClean="0"/>
              <a:t> модель</a:t>
            </a:r>
            <a:r>
              <a:rPr lang="ru-RU" sz="3200" dirty="0"/>
              <a:t>: </a:t>
            </a:r>
            <a:r>
              <a:rPr lang="ru-RU" sz="3200" dirty="0" err="1"/>
              <a:t>Це</a:t>
            </a:r>
            <a:r>
              <a:rPr lang="ru-RU" sz="3200" dirty="0"/>
              <a:t> модель, за </a:t>
            </a:r>
            <a:r>
              <a:rPr lang="ru-RU" sz="3200" dirty="0" err="1"/>
              <a:t>якої</a:t>
            </a:r>
            <a:r>
              <a:rPr lang="ru-RU" sz="3200" dirty="0"/>
              <a:t> </a:t>
            </a:r>
            <a:r>
              <a:rPr lang="ru-RU" sz="3200" dirty="0" err="1"/>
              <a:t>особисте</a:t>
            </a:r>
            <a:r>
              <a:rPr lang="ru-RU" sz="3200" dirty="0"/>
              <a:t> </a:t>
            </a:r>
            <a:r>
              <a:rPr lang="ru-RU" sz="3200" dirty="0" err="1"/>
              <a:t>інструктування</a:t>
            </a:r>
            <a:r>
              <a:rPr lang="ru-RU" sz="3200" dirty="0"/>
              <a:t> </a:t>
            </a:r>
            <a:r>
              <a:rPr lang="ru-RU" sz="3200" dirty="0" err="1"/>
              <a:t>учні</a:t>
            </a:r>
            <a:r>
              <a:rPr lang="ru-RU" sz="3200" dirty="0"/>
              <a:t> </a:t>
            </a:r>
            <a:r>
              <a:rPr lang="ru-RU" sz="3200" dirty="0" err="1"/>
              <a:t>отримують</a:t>
            </a:r>
            <a:r>
              <a:rPr lang="ru-RU" sz="3200" dirty="0"/>
              <a:t> </a:t>
            </a:r>
            <a:r>
              <a:rPr lang="ru-RU" sz="3200" dirty="0" err="1"/>
              <a:t>переважно</a:t>
            </a:r>
            <a:r>
              <a:rPr lang="ru-RU" sz="3200" dirty="0"/>
              <a:t> через </a:t>
            </a:r>
            <a:r>
              <a:rPr lang="ru-RU" sz="3200" dirty="0" err="1"/>
              <a:t>інтернет</a:t>
            </a:r>
            <a:r>
              <a:rPr lang="ru-RU" sz="3200" dirty="0"/>
              <a:t>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У </a:t>
            </a:r>
            <a:r>
              <a:rPr lang="ru-RU" sz="3200" dirty="0" err="1"/>
              <a:t>старшій</a:t>
            </a:r>
            <a:r>
              <a:rPr lang="ru-RU" sz="3200" dirty="0"/>
              <a:t> </a:t>
            </a:r>
            <a:r>
              <a:rPr lang="ru-RU" sz="3200" dirty="0" err="1"/>
              <a:t>школі</a:t>
            </a:r>
            <a:r>
              <a:rPr lang="ru-RU" sz="3200" dirty="0"/>
              <a:t> «</a:t>
            </a:r>
            <a:r>
              <a:rPr lang="ru-RU" sz="3200" dirty="0" err="1"/>
              <a:t>гнучка</a:t>
            </a:r>
            <a:r>
              <a:rPr lang="ru-RU" sz="3200" dirty="0"/>
              <a:t> модель» </a:t>
            </a:r>
            <a:r>
              <a:rPr lang="ru-RU" sz="3200" dirty="0" err="1"/>
              <a:t>більше</a:t>
            </a:r>
            <a:r>
              <a:rPr lang="ru-RU" sz="3200" dirty="0"/>
              <a:t> </a:t>
            </a:r>
            <a:r>
              <a:rPr lang="ru-RU" sz="3200" dirty="0" err="1"/>
              <a:t>нагадує</a:t>
            </a:r>
            <a:r>
              <a:rPr lang="ru-RU" sz="3200" dirty="0"/>
              <a:t> </a:t>
            </a:r>
            <a:r>
              <a:rPr lang="ru-RU" sz="3200" dirty="0" err="1"/>
              <a:t>навчання</a:t>
            </a:r>
            <a:r>
              <a:rPr lang="ru-RU" sz="3200" dirty="0"/>
              <a:t> в </a:t>
            </a:r>
            <a:r>
              <a:rPr lang="ru-RU" sz="3200" dirty="0" err="1"/>
              <a:t>університеті</a:t>
            </a:r>
            <a:r>
              <a:rPr lang="ru-RU" sz="3200" dirty="0"/>
              <a:t> за </a:t>
            </a:r>
            <a:r>
              <a:rPr lang="ru-RU" sz="3200" dirty="0" err="1"/>
              <a:t>індивідуальним</a:t>
            </a:r>
            <a:r>
              <a:rPr lang="ru-RU" sz="3200" dirty="0"/>
              <a:t> </a:t>
            </a:r>
            <a:r>
              <a:rPr lang="ru-RU" sz="3200" dirty="0" err="1"/>
              <a:t>розкладом</a:t>
            </a:r>
            <a:r>
              <a:rPr lang="ru-RU" sz="3200" dirty="0"/>
              <a:t>, </a:t>
            </a:r>
            <a:r>
              <a:rPr lang="ru-RU" sz="3200" dirty="0" err="1"/>
              <a:t>ніж</a:t>
            </a:r>
            <a:r>
              <a:rPr lang="ru-RU" sz="3200" dirty="0"/>
              <a:t> </a:t>
            </a:r>
            <a:r>
              <a:rPr lang="ru-RU" sz="3200" dirty="0" err="1"/>
              <a:t>звичайні</a:t>
            </a:r>
            <a:r>
              <a:rPr lang="ru-RU" sz="3200" dirty="0"/>
              <a:t> уроки в </a:t>
            </a:r>
            <a:r>
              <a:rPr lang="ru-RU" sz="3200" dirty="0" err="1"/>
              <a:t>класі</a:t>
            </a:r>
            <a:r>
              <a:rPr lang="ru-RU" sz="3200" dirty="0"/>
              <a:t>.</a:t>
            </a:r>
            <a:endParaRPr lang="ru-RU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162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039" y="111512"/>
            <a:ext cx="11151220" cy="6545766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uk-UA" sz="3200" dirty="0" smtClean="0"/>
              <a:t>Моделі змішаного навчання </a:t>
            </a:r>
            <a:br>
              <a:rPr lang="uk-UA" sz="3200" dirty="0" smtClean="0"/>
            </a:br>
            <a:r>
              <a:rPr lang="uk-UA" sz="3200" dirty="0" smtClean="0"/>
              <a:t>(автори </a:t>
            </a:r>
            <a:r>
              <a:rPr lang="uk-UA" sz="3200" dirty="0" err="1" smtClean="0"/>
              <a:t>стейкер</a:t>
            </a:r>
            <a:r>
              <a:rPr lang="uk-UA" sz="3200" dirty="0" smtClean="0"/>
              <a:t> та </a:t>
            </a:r>
            <a:r>
              <a:rPr lang="uk-UA" sz="3200" dirty="0" err="1" smtClean="0"/>
              <a:t>хорн</a:t>
            </a:r>
            <a:r>
              <a:rPr lang="uk-UA" sz="3200" dirty="0" smtClean="0"/>
              <a:t>)</a:t>
            </a:r>
            <a:br>
              <a:rPr lang="uk-UA" sz="3200" dirty="0" smtClean="0"/>
            </a:br>
            <a:r>
              <a:rPr lang="uk-UA" sz="3200" dirty="0"/>
              <a:t/>
            </a:r>
            <a:br>
              <a:rPr lang="uk-UA" sz="3200" dirty="0"/>
            </a:br>
            <a:r>
              <a:rPr lang="ru-RU" sz="3200" i="1" dirty="0" smtClean="0"/>
              <a:t>3) модель </a:t>
            </a:r>
            <a:r>
              <a:rPr lang="ru-RU" sz="3200" i="1" dirty="0" err="1" smtClean="0"/>
              <a:t>самостійного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змішування</a:t>
            </a:r>
            <a:r>
              <a:rPr lang="ru-RU" sz="3200" dirty="0" smtClean="0"/>
              <a:t>: </a:t>
            </a:r>
            <a:r>
              <a:rPr lang="ru-RU" sz="3200" dirty="0" err="1"/>
              <a:t>учні</a:t>
            </a:r>
            <a:r>
              <a:rPr lang="ru-RU" sz="3200" dirty="0"/>
              <a:t> </a:t>
            </a:r>
            <a:r>
              <a:rPr lang="ru-RU" sz="3200" dirty="0" err="1"/>
              <a:t>можуть</a:t>
            </a:r>
            <a:r>
              <a:rPr lang="ru-RU" sz="3200" dirty="0"/>
              <a:t> </a:t>
            </a:r>
            <a:r>
              <a:rPr lang="ru-RU" sz="3200" dirty="0" err="1"/>
              <a:t>вивчати</a:t>
            </a:r>
            <a:r>
              <a:rPr lang="ru-RU" sz="3200" dirty="0"/>
              <a:t> </a:t>
            </a:r>
            <a:r>
              <a:rPr lang="ru-RU" sz="3200" dirty="0" err="1"/>
              <a:t>певний</a:t>
            </a:r>
            <a:r>
              <a:rPr lang="ru-RU" sz="3200" dirty="0"/>
              <a:t> курс </a:t>
            </a:r>
            <a:r>
              <a:rPr lang="ru-RU" sz="3200" dirty="0" err="1"/>
              <a:t>цілковито</a:t>
            </a:r>
            <a:r>
              <a:rPr lang="ru-RU" sz="3200" dirty="0"/>
              <a:t> </a:t>
            </a:r>
            <a:r>
              <a:rPr lang="ru-RU" sz="3200" dirty="0" smtClean="0"/>
              <a:t>онлайн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err="1"/>
              <a:t>Ця</a:t>
            </a:r>
            <a:r>
              <a:rPr lang="ru-RU" sz="3200" dirty="0"/>
              <a:t> модель </a:t>
            </a:r>
            <a:r>
              <a:rPr lang="ru-RU" sz="3200" dirty="0" err="1"/>
              <a:t>відрізняється</a:t>
            </a:r>
            <a:r>
              <a:rPr lang="ru-RU" sz="3200" dirty="0"/>
              <a:t> </a:t>
            </a:r>
            <a:r>
              <a:rPr lang="ru-RU" sz="3200" dirty="0" err="1"/>
              <a:t>від</a:t>
            </a:r>
            <a:r>
              <a:rPr lang="ru-RU" sz="3200" dirty="0"/>
              <a:t> онлайн-</a:t>
            </a:r>
            <a:r>
              <a:rPr lang="ru-RU" sz="3200" dirty="0" err="1"/>
              <a:t>навчання</a:t>
            </a:r>
            <a:r>
              <a:rPr lang="ru-RU" sz="3200" dirty="0"/>
              <a:t> </a:t>
            </a:r>
            <a:r>
              <a:rPr lang="ru-RU" sz="3200" dirty="0" err="1"/>
              <a:t>тим</a:t>
            </a:r>
            <a:r>
              <a:rPr lang="ru-RU" sz="3200" dirty="0"/>
              <a:t>, </a:t>
            </a:r>
            <a:r>
              <a:rPr lang="ru-RU" sz="3200" dirty="0" err="1"/>
              <a:t>що</a:t>
            </a:r>
            <a:r>
              <a:rPr lang="ru-RU" sz="3200" dirty="0"/>
              <a:t> онлайн </a:t>
            </a:r>
            <a:r>
              <a:rPr lang="ru-RU" sz="3200" dirty="0" err="1"/>
              <a:t>вивчають</a:t>
            </a:r>
            <a:r>
              <a:rPr lang="ru-RU" sz="3200" dirty="0"/>
              <a:t> </a:t>
            </a:r>
            <a:r>
              <a:rPr lang="ru-RU" sz="3200" dirty="0" err="1"/>
              <a:t>тільки</a:t>
            </a:r>
            <a:r>
              <a:rPr lang="ru-RU" sz="3200" dirty="0"/>
              <a:t> один предмет. </a:t>
            </a:r>
            <a:r>
              <a:rPr lang="ru-RU" sz="3200" dirty="0" err="1"/>
              <a:t>Натомість</a:t>
            </a:r>
            <a:r>
              <a:rPr lang="ru-RU" sz="3200" dirty="0"/>
              <a:t> </a:t>
            </a:r>
            <a:r>
              <a:rPr lang="ru-RU" sz="3200" dirty="0" err="1"/>
              <a:t>інші</a:t>
            </a:r>
            <a:r>
              <a:rPr lang="ru-RU" sz="3200" dirty="0"/>
              <a:t> </a:t>
            </a:r>
            <a:r>
              <a:rPr lang="ru-RU" sz="3200" dirty="0" err="1"/>
              <a:t>предмети</a:t>
            </a:r>
            <a:r>
              <a:rPr lang="ru-RU" sz="3200" dirty="0"/>
              <a:t> </a:t>
            </a:r>
            <a:r>
              <a:rPr lang="ru-RU" sz="3200" dirty="0" err="1"/>
              <a:t>учні</a:t>
            </a:r>
            <a:r>
              <a:rPr lang="ru-RU" sz="3200" dirty="0"/>
              <a:t> </a:t>
            </a:r>
            <a:r>
              <a:rPr lang="ru-RU" sz="3200" dirty="0" err="1"/>
              <a:t>проходять</a:t>
            </a:r>
            <a:r>
              <a:rPr lang="ru-RU" sz="3200" dirty="0"/>
              <a:t> у </a:t>
            </a:r>
            <a:r>
              <a:rPr lang="ru-RU" sz="3200" dirty="0" err="1"/>
              <a:t>школі</a:t>
            </a:r>
            <a:r>
              <a:rPr lang="ru-RU" sz="3200" dirty="0"/>
              <a:t>.</a:t>
            </a:r>
            <a:br>
              <a:rPr lang="ru-RU" sz="3200" dirty="0"/>
            </a:br>
            <a:r>
              <a:rPr lang="ru-RU" sz="3200" dirty="0" err="1"/>
              <a:t>потребує</a:t>
            </a:r>
            <a:r>
              <a:rPr lang="ru-RU" sz="3200" dirty="0"/>
              <a:t> </a:t>
            </a:r>
            <a:r>
              <a:rPr lang="ru-RU" sz="3200" dirty="0" err="1"/>
              <a:t>високого</a:t>
            </a:r>
            <a:r>
              <a:rPr lang="ru-RU" sz="3200" dirty="0"/>
              <a:t> </a:t>
            </a:r>
            <a:r>
              <a:rPr lang="ru-RU" sz="3200" dirty="0" err="1"/>
              <a:t>рівня</a:t>
            </a:r>
            <a:r>
              <a:rPr lang="ru-RU" sz="3200" dirty="0"/>
              <a:t> </a:t>
            </a:r>
            <a:r>
              <a:rPr lang="ru-RU" sz="3200" dirty="0" err="1"/>
              <a:t>самодисципліни</a:t>
            </a:r>
            <a:endParaRPr lang="ru-RU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7603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039" y="111512"/>
            <a:ext cx="11151220" cy="6545766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uk-UA" sz="3200" dirty="0" smtClean="0"/>
              <a:t>Моделі змішаного навчання </a:t>
            </a:r>
            <a:br>
              <a:rPr lang="uk-UA" sz="3200" dirty="0" smtClean="0"/>
            </a:br>
            <a:r>
              <a:rPr lang="uk-UA" sz="3200" dirty="0" smtClean="0"/>
              <a:t>(автори </a:t>
            </a:r>
            <a:r>
              <a:rPr lang="uk-UA" sz="3200" dirty="0" err="1" smtClean="0"/>
              <a:t>стейкер</a:t>
            </a:r>
            <a:r>
              <a:rPr lang="uk-UA" sz="3200" dirty="0" smtClean="0"/>
              <a:t> та </a:t>
            </a:r>
            <a:r>
              <a:rPr lang="uk-UA" sz="3200" dirty="0" err="1" smtClean="0"/>
              <a:t>хорн</a:t>
            </a:r>
            <a:r>
              <a:rPr lang="uk-UA" sz="3200" dirty="0" smtClean="0"/>
              <a:t>)</a:t>
            </a:r>
            <a:br>
              <a:rPr lang="uk-UA" sz="3200" dirty="0" smtClean="0"/>
            </a:br>
            <a:r>
              <a:rPr lang="uk-UA" sz="3200" dirty="0"/>
              <a:t/>
            </a:r>
            <a:br>
              <a:rPr lang="uk-UA" sz="3200" dirty="0"/>
            </a:br>
            <a:r>
              <a:rPr lang="ru-RU" sz="3200" i="1" dirty="0" smtClean="0"/>
              <a:t>4) </a:t>
            </a:r>
            <a:r>
              <a:rPr lang="ru-RU" sz="3200" i="1" dirty="0" err="1" smtClean="0"/>
              <a:t>поглиблена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віртуальна</a:t>
            </a:r>
            <a:r>
              <a:rPr lang="ru-RU" sz="3200" i="1" dirty="0" smtClean="0"/>
              <a:t> модель</a:t>
            </a:r>
            <a:r>
              <a:rPr lang="ru-RU" sz="3200" dirty="0" smtClean="0"/>
              <a:t>: </a:t>
            </a:r>
            <a:r>
              <a:rPr lang="ru-RU" sz="3200" dirty="0" err="1"/>
              <a:t>учні</a:t>
            </a:r>
            <a:r>
              <a:rPr lang="ru-RU" sz="3200" dirty="0"/>
              <a:t> </a:t>
            </a:r>
            <a:r>
              <a:rPr lang="ru-RU" sz="3200" dirty="0" err="1"/>
              <a:t>можуть</a:t>
            </a:r>
            <a:r>
              <a:rPr lang="ru-RU" sz="3200" dirty="0"/>
              <a:t> </a:t>
            </a:r>
            <a:r>
              <a:rPr lang="ru-RU" sz="3200" dirty="0" err="1"/>
              <a:t>вивчати</a:t>
            </a:r>
            <a:r>
              <a:rPr lang="ru-RU" sz="3200" dirty="0"/>
              <a:t> </a:t>
            </a:r>
            <a:r>
              <a:rPr lang="ru-RU" sz="3200" dirty="0" err="1"/>
              <a:t>певний</a:t>
            </a:r>
            <a:r>
              <a:rPr lang="ru-RU" sz="3200" dirty="0"/>
              <a:t> курс </a:t>
            </a:r>
            <a:r>
              <a:rPr lang="ru-RU" sz="3200" dirty="0" err="1"/>
              <a:t>цілковито</a:t>
            </a:r>
            <a:r>
              <a:rPr lang="ru-RU" sz="3200" dirty="0"/>
              <a:t> </a:t>
            </a:r>
            <a:r>
              <a:rPr lang="ru-RU" sz="3200" dirty="0" smtClean="0"/>
              <a:t>онлайн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Онлайн-</a:t>
            </a:r>
            <a:r>
              <a:rPr lang="ru-RU" sz="3200" dirty="0" err="1"/>
              <a:t>частину</a:t>
            </a:r>
            <a:r>
              <a:rPr lang="ru-RU" sz="3200" dirty="0"/>
              <a:t> </a:t>
            </a:r>
            <a:r>
              <a:rPr lang="ru-RU" sz="3200" dirty="0" err="1"/>
              <a:t>можна</a:t>
            </a:r>
            <a:r>
              <a:rPr lang="ru-RU" sz="3200" dirty="0"/>
              <a:t> </a:t>
            </a:r>
            <a:r>
              <a:rPr lang="ru-RU" sz="3200" dirty="0" err="1"/>
              <a:t>прослуховувати</a:t>
            </a:r>
            <a:r>
              <a:rPr lang="ru-RU" sz="3200" dirty="0"/>
              <a:t> як у </a:t>
            </a:r>
            <a:r>
              <a:rPr lang="ru-RU" sz="3200" dirty="0" err="1"/>
              <a:t>навчальному</a:t>
            </a:r>
            <a:r>
              <a:rPr lang="ru-RU" sz="3200" dirty="0"/>
              <a:t> </a:t>
            </a:r>
            <a:r>
              <a:rPr lang="ru-RU" sz="3200" dirty="0" err="1"/>
              <a:t>закладі</a:t>
            </a:r>
            <a:r>
              <a:rPr lang="ru-RU" sz="3200" dirty="0"/>
              <a:t>, так і поза ним.</a:t>
            </a:r>
            <a:br>
              <a:rPr lang="ru-RU" sz="3200" dirty="0"/>
            </a:br>
            <a:r>
              <a:rPr lang="ru-RU" sz="3200" dirty="0" err="1"/>
              <a:t>охоплює</a:t>
            </a:r>
            <a:r>
              <a:rPr lang="ru-RU" sz="3200" dirty="0"/>
              <a:t> </a:t>
            </a:r>
            <a:r>
              <a:rPr lang="ru-RU" sz="3200" dirty="0" err="1"/>
              <a:t>всі</a:t>
            </a:r>
            <a:r>
              <a:rPr lang="ru-RU" sz="3200" dirty="0"/>
              <a:t> </a:t>
            </a:r>
            <a:r>
              <a:rPr lang="ru-RU" sz="3200" dirty="0" err="1"/>
              <a:t>курси</a:t>
            </a:r>
            <a:r>
              <a:rPr lang="ru-RU" sz="3200" dirty="0"/>
              <a:t>, а не є </a:t>
            </a:r>
            <a:r>
              <a:rPr lang="ru-RU" sz="3200" dirty="0" err="1"/>
              <a:t>вибірковою</a:t>
            </a:r>
            <a:r>
              <a:rPr lang="ru-RU" sz="3200" dirty="0"/>
              <a:t>.</a:t>
            </a:r>
            <a:endParaRPr lang="ru-RU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0787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8644" y="267629"/>
            <a:ext cx="11062010" cy="6300439"/>
          </a:xfrm>
        </p:spPr>
        <p:txBody>
          <a:bodyPr/>
          <a:lstStyle/>
          <a:p>
            <a:r>
              <a:rPr lang="ru-RU" sz="3200" dirty="0" smtClean="0"/>
              <a:t>Як би ми не </a:t>
            </a:r>
            <a:r>
              <a:rPr lang="ru-RU" sz="3200" dirty="0" err="1" smtClean="0"/>
              <a:t>змінювали</a:t>
            </a:r>
            <a:r>
              <a:rPr lang="ru-RU" sz="3200" dirty="0" smtClean="0"/>
              <a:t> </a:t>
            </a:r>
            <a:r>
              <a:rPr lang="ru-RU" sz="3200" dirty="0" err="1" smtClean="0"/>
              <a:t>стандарти</a:t>
            </a:r>
            <a:r>
              <a:rPr lang="ru-RU" sz="3200" dirty="0" smtClean="0"/>
              <a:t> </a:t>
            </a:r>
            <a:r>
              <a:rPr lang="ru-RU" sz="3200" dirty="0" err="1" smtClean="0"/>
              <a:t>освіти</a:t>
            </a:r>
            <a:r>
              <a:rPr lang="ru-RU" sz="3200" dirty="0" smtClean="0"/>
              <a:t>,</a:t>
            </a:r>
            <a:br>
              <a:rPr lang="ru-RU" sz="3200" dirty="0" smtClean="0"/>
            </a:br>
            <a:r>
              <a:rPr lang="ru-RU" sz="3200" dirty="0" err="1" smtClean="0"/>
              <a:t>Які</a:t>
            </a:r>
            <a:r>
              <a:rPr lang="ru-RU" sz="3200" dirty="0" smtClean="0"/>
              <a:t> б </a:t>
            </a:r>
            <a:r>
              <a:rPr lang="ru-RU" sz="3200" dirty="0" err="1" smtClean="0"/>
              <a:t>системи</a:t>
            </a:r>
            <a:r>
              <a:rPr lang="ru-RU" sz="3200" dirty="0" smtClean="0"/>
              <a:t> </a:t>
            </a:r>
            <a:r>
              <a:rPr lang="ru-RU" sz="3200" dirty="0" err="1" smtClean="0"/>
              <a:t>навчання</a:t>
            </a:r>
            <a:r>
              <a:rPr lang="ru-RU" sz="3200" dirty="0" smtClean="0"/>
              <a:t>  </a:t>
            </a:r>
            <a:r>
              <a:rPr lang="ru-RU" sz="3200" dirty="0"/>
              <a:t>ми не </a:t>
            </a:r>
            <a:r>
              <a:rPr lang="ru-RU" sz="3200" dirty="0" err="1" smtClean="0"/>
              <a:t>винаходили</a:t>
            </a:r>
            <a:r>
              <a:rPr lang="ru-RU" sz="3200" dirty="0" smtClean="0"/>
              <a:t>, </a:t>
            </a:r>
            <a:br>
              <a:rPr lang="ru-RU" sz="3200" dirty="0" smtClean="0"/>
            </a:br>
            <a:r>
              <a:rPr lang="ru-RU" sz="3200" dirty="0" smtClean="0"/>
              <a:t>яке </a:t>
            </a:r>
            <a:r>
              <a:rPr lang="ru-RU" sz="3200" dirty="0"/>
              <a:t>б не </a:t>
            </a:r>
            <a:r>
              <a:rPr lang="ru-RU" sz="3200" dirty="0" err="1"/>
              <a:t>купували</a:t>
            </a:r>
            <a:r>
              <a:rPr lang="ru-RU" sz="3200" dirty="0"/>
              <a:t> </a:t>
            </a:r>
            <a:r>
              <a:rPr lang="ru-RU" sz="3200" dirty="0" err="1"/>
              <a:t>обладнання</a:t>
            </a:r>
            <a:r>
              <a:rPr lang="ru-RU" sz="3200" dirty="0"/>
              <a:t>,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все</a:t>
            </a:r>
            <a:r>
              <a:rPr lang="ru-RU" sz="3200" dirty="0"/>
              <a:t>, </a:t>
            </a:r>
            <a:r>
              <a:rPr lang="ru-RU" sz="3200" dirty="0" err="1"/>
              <a:t>насправді</a:t>
            </a:r>
            <a:r>
              <a:rPr lang="ru-RU" sz="3200" dirty="0"/>
              <a:t>, </a:t>
            </a:r>
            <a:r>
              <a:rPr lang="ru-RU" sz="3200" dirty="0" err="1"/>
              <a:t>залежить</a:t>
            </a:r>
            <a:r>
              <a:rPr lang="ru-RU" sz="3200" dirty="0"/>
              <a:t> </a:t>
            </a:r>
            <a:r>
              <a:rPr lang="ru-RU" sz="3200" dirty="0" err="1"/>
              <a:t>від</a:t>
            </a:r>
            <a:r>
              <a:rPr lang="ru-RU" sz="3200" dirty="0"/>
              <a:t> </a:t>
            </a:r>
            <a:r>
              <a:rPr lang="ru-RU" sz="3200" dirty="0" err="1"/>
              <a:t>професійних</a:t>
            </a:r>
            <a:r>
              <a:rPr lang="ru-RU" sz="3200" dirty="0"/>
              <a:t> </a:t>
            </a:r>
            <a:r>
              <a:rPr lang="ru-RU" sz="3200" dirty="0" err="1"/>
              <a:t>якостей</a:t>
            </a:r>
            <a:r>
              <a:rPr lang="ru-RU" sz="3200" dirty="0"/>
              <a:t> </a:t>
            </a:r>
            <a:r>
              <a:rPr lang="ru-RU" sz="4400" dirty="0" err="1"/>
              <a:t>вчителя</a:t>
            </a:r>
            <a:r>
              <a:rPr lang="ru-RU" sz="3200" dirty="0"/>
              <a:t>.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4400" dirty="0" err="1" smtClean="0"/>
              <a:t>Вчителя</a:t>
            </a:r>
            <a:r>
              <a:rPr lang="ru-RU" sz="3200" dirty="0"/>
              <a:t>, </a:t>
            </a:r>
            <a:r>
              <a:rPr lang="ru-RU" sz="3200" dirty="0" err="1"/>
              <a:t>який</a:t>
            </a:r>
            <a:r>
              <a:rPr lang="ru-RU" sz="3200" dirty="0"/>
              <a:t> </a:t>
            </a:r>
            <a:r>
              <a:rPr lang="ru-RU" sz="3200" dirty="0" err="1"/>
              <a:t>може</a:t>
            </a:r>
            <a:r>
              <a:rPr lang="ru-RU" sz="3200" dirty="0"/>
              <a:t> </a:t>
            </a:r>
            <a:r>
              <a:rPr lang="ru-RU" sz="3200" dirty="0" err="1"/>
              <a:t>організувати</a:t>
            </a:r>
            <a:r>
              <a:rPr lang="ru-RU" sz="3200" dirty="0"/>
              <a:t> </a:t>
            </a:r>
            <a:r>
              <a:rPr lang="ru-RU" sz="3200" dirty="0" err="1"/>
              <a:t>якісне</a:t>
            </a:r>
            <a:r>
              <a:rPr lang="ru-RU" sz="3200" dirty="0"/>
              <a:t> </a:t>
            </a:r>
            <a:r>
              <a:rPr lang="ru-RU" sz="3200" dirty="0" err="1"/>
              <a:t>навчання</a:t>
            </a:r>
            <a:r>
              <a:rPr lang="ru-RU" sz="3200" dirty="0"/>
              <a:t> з </a:t>
            </a:r>
            <a:r>
              <a:rPr lang="ru-RU" sz="3200" dirty="0" err="1"/>
              <a:t>використанням</a:t>
            </a:r>
            <a:r>
              <a:rPr lang="ru-RU" sz="3200" dirty="0"/>
              <a:t> </a:t>
            </a:r>
            <a:r>
              <a:rPr lang="ru-RU" sz="3200" dirty="0" err="1"/>
              <a:t>цифрових</a:t>
            </a:r>
            <a:r>
              <a:rPr lang="ru-RU" sz="3200" dirty="0"/>
              <a:t> </a:t>
            </a:r>
            <a:r>
              <a:rPr lang="ru-RU" sz="3200" dirty="0" err="1"/>
              <a:t>технологій</a:t>
            </a:r>
            <a:r>
              <a:rPr lang="ru-RU" sz="3200" dirty="0"/>
              <a:t>, </a:t>
            </a:r>
            <a:r>
              <a:rPr lang="ru-RU" sz="3200" dirty="0" err="1"/>
              <a:t>спілкуватись</a:t>
            </a:r>
            <a:r>
              <a:rPr lang="ru-RU" sz="3200" dirty="0"/>
              <a:t> з </a:t>
            </a:r>
            <a:r>
              <a:rPr lang="ru-RU" sz="3200" dirty="0" err="1"/>
              <a:t>учнями</a:t>
            </a:r>
            <a:r>
              <a:rPr lang="ru-RU" sz="3200" dirty="0"/>
              <a:t> та батьками на </a:t>
            </a:r>
            <a:r>
              <a:rPr lang="ru-RU" sz="3200" dirty="0" err="1"/>
              <a:t>відстані</a:t>
            </a:r>
            <a:r>
              <a:rPr lang="ru-RU" sz="3200" dirty="0"/>
              <a:t>, </a:t>
            </a:r>
            <a:r>
              <a:rPr lang="ru-RU" sz="3200" dirty="0" err="1"/>
              <a:t>надихати</a:t>
            </a:r>
            <a:r>
              <a:rPr lang="ru-RU" sz="3200" dirty="0"/>
              <a:t> та </a:t>
            </a:r>
            <a:r>
              <a:rPr lang="ru-RU" sz="3200" dirty="0" err="1"/>
              <a:t>мотивувати</a:t>
            </a:r>
            <a:r>
              <a:rPr lang="ru-RU" sz="3200" dirty="0"/>
              <a:t> </a:t>
            </a:r>
            <a:r>
              <a:rPr lang="ru-RU" sz="3200" dirty="0" err="1"/>
              <a:t>їх</a:t>
            </a:r>
            <a:r>
              <a:rPr lang="ru-RU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433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0517" y="382385"/>
            <a:ext cx="10359483" cy="6375254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змішане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поєднання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офлайн-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”)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пропорціях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априклад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опрацьовувати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теоретичну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частину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вдома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переглядаючи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відео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вивчаючи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супровідні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уроці з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вчителями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однолітками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виконують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практичні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працюють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групах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над проектом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4874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4328" r="1432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906215" y="457201"/>
            <a:ext cx="4025590" cy="568712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/>
              <a:t>Основні зміни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404351" cy="4164164"/>
          </a:xfrm>
        </p:spPr>
        <p:txBody>
          <a:bodyPr>
            <a:normAutofit/>
          </a:bodyPr>
          <a:lstStyle/>
          <a:p>
            <a:pPr marL="457200" indent="-457200">
              <a:buFontTx/>
              <a:buChar char="-"/>
            </a:pPr>
            <a:r>
              <a:rPr lang="ru-RU" sz="3200" dirty="0" smtClean="0"/>
              <a:t>- </a:t>
            </a:r>
            <a:r>
              <a:rPr lang="ru-RU" sz="3200" dirty="0" err="1" smtClean="0"/>
              <a:t>змінюється</a:t>
            </a:r>
            <a:r>
              <a:rPr lang="ru-RU" sz="3200" dirty="0" smtClean="0"/>
              <a:t> роль </a:t>
            </a:r>
            <a:r>
              <a:rPr lang="ru-RU" sz="3200" dirty="0" err="1" smtClean="0"/>
              <a:t>вчителя</a:t>
            </a:r>
            <a:r>
              <a:rPr lang="ru-RU" sz="3200" dirty="0" smtClean="0"/>
              <a:t> (</a:t>
            </a:r>
            <a:r>
              <a:rPr lang="ru-RU" sz="3200" dirty="0" err="1" smtClean="0"/>
              <a:t>фасилітатор</a:t>
            </a:r>
            <a:r>
              <a:rPr lang="ru-RU" sz="3200" dirty="0" smtClean="0"/>
              <a:t>, ментор, </a:t>
            </a:r>
            <a:r>
              <a:rPr lang="ru-RU" sz="3200" dirty="0" err="1" smtClean="0"/>
              <a:t>тьютор</a:t>
            </a:r>
            <a:r>
              <a:rPr lang="ru-RU" sz="3200" dirty="0" smtClean="0"/>
              <a:t>);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20810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4328" r="1432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906215" y="457201"/>
            <a:ext cx="4025590" cy="568712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/>
              <a:t>Основні зміни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404351" cy="4164164"/>
          </a:xfrm>
        </p:spPr>
        <p:txBody>
          <a:bodyPr>
            <a:normAutofit/>
          </a:bodyPr>
          <a:lstStyle/>
          <a:p>
            <a:pPr marL="457200" indent="-457200">
              <a:buFontTx/>
              <a:buChar char="-"/>
            </a:pPr>
            <a:r>
              <a:rPr lang="ru-RU" sz="3200" dirty="0" smtClean="0"/>
              <a:t>- </a:t>
            </a:r>
            <a:r>
              <a:rPr lang="ru-RU" sz="3200" dirty="0" err="1" smtClean="0"/>
              <a:t>учні</a:t>
            </a:r>
            <a:r>
              <a:rPr lang="ru-RU" sz="3200" dirty="0" smtClean="0"/>
              <a:t> </a:t>
            </a:r>
            <a:r>
              <a:rPr lang="ru-RU" sz="3200" dirty="0" err="1"/>
              <a:t>самі</a:t>
            </a:r>
            <a:r>
              <a:rPr lang="ru-RU" sz="3200" dirty="0"/>
              <a:t> </a:t>
            </a:r>
            <a:r>
              <a:rPr lang="ru-RU" sz="3200" dirty="0" err="1"/>
              <a:t>розраховують</a:t>
            </a:r>
            <a:r>
              <a:rPr lang="ru-RU" sz="3200" dirty="0"/>
              <a:t> </a:t>
            </a:r>
            <a:r>
              <a:rPr lang="ru-RU" sz="3200" dirty="0" err="1"/>
              <a:t>свій</a:t>
            </a:r>
            <a:r>
              <a:rPr lang="ru-RU" sz="3200" dirty="0"/>
              <a:t> час —</a:t>
            </a:r>
            <a:endParaRPr lang="ru-RU" sz="3200" dirty="0" smtClean="0"/>
          </a:p>
          <a:p>
            <a:pPr marL="457200" indent="-457200">
              <a:buFontTx/>
              <a:buChar char="-"/>
            </a:pPr>
            <a:r>
              <a:rPr lang="ru-RU" sz="3200" dirty="0" err="1" smtClean="0"/>
              <a:t>це</a:t>
            </a:r>
            <a:r>
              <a:rPr lang="ru-RU" sz="3200" dirty="0" smtClean="0"/>
              <a:t> </a:t>
            </a:r>
            <a:r>
              <a:rPr lang="ru-RU" sz="3200" dirty="0" err="1"/>
              <a:t>збільшує</a:t>
            </a:r>
            <a:r>
              <a:rPr lang="ru-RU" sz="3200" dirty="0"/>
              <a:t> </a:t>
            </a:r>
            <a:r>
              <a:rPr lang="ru-RU" sz="3200" dirty="0" err="1"/>
              <a:t>ефективність</a:t>
            </a:r>
            <a:r>
              <a:rPr lang="ru-RU" sz="3200" dirty="0"/>
              <a:t> </a:t>
            </a:r>
            <a:r>
              <a:rPr lang="ru-RU" sz="3200" dirty="0" err="1"/>
              <a:t>навчання</a:t>
            </a:r>
            <a:r>
              <a:rPr lang="ru-RU" sz="3200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118394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101" r="4101"/>
          <a:stretch>
            <a:fillRect/>
          </a:stretch>
        </p:blipFill>
        <p:spPr>
          <a:xfrm>
            <a:off x="673757" y="301083"/>
            <a:ext cx="6552234" cy="6108993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56266" y="178420"/>
            <a:ext cx="4025590" cy="568712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/>
              <a:t>Основні зміни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39049" y="1260088"/>
            <a:ext cx="4460024" cy="5363736"/>
          </a:xfrm>
        </p:spPr>
        <p:txBody>
          <a:bodyPr>
            <a:noAutofit/>
          </a:bodyPr>
          <a:lstStyle/>
          <a:p>
            <a:pPr marL="457200" indent="-457200">
              <a:buFontTx/>
              <a:buChar char="-"/>
            </a:pPr>
            <a:r>
              <a:rPr lang="ru-RU" sz="3200" dirty="0"/>
              <a:t>- </a:t>
            </a:r>
            <a:r>
              <a:rPr lang="ru-RU" sz="3200" dirty="0" err="1"/>
              <a:t>вчителі</a:t>
            </a:r>
            <a:r>
              <a:rPr lang="ru-RU" sz="3200" dirty="0"/>
              <a:t> </a:t>
            </a:r>
            <a:r>
              <a:rPr lang="ru-RU" sz="3200" dirty="0" err="1"/>
              <a:t>фокусуються</a:t>
            </a:r>
            <a:r>
              <a:rPr lang="ru-RU" sz="3200" dirty="0"/>
              <a:t> на </a:t>
            </a:r>
            <a:r>
              <a:rPr lang="ru-RU" sz="3200" dirty="0" err="1"/>
              <a:t>некогнітивних</a:t>
            </a:r>
            <a:r>
              <a:rPr lang="ru-RU" sz="3200" dirty="0"/>
              <a:t> </a:t>
            </a:r>
            <a:r>
              <a:rPr lang="ru-RU" sz="3200" dirty="0" err="1"/>
              <a:t>навичках</a:t>
            </a:r>
            <a:r>
              <a:rPr lang="ru-RU" sz="3200" dirty="0"/>
              <a:t> (</a:t>
            </a:r>
            <a:r>
              <a:rPr lang="ru-RU" sz="3200" dirty="0" err="1"/>
              <a:t>спілкування</a:t>
            </a:r>
            <a:r>
              <a:rPr lang="ru-RU" sz="3200" dirty="0"/>
              <a:t>, </a:t>
            </a:r>
            <a:r>
              <a:rPr lang="ru-RU" sz="3200" dirty="0" err="1"/>
              <a:t>самоідентифікація</a:t>
            </a:r>
            <a:r>
              <a:rPr lang="ru-RU" sz="3200" dirty="0"/>
              <a:t>, робота в </a:t>
            </a:r>
            <a:r>
              <a:rPr lang="ru-RU" sz="3200" dirty="0" err="1"/>
              <a:t>команді</a:t>
            </a:r>
            <a:r>
              <a:rPr lang="ru-RU" sz="3200" dirty="0"/>
              <a:t> </a:t>
            </a:r>
            <a:r>
              <a:rPr lang="ru-RU" sz="3200" dirty="0" err="1"/>
              <a:t>тощо</a:t>
            </a:r>
            <a:r>
              <a:rPr lang="ru-RU" sz="3200" dirty="0"/>
              <a:t>) та </a:t>
            </a:r>
            <a:r>
              <a:rPr lang="ru-RU" sz="3200" dirty="0" err="1"/>
              <a:t>формуванні</a:t>
            </a:r>
            <a:r>
              <a:rPr lang="ru-RU" sz="3200" dirty="0"/>
              <a:t> </a:t>
            </a:r>
            <a:r>
              <a:rPr lang="ru-RU" sz="3200" dirty="0" err="1"/>
              <a:t>світогляду</a:t>
            </a:r>
            <a:r>
              <a:rPr lang="ru-RU" sz="3200" dirty="0"/>
              <a:t> </a:t>
            </a:r>
            <a:r>
              <a:rPr lang="ru-RU" sz="3200" dirty="0" err="1"/>
              <a:t>учнів</a:t>
            </a:r>
            <a:r>
              <a:rPr lang="ru-RU" sz="3200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200633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47902" y="156118"/>
            <a:ext cx="4025590" cy="568712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/>
              <a:t>Основні зміни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39049" y="724830"/>
            <a:ext cx="4443297" cy="5932448"/>
          </a:xfrm>
        </p:spPr>
        <p:txBody>
          <a:bodyPr>
            <a:noAutofit/>
          </a:bodyPr>
          <a:lstStyle/>
          <a:p>
            <a:pPr marL="457200" indent="-457200">
              <a:buFontTx/>
              <a:buChar char="-"/>
            </a:pPr>
            <a:r>
              <a:rPr lang="ru-RU" sz="3200" dirty="0"/>
              <a:t>- </a:t>
            </a:r>
            <a:r>
              <a:rPr lang="ru-RU" sz="3200" dirty="0" err="1"/>
              <a:t>школи</a:t>
            </a:r>
            <a:r>
              <a:rPr lang="ru-RU" sz="3200" dirty="0"/>
              <a:t> </a:t>
            </a:r>
            <a:r>
              <a:rPr lang="ru-RU" sz="3200" dirty="0" err="1"/>
              <a:t>використовують</a:t>
            </a:r>
            <a:r>
              <a:rPr lang="ru-RU" sz="3200" dirty="0"/>
              <a:t> систему </a:t>
            </a:r>
            <a:r>
              <a:rPr lang="ru-RU" sz="3200" dirty="0" err="1"/>
              <a:t>групового</a:t>
            </a:r>
            <a:r>
              <a:rPr lang="ru-RU" sz="3200" dirty="0"/>
              <a:t> </a:t>
            </a:r>
            <a:r>
              <a:rPr lang="ru-RU" sz="3200" dirty="0" err="1"/>
              <a:t>викладання</a:t>
            </a:r>
            <a:r>
              <a:rPr lang="ru-RU" sz="3200" dirty="0"/>
              <a:t> — </a:t>
            </a:r>
            <a:r>
              <a:rPr lang="ru-RU" sz="3200" dirty="0" err="1"/>
              <a:t>наприклад</a:t>
            </a:r>
            <a:r>
              <a:rPr lang="ru-RU" sz="3200" dirty="0"/>
              <a:t>, для одного </a:t>
            </a:r>
            <a:r>
              <a:rPr lang="ru-RU" sz="3200" dirty="0" err="1"/>
              <a:t>класу</a:t>
            </a:r>
            <a:r>
              <a:rPr lang="ru-RU" sz="3200" dirty="0"/>
              <a:t> урок </a:t>
            </a:r>
            <a:r>
              <a:rPr lang="ru-RU" sz="3200" dirty="0" err="1"/>
              <a:t>проводять</a:t>
            </a:r>
            <a:r>
              <a:rPr lang="ru-RU" sz="3200" dirty="0"/>
              <a:t> два </a:t>
            </a:r>
            <a:r>
              <a:rPr lang="ru-RU" sz="3200" dirty="0" err="1"/>
              <a:t>вчителі</a:t>
            </a:r>
            <a:r>
              <a:rPr lang="ru-RU" sz="3200" dirty="0"/>
              <a:t> — </a:t>
            </a:r>
            <a:r>
              <a:rPr lang="ru-RU" sz="3200" dirty="0" err="1"/>
              <a:t>діляться</a:t>
            </a:r>
            <a:r>
              <a:rPr lang="ru-RU" sz="3200" dirty="0"/>
              <a:t> </a:t>
            </a:r>
            <a:r>
              <a:rPr lang="ru-RU" sz="3200" dirty="0" err="1"/>
              <a:t>досвідом</a:t>
            </a:r>
            <a:r>
              <a:rPr lang="ru-RU" sz="3200" dirty="0"/>
              <a:t> </a:t>
            </a:r>
            <a:r>
              <a:rPr lang="ru-RU" sz="3200" dirty="0" smtClean="0"/>
              <a:t>один </a:t>
            </a:r>
            <a:r>
              <a:rPr lang="ru-RU" sz="3200" dirty="0"/>
              <a:t>з одним;</a:t>
            </a: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8414" r="18414"/>
          <a:stretch>
            <a:fillRect/>
          </a:stretch>
        </p:blipFill>
        <p:spPr>
          <a:xfrm>
            <a:off x="751815" y="557561"/>
            <a:ext cx="6195395" cy="577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478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9783" r="9783"/>
          <a:stretch>
            <a:fillRect/>
          </a:stretch>
        </p:blipFill>
        <p:spPr>
          <a:xfrm>
            <a:off x="684909" y="468352"/>
            <a:ext cx="6458564" cy="602165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47902" y="156118"/>
            <a:ext cx="4025590" cy="568712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/>
              <a:t>Основні зміни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39049" y="724830"/>
            <a:ext cx="4443297" cy="5932448"/>
          </a:xfrm>
        </p:spPr>
        <p:txBody>
          <a:bodyPr>
            <a:noAutofit/>
          </a:bodyPr>
          <a:lstStyle/>
          <a:p>
            <a:pPr marL="457200" indent="-457200">
              <a:buFontTx/>
              <a:buChar char="-"/>
            </a:pPr>
            <a:r>
              <a:rPr lang="ru-RU" sz="3200" dirty="0" smtClean="0"/>
              <a:t>- один </a:t>
            </a:r>
            <a:r>
              <a:rPr lang="ru-RU" sz="3200" dirty="0"/>
              <a:t>день на </a:t>
            </a:r>
            <a:r>
              <a:rPr lang="ru-RU" sz="3200" dirty="0" err="1"/>
              <a:t>тиждень</a:t>
            </a:r>
            <a:r>
              <a:rPr lang="ru-RU" sz="3200" dirty="0"/>
              <a:t> </a:t>
            </a:r>
            <a:r>
              <a:rPr lang="ru-RU" sz="3200" dirty="0" err="1"/>
              <a:t>учні</a:t>
            </a:r>
            <a:r>
              <a:rPr lang="ru-RU" sz="3200" dirty="0"/>
              <a:t> </a:t>
            </a:r>
            <a:r>
              <a:rPr lang="ru-RU" sz="3200" dirty="0" err="1"/>
              <a:t>працюють</a:t>
            </a:r>
            <a:r>
              <a:rPr lang="ru-RU" sz="3200" dirty="0"/>
              <a:t> </a:t>
            </a:r>
            <a:r>
              <a:rPr lang="ru-RU" sz="3200" dirty="0" err="1"/>
              <a:t>самостійно</a:t>
            </a:r>
            <a:r>
              <a:rPr lang="ru-RU" sz="3200" dirty="0"/>
              <a:t>, а </a:t>
            </a:r>
            <a:r>
              <a:rPr lang="ru-RU" sz="3200" dirty="0" err="1"/>
              <a:t>вчителі</a:t>
            </a:r>
            <a:r>
              <a:rPr lang="ru-RU" sz="3200" dirty="0"/>
              <a:t> </a:t>
            </a:r>
            <a:r>
              <a:rPr lang="ru-RU" sz="3200" dirty="0" err="1"/>
              <a:t>проводять</a:t>
            </a:r>
            <a:r>
              <a:rPr lang="ru-RU" sz="3200" dirty="0"/>
              <a:t> </a:t>
            </a:r>
            <a:r>
              <a:rPr lang="ru-RU" sz="3200" dirty="0" err="1"/>
              <a:t>короткі</a:t>
            </a:r>
            <a:r>
              <a:rPr lang="ru-RU" sz="3200" dirty="0"/>
              <a:t> 10-хвилинні </a:t>
            </a:r>
            <a:r>
              <a:rPr lang="ru-RU" sz="3200" dirty="0" err="1"/>
              <a:t>індивідуальні</a:t>
            </a:r>
            <a:r>
              <a:rPr lang="ru-RU" sz="3200" dirty="0"/>
              <a:t> </a:t>
            </a:r>
            <a:r>
              <a:rPr lang="ru-RU" sz="3200" dirty="0" err="1"/>
              <a:t>перевірки</a:t>
            </a:r>
            <a:r>
              <a:rPr lang="ru-RU" sz="3200" dirty="0"/>
              <a:t> для </a:t>
            </a:r>
            <a:r>
              <a:rPr lang="ru-RU" sz="3200" dirty="0" smtClean="0"/>
              <a:t>кожного </a:t>
            </a:r>
            <a:r>
              <a:rPr lang="ru-RU" sz="3200" dirty="0" err="1" smtClean="0"/>
              <a:t>учня</a:t>
            </a:r>
            <a:r>
              <a:rPr lang="ru-RU" sz="3200" dirty="0" smtClean="0"/>
              <a:t>                у </a:t>
            </a:r>
            <a:r>
              <a:rPr lang="ru-RU" sz="3200" dirty="0" err="1"/>
              <a:t>класі</a:t>
            </a:r>
            <a:r>
              <a:rPr lang="ru-RU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5047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3555" r="13555"/>
          <a:stretch>
            <a:fillRect/>
          </a:stretch>
        </p:blipFill>
        <p:spPr>
          <a:xfrm>
            <a:off x="506488" y="0"/>
            <a:ext cx="3251473" cy="303151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47902" y="156118"/>
            <a:ext cx="4025590" cy="1070516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/>
              <a:t>Основні компоненти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39049" y="1650380"/>
            <a:ext cx="4443297" cy="5006898"/>
          </a:xfrm>
        </p:spPr>
        <p:txBody>
          <a:bodyPr>
            <a:noAutofit/>
          </a:bodyPr>
          <a:lstStyle/>
          <a:p>
            <a:pPr marL="457200" indent="-457200">
              <a:buFontTx/>
              <a:buChar char="-"/>
            </a:pPr>
            <a:r>
              <a:rPr lang="ru-RU" sz="3200" dirty="0" smtClean="0"/>
              <a:t>- </a:t>
            </a:r>
            <a:r>
              <a:rPr lang="ru-RU" sz="3200" dirty="0" err="1" smtClean="0"/>
              <a:t>живі</a:t>
            </a:r>
            <a:r>
              <a:rPr lang="ru-RU" sz="3200" dirty="0" smtClean="0"/>
              <a:t> </a:t>
            </a:r>
            <a:r>
              <a:rPr lang="ru-RU" sz="3200" dirty="0" err="1" smtClean="0"/>
              <a:t>подіії</a:t>
            </a:r>
            <a:r>
              <a:rPr lang="ru-RU" sz="3200" dirty="0" smtClean="0"/>
              <a:t>: </a:t>
            </a:r>
            <a:r>
              <a:rPr lang="ru-RU" sz="3200" dirty="0" err="1" smtClean="0"/>
              <a:t>різна</a:t>
            </a:r>
            <a:r>
              <a:rPr lang="ru-RU" sz="3200" dirty="0" smtClean="0"/>
              <a:t> </a:t>
            </a:r>
            <a:r>
              <a:rPr lang="ru-RU" sz="3200" dirty="0" err="1" smtClean="0"/>
              <a:t>кількість</a:t>
            </a:r>
            <a:r>
              <a:rPr lang="ru-RU" sz="3200" dirty="0" smtClean="0"/>
              <a:t> офлайн-</a:t>
            </a:r>
            <a:r>
              <a:rPr lang="ru-RU" sz="3200" dirty="0" err="1" smtClean="0"/>
              <a:t>активності</a:t>
            </a:r>
            <a:r>
              <a:rPr lang="ru-RU" sz="3200" dirty="0" smtClean="0"/>
              <a:t>;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360" y="3200400"/>
            <a:ext cx="6111917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41154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Эмблема</Template>
  <TotalTime>330</TotalTime>
  <Words>272</Words>
  <Application>Microsoft Office PowerPoint</Application>
  <PresentationFormat>Широкоэкранный</PresentationFormat>
  <Paragraphs>39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Arial Black</vt:lpstr>
      <vt:lpstr>Corbel</vt:lpstr>
      <vt:lpstr>Gill Sans MT</vt:lpstr>
      <vt:lpstr>Impact</vt:lpstr>
      <vt:lpstr>Times New Roman</vt:lpstr>
      <vt:lpstr>Badge</vt:lpstr>
      <vt:lpstr>Змішане навчання: сутність і переваги  у сучасному світі</vt:lpstr>
      <vt:lpstr>фразу “цифрове покоління”. почав Поширювати американський письменник та дослідник у сфері освіти Марк Пренскі.</vt:lpstr>
      <vt:lpstr> “змішане навчання” — це поєднання  офлайн- (або особисто, “на місці”)  та онлайн-навчання у різних пропорціях. Наприклад, учні можуть опрацьовувати теоретичну частину вдома, переглядаючи відео та вивчаючи супровідні матеріали. Після цього на уроці з вчителями та однолітками виконують практичні вправи або працюють у групах над проектом.</vt:lpstr>
      <vt:lpstr>Основні зміни</vt:lpstr>
      <vt:lpstr>Основні зміни</vt:lpstr>
      <vt:lpstr>Основні зміни</vt:lpstr>
      <vt:lpstr>Основні зміни</vt:lpstr>
      <vt:lpstr>Основні зміни</vt:lpstr>
      <vt:lpstr>Основні компоненти</vt:lpstr>
      <vt:lpstr>Основні компоненти</vt:lpstr>
      <vt:lpstr>Основні компоненти</vt:lpstr>
      <vt:lpstr>Основні компоненти</vt:lpstr>
      <vt:lpstr>Основні компоненти</vt:lpstr>
      <vt:lpstr>Основні переваги</vt:lpstr>
      <vt:lpstr>Основні переваги</vt:lpstr>
      <vt:lpstr>Основні переваги</vt:lpstr>
      <vt:lpstr>Моделі змішаного навчання  (автори стейкер та хорн)  1) Ротаційна модель: чергування онлайн- та офлайн-частини за певним графіком чи вказівками вчителя.   Ротація за станціями: чергування різних видів діяльності: групова робота, робота над проектом і робота з вчителем. Частина завдань обов’язково виконується онлайн </vt:lpstr>
      <vt:lpstr>Моделі змішаного навчання  (автори стейкер та хорн)  1) Ротаційна модель: чергування онлайн- та офлайн-частини за певним графіком чи вказівками вчителя.   Ротація за лабораторіями: чергування різних видів діяльності не тільки у межах класу, але й у межах закладу. Частина завдань обов’язково виконується у спеціальній лабораторії </vt:lpstr>
      <vt:lpstr>Моделі змішаного навчання  (автори стейкер та хорн)  1) Ротаційна модель: чергування онлайн- та офлайн-частини за певним графіком чи вказівками вчителя.   Перевернутий клас: учні за визначеним графіком змінюють онлайн-частину вдома та офлайн-частину в класі.  </vt:lpstr>
      <vt:lpstr>Моделі змішаного навчання  (автори стейкер та хорн)  1) Ротаційна модель: чергування онлайн- та офлайн-частини за певним графіком чи вказівками вчителя.   Індивідуальна ротація: не всі учні проходять усі станції  за індивідуальним графіком</vt:lpstr>
      <vt:lpstr>Моделі змішаного навчання  (автори стейкер та хорн)  2) гнучка модель: Це модель, за якої особисте інструктування учні отримують переважно через інтернет.  У старшій школі «гнучка модель» більше нагадує навчання в університеті за індивідуальним розкладом, ніж звичайні уроки в класі.</vt:lpstr>
      <vt:lpstr>Моделі змішаного навчання  (автори стейкер та хорн)  3) модель самостійного змішування: учні можуть вивчати певний курс цілковито онлайн  Ця модель відрізняється від онлайн-навчання тим, що онлайн вивчають тільки один предмет. Натомість інші предмети учні проходять у школі. потребує високого рівня самодисципліни</vt:lpstr>
      <vt:lpstr>Моделі змішаного навчання  (автори стейкер та хорн)  4) поглиблена віртуальна модель: учні можуть вивчати певний курс цілковито онлайн  Онлайн-частину можна прослуховувати як у навчальному закладі, так і поза ним. охоплює всі курси, а не є вибірковою.</vt:lpstr>
      <vt:lpstr>Як би ми не змінювали стандарти освіти, Які б системи навчання  ми не винаходили,  яке б не купували обладнання,  все, насправді, залежить від професійних якостей вчителя.   Вчителя, який може організувати якісне навчання з використанням цифрових технологій, спілкуватись з учнями та батьками на відстані, надихати та мотивувати їх.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Змішане навчання: сутність і переваги  у сучасному світі</dc:title>
  <dc:creator>Елена Лахута</dc:creator>
  <cp:lastModifiedBy>Елена Лахута</cp:lastModifiedBy>
  <cp:revision>18</cp:revision>
  <dcterms:created xsi:type="dcterms:W3CDTF">2020-10-15T11:45:08Z</dcterms:created>
  <dcterms:modified xsi:type="dcterms:W3CDTF">2021-01-11T09:48:00Z</dcterms:modified>
</cp:coreProperties>
</file>