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224 сім’ї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D6-413A-9BBE-8B27B010BF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D6-413A-9BBE-8B27B010BFD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Аркуш1!$A$2:$A$3</c:f>
              <c:strCache>
                <c:ptCount val="2"/>
                <c:pt idx="0">
                  <c:v>взяли участь</c:v>
                </c:pt>
                <c:pt idx="1">
                  <c:v>не взяли участь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9-432B-BD2A-C596456BE7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По групам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8E6-475D-8F5E-557EA38507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E6-475D-8F5E-557EA38507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8E6-475D-8F5E-557EA38507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E6-475D-8F5E-557EA38507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08E6-475D-8F5E-557EA38507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107-486E-9B06-5F11132E35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8E6-475D-8F5E-557EA38507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E6-475D-8F5E-557EA385076D}"/>
              </c:ext>
            </c:extLst>
          </c:dPt>
          <c:dLbls>
            <c:delete val="1"/>
          </c:dLbls>
          <c:cat>
            <c:strRef>
              <c:f>Аркуш1!$A$2:$A$9</c:f>
              <c:strCache>
                <c:ptCount val="8"/>
                <c:pt idx="0">
                  <c:v>група 9-1</c:v>
                </c:pt>
                <c:pt idx="1">
                  <c:v>група 9-2</c:v>
                </c:pt>
                <c:pt idx="2">
                  <c:v>група 10-1</c:v>
                </c:pt>
                <c:pt idx="3">
                  <c:v>група 10-2</c:v>
                </c:pt>
                <c:pt idx="4">
                  <c:v>група 10-3</c:v>
                </c:pt>
                <c:pt idx="5">
                  <c:v>група 11-1</c:v>
                </c:pt>
                <c:pt idx="6">
                  <c:v>група 11-2</c:v>
                </c:pt>
                <c:pt idx="7">
                  <c:v>група 11-3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14</c:v>
                </c:pt>
                <c:pt idx="1">
                  <c:v>28</c:v>
                </c:pt>
                <c:pt idx="2">
                  <c:v>17</c:v>
                </c:pt>
                <c:pt idx="3">
                  <c:v>22</c:v>
                </c:pt>
                <c:pt idx="4">
                  <c:v>24</c:v>
                </c:pt>
                <c:pt idx="5">
                  <c:v>11</c:v>
                </c:pt>
                <c:pt idx="6">
                  <c:v>18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6-475D-8F5E-557EA38507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07578740157471"/>
          <c:y val="0.36009907971831451"/>
          <c:w val="0.14548671259842522"/>
          <c:h val="0.361493334061679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По рокам навчання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90-4792-AB2D-372AE28CCF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90-4792-AB2D-372AE28CCF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90-4792-AB2D-372AE28CCF2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Аркуш1!$A$2:$A$4</c:f>
              <c:strCache>
                <c:ptCount val="3"/>
                <c:pt idx="0">
                  <c:v>1-й рік</c:v>
                </c:pt>
                <c:pt idx="1">
                  <c:v>2-й рік</c:v>
                </c:pt>
                <c:pt idx="2">
                  <c:v>3-й рік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66</c:v>
                </c:pt>
                <c:pt idx="1">
                  <c:v>68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8-4DC8-968C-9134C16C8F8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40391240157464"/>
          <c:y val="0.4755558885607844"/>
          <c:w val="0.11909608759842519"/>
          <c:h val="0.243079524908985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0.41517</cdr:x>
      <cdr:y>0.81907</cdr:y>
    </cdr:from>
    <cdr:to>
      <cdr:x>0.46323</cdr:x>
      <cdr:y>0.8846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BFD35FA-B3B9-CC23-51AA-25DC652F899D}"/>
            </a:ext>
          </a:extLst>
        </cdr:cNvPr>
        <cdr:cNvSpPr txBox="1"/>
      </cdr:nvSpPr>
      <cdr:spPr>
        <a:xfrm xmlns:a="http://schemas.openxmlformats.org/drawingml/2006/main">
          <a:off x="3374500" y="4438260"/>
          <a:ext cx="390618" cy="355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/>
            <a:t>22</a:t>
          </a:r>
        </a:p>
      </cdr:txBody>
    </cdr:sp>
  </cdr:relSizeAnchor>
  <cdr:relSizeAnchor xmlns:cdr="http://schemas.openxmlformats.org/drawingml/2006/chartDrawing">
    <cdr:from>
      <cdr:x>0.24806</cdr:x>
      <cdr:y>0.69947</cdr:y>
    </cdr:from>
    <cdr:to>
      <cdr:x>0.36056</cdr:x>
      <cdr:y>0.86822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61EB1E2-7F5C-506A-279F-03A69DB43C18}"/>
            </a:ext>
          </a:extLst>
        </cdr:cNvPr>
        <cdr:cNvSpPr txBox="1"/>
      </cdr:nvSpPr>
      <cdr:spPr>
        <a:xfrm xmlns:a="http://schemas.openxmlformats.org/drawingml/2006/main">
          <a:off x="2016217" y="37901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/>
            <a:t>24</a:t>
          </a:r>
        </a:p>
      </cdr:txBody>
    </cdr:sp>
  </cdr:relSizeAnchor>
  <cdr:relSizeAnchor xmlns:cdr="http://schemas.openxmlformats.org/drawingml/2006/chartDrawing">
    <cdr:from>
      <cdr:x>0.28083</cdr:x>
      <cdr:y>0.28497</cdr:y>
    </cdr:from>
    <cdr:to>
      <cdr:x>0.39333</cdr:x>
      <cdr:y>0.45372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F444845-D1FC-B48E-DEBE-1C135627BA63}"/>
            </a:ext>
          </a:extLst>
        </cdr:cNvPr>
        <cdr:cNvSpPr txBox="1"/>
      </cdr:nvSpPr>
      <cdr:spPr>
        <a:xfrm xmlns:a="http://schemas.openxmlformats.org/drawingml/2006/main">
          <a:off x="2282547" y="1544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/>
            <a:t>18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91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5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06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5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56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4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41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11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837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293AB3-87C1-4189-AD27-ED5F54AB91F3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B7474E-AC0D-4CCE-AADE-3718EA2DB914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0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C12FB-FD06-4972-31A3-AF3998381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Анкетування батьків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613859-5E19-2F20-2781-112DDFE41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/>
              <a:t>Лютий 2023</a:t>
            </a:r>
          </a:p>
        </p:txBody>
      </p:sp>
    </p:spTree>
    <p:extLst>
      <p:ext uri="{BB962C8B-B14F-4D97-AF65-F5344CB8AC3E}">
        <p14:creationId xmlns:p14="http://schemas.microsoft.com/office/powerpoint/2010/main" val="301458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Викладачі володіють культурою мови, чіткістю дикції, темпом викладення матеріалу&#10;. Кількість відповідей: 145 відповідей.">
            <a:extLst>
              <a:ext uri="{FF2B5EF4-FFF2-40B4-BE49-F238E27FC236}">
                <a16:creationId xmlns:a16="http://schemas.microsoft.com/office/drawing/2014/main" id="{E0DE066D-ACE3-6595-97A4-B74FB3D9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6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Матеріал на заняттях подається зрозуміло, доступно, логічно та послідовно&#10;. Кількість відповідей: 145 відповідей.">
            <a:extLst>
              <a:ext uri="{FF2B5EF4-FFF2-40B4-BE49-F238E27FC236}">
                <a16:creationId xmlns:a16="http://schemas.microsoft.com/office/drawing/2014/main" id="{110016E6-DA6A-90BE-92DF-380ED6647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6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При оцінюванні моєї дитини викладачі не порівнюють її з іншими учнями, а оцінюють лише особисті досягнення та знання моєї дитини&#10;. Кількість відповідей: 145 відповідей.">
            <a:extLst>
              <a:ext uri="{FF2B5EF4-FFF2-40B4-BE49-F238E27FC236}">
                <a16:creationId xmlns:a16="http://schemas.microsoft.com/office/drawing/2014/main" id="{01FF529A-E025-91DE-C5EA-0AC1C3C2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4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 Оцінювання результатів навчання моєї дитини викладачами є справедливим та об’єктивним&#10;. Кількість відповідей: 145 відповідей.">
            <a:extLst>
              <a:ext uri="{FF2B5EF4-FFF2-40B4-BE49-F238E27FC236}">
                <a16:creationId xmlns:a16="http://schemas.microsoft.com/office/drawing/2014/main" id="{D15A4ED2-3221-9B06-30D5-F6061E26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7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Діаграма відповідей у Формах. Назва запитання: Якщо пройдений матеріал не зрозумілий моїй дитині, або комусь із інших учнів, викладачі повторюють матеріал, намагаючись викласти його зрозуміліше&#10;. Кількість відповідей: 145 відповідей.">
            <a:extLst>
              <a:ext uri="{FF2B5EF4-FFF2-40B4-BE49-F238E27FC236}">
                <a16:creationId xmlns:a16="http://schemas.microsoft.com/office/drawing/2014/main" id="{6C855F83-AFBA-8552-9AB7-BFDF1D65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6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Якщо  урок через тривогу чи відключення світла не був проведений у повному обсязі, викладачі дають змогу учням опанувати навчальний матеріал у позаурочний час (відео, конспект, консультації тощо)&#10;. Кількість відповідей: 145 відповідей.">
            <a:extLst>
              <a:ext uri="{FF2B5EF4-FFF2-40B4-BE49-F238E27FC236}">
                <a16:creationId xmlns:a16="http://schemas.microsoft.com/office/drawing/2014/main" id="{305AFEF2-A3AC-2336-AA89-D9D13EFB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9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На заняттях з цих предметів моя дитина може вільно проявляти творчість, не боючись критики від викладача або інших учнів (можливо вибрати декілька відповідей)&#10;. Кількість відповідей: 145 відповідей.">
            <a:extLst>
              <a:ext uri="{FF2B5EF4-FFF2-40B4-BE49-F238E27FC236}">
                <a16:creationId xmlns:a16="http://schemas.microsoft.com/office/drawing/2014/main" id="{5FDAA5CB-8F74-4D04-8AEA-62B069E2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1065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9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Заняття з таких предметів допомагають моїй дитині розкривати свої можливості та здібності (можливо вибрати декілька відповідей)&#10;. Кількість відповідей: 145 відповідей.">
            <a:extLst>
              <a:ext uri="{FF2B5EF4-FFF2-40B4-BE49-F238E27FC236}">
                <a16:creationId xmlns:a16="http://schemas.microsoft.com/office/drawing/2014/main" id="{92DEC703-8739-75ED-E211-AEF41A9A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1065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5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Спілкуватися з викладачами цих предметів завжди результативно: я маю змогу детально дізнатися про успіхи моєї дитини та про рекомендації щодо подальшого навчання (можливо вибрати декілька відповідей)&#10;. Кількість відповідей: 145 відповідей.">
            <a:extLst>
              <a:ext uri="{FF2B5EF4-FFF2-40B4-BE49-F238E27FC236}">
                <a16:creationId xmlns:a16="http://schemas.microsoft.com/office/drawing/2014/main" id="{BC8EBE20-9AC4-70F2-22E3-57991213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0"/>
            <a:ext cx="1021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іаграма відповідей у Формах. Назва запитання: Назвіть від одного до трьох предметів, на заняття з яких Ваша дитина не має бажання ходити (внутрішній страх, дискомфорт, нецікавість тощо)&#10;. Кількість відповідей: 145 відповідей.">
            <a:extLst>
              <a:ext uri="{FF2B5EF4-FFF2-40B4-BE49-F238E27FC236}">
                <a16:creationId xmlns:a16="http://schemas.microsoft.com/office/drawing/2014/main" id="{E1D282CE-1CC8-2AB1-6450-3F40374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0"/>
            <a:ext cx="1021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6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2EFAE6B5-31B3-60D7-549C-270039D84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8080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6A1A8A95-1051-D9A1-E109-70FAD5481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7787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78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іаграма відповідей у Формах. Назва запитання: Для навчання викладачі використовують сучасні інформаційно-комунікаційні технології&#10;. Кількість відповідей: 145 відповідей.">
            <a:extLst>
              <a:ext uri="{FF2B5EF4-FFF2-40B4-BE49-F238E27FC236}">
                <a16:creationId xmlns:a16="http://schemas.microsoft.com/office/drawing/2014/main" id="{9E3ED406-4F93-5584-D35D-2C9B565F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1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іаграма відповідей у Формах. Назва запитання: Навчальний матеріал на заняттях подається державною мовою&#10;. Кількість відповідей: 145 відповідей.">
            <a:extLst>
              <a:ext uri="{FF2B5EF4-FFF2-40B4-BE49-F238E27FC236}">
                <a16:creationId xmlns:a16="http://schemas.microsoft.com/office/drawing/2014/main" id="{52EA958E-14A6-EF9E-FB2C-901D4049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6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іаграма відповідей у Формах. Назва запитання: Викладачі доступні у соціальних мережах, месенджерах та відкриті для спілкування з учнями та батьками в позаурочний час&#10;. Кількість відповідей: 145 відповідей.">
            <a:extLst>
              <a:ext uri="{FF2B5EF4-FFF2-40B4-BE49-F238E27FC236}">
                <a16:creationId xmlns:a16="http://schemas.microsoft.com/office/drawing/2014/main" id="{48B91A7A-FFA7-7589-72B0-CB4012FE8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98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іаграма відповідей у Формах. Назва запитання: Оцініть за 5-тибальною шкалою зручність користування сайтом ліцею. Кількість відповідей: 145 відповідей.">
            <a:extLst>
              <a:ext uri="{FF2B5EF4-FFF2-40B4-BE49-F238E27FC236}">
                <a16:creationId xmlns:a16="http://schemas.microsoft.com/office/drawing/2014/main" id="{BF6AD54C-E8B4-2549-4F49-761CF84BC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30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іаграма відповідей у Формах. Назва запитання: Які з розділів сайту ліцея для Вас найбільш корисні (можливо вибрати декілька відповідей). Кількість відповідей: 145 відповідей.">
            <a:extLst>
              <a:ext uri="{FF2B5EF4-FFF2-40B4-BE49-F238E27FC236}">
                <a16:creationId xmlns:a16="http://schemas.microsoft.com/office/drawing/2014/main" id="{AFBBA3B2-CBC8-1844-F7E5-DA611627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28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іаграма відповідей у Формах. Назва запитання: Чи маєте Ви доступ до електронного щоденника своєї дитини?. Кількість відповідей: 145 відповідей.">
            <a:extLst>
              <a:ext uri="{FF2B5EF4-FFF2-40B4-BE49-F238E27FC236}">
                <a16:creationId xmlns:a16="http://schemas.microsoft.com/office/drawing/2014/main" id="{F96B7CDA-A5E0-D062-46D8-C4977ACC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9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іаграма відповідей у Формах. Назва запитання: Як часто Ви відвідуєте сторінки електронного щоденника своєї дитини? (можна вибрати декілька відповідей). Кількість відповідей: 145 відповідей.">
            <a:extLst>
              <a:ext uri="{FF2B5EF4-FFF2-40B4-BE49-F238E27FC236}">
                <a16:creationId xmlns:a16="http://schemas.microsoft.com/office/drawing/2014/main" id="{8EB0AB83-0A96-0DDC-0A38-F00BC3DC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60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іаграма відповідей у Формах. Назва запитання: Ви переглядаєте сторінки електронного щоденника своєї дитини. Кількість відповідей: 145 відповідей.">
            <a:extLst>
              <a:ext uri="{FF2B5EF4-FFF2-40B4-BE49-F238E27FC236}">
                <a16:creationId xmlns:a16="http://schemas.microsoft.com/office/drawing/2014/main" id="{5B57799A-0300-D257-287A-A8518D28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698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Діаграма відповідей у Формах. Назва запитання: Оцініть за 5-тибальною шкалою ефективність електронного щоденника, яким користуються учасники освітнього процесу ліцею . Кількість відповідей: 145 відповідей.">
            <a:extLst>
              <a:ext uri="{FF2B5EF4-FFF2-40B4-BE49-F238E27FC236}">
                <a16:creationId xmlns:a16="http://schemas.microsoft.com/office/drawing/2014/main" id="{AB279C9A-2F37-E9D9-1B11-4A2AE0168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21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іаграма відповідей у Формах. Назва запитання: На Ваш погляд, 120-бальна рейтингова система оцінювання навчальних досягнень учнів, якою користується колектив ліцею, у порівнянні із загальноприйнятою 12-бальною системою оцінювання (можливо вибрати декілька відповідей). Кількість відповідей: 145 відповідей.">
            <a:extLst>
              <a:ext uri="{FF2B5EF4-FFF2-40B4-BE49-F238E27FC236}">
                <a16:creationId xmlns:a16="http://schemas.microsoft.com/office/drawing/2014/main" id="{7008D3DB-1293-4D20-94EB-60C3C1C8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6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098DE286-7293-FD0B-675C-BFAB34416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009583"/>
              </p:ext>
            </p:extLst>
          </p:nvPr>
        </p:nvGraphicFramePr>
        <p:xfrm>
          <a:off x="1916591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D8AD8E-9A8D-2B4E-331F-E2D5B263929B}"/>
              </a:ext>
            </a:extLst>
          </p:cNvPr>
          <p:cNvSpPr txBox="1"/>
          <p:nvPr/>
        </p:nvSpPr>
        <p:spPr>
          <a:xfrm>
            <a:off x="6800295" y="23614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E0EC2-7433-DFCA-D06A-7EDB03757B41}"/>
              </a:ext>
            </a:extLst>
          </p:cNvPr>
          <p:cNvSpPr txBox="1"/>
          <p:nvPr/>
        </p:nvSpPr>
        <p:spPr>
          <a:xfrm>
            <a:off x="5797118" y="17932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B31BD-1636-9E16-0310-A42FF1B75492}"/>
              </a:ext>
            </a:extLst>
          </p:cNvPr>
          <p:cNvSpPr txBox="1"/>
          <p:nvPr/>
        </p:nvSpPr>
        <p:spPr>
          <a:xfrm>
            <a:off x="6862439" y="48028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F5286D-C243-BBB7-9827-4DE5125E83F6}"/>
              </a:ext>
            </a:extLst>
          </p:cNvPr>
          <p:cNvSpPr txBox="1"/>
          <p:nvPr/>
        </p:nvSpPr>
        <p:spPr>
          <a:xfrm>
            <a:off x="3373515" y="32581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77114-5DA0-7D9C-54D7-E0D407EBE7A8}"/>
              </a:ext>
            </a:extLst>
          </p:cNvPr>
          <p:cNvSpPr txBox="1"/>
          <p:nvPr/>
        </p:nvSpPr>
        <p:spPr>
          <a:xfrm>
            <a:off x="5015883" y="15891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4193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Діаграма відповідей у Формах. Назва запитання: Які, на Ваш погляд, сильні сторони організації освітнього процесу у ліцеї (можливо вибрати декілька відповідей). Кількість відповідей: 145 відповідей.">
            <a:extLst>
              <a:ext uri="{FF2B5EF4-FFF2-40B4-BE49-F238E27FC236}">
                <a16:creationId xmlns:a16="http://schemas.microsoft.com/office/drawing/2014/main" id="{F5BE6B54-3849-C37C-6198-314F97BF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5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8757F7E4-AAEB-D2DD-2F4F-011BB8705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2890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797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65320-43E8-97E1-1946-2BC843BE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19" y="337351"/>
            <a:ext cx="9720072" cy="6454066"/>
          </a:xfrm>
        </p:spPr>
        <p:txBody>
          <a:bodyPr>
            <a:normAutofit/>
          </a:bodyPr>
          <a:lstStyle/>
          <a:p>
            <a:r>
              <a:rPr lang="ru-RU" sz="2400" dirty="0" err="1"/>
              <a:t>Що</a:t>
            </a:r>
            <a:r>
              <a:rPr lang="ru-RU" sz="2400" dirty="0"/>
              <a:t> Ви </a:t>
            </a:r>
            <a:r>
              <a:rPr lang="ru-RU" sz="2400" dirty="0" err="1"/>
              <a:t>вважаєте</a:t>
            </a:r>
            <a:r>
              <a:rPr lang="ru-RU" sz="2400" dirty="0"/>
              <a:t> </a:t>
            </a:r>
            <a:r>
              <a:rPr lang="ru-RU" sz="2400" dirty="0" err="1"/>
              <a:t>найважливішим</a:t>
            </a:r>
            <a:r>
              <a:rPr lang="ru-RU" sz="2400" dirty="0"/>
              <a:t> у </a:t>
            </a:r>
            <a:r>
              <a:rPr lang="ru-RU" sz="2400" dirty="0" err="1"/>
              <a:t>навчанні</a:t>
            </a:r>
            <a:r>
              <a:rPr lang="ru-RU" sz="2400" dirty="0"/>
              <a:t> </a:t>
            </a:r>
            <a:r>
              <a:rPr lang="ru-RU" sz="2400" dirty="0" err="1"/>
              <a:t>Вашої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?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46%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БАЖАННЯ ВЧИТИСЯ – 12%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ПСИХОЛОГІЧНИЙ КОМФОРТ ПРИ НАВЧАННІ – 10%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МОЖЛИВІСТЬ ВІЛЬНО ВИСЛОВЛЮВАТИ ДУМКИ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ДРУЖНІЙ КОЛЕКТИВ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ПРОФІЛЬНІ ПРЕДМЕТИ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ЯКІСНО ОРГАНІЗОВАНИЙ НАВЧАЛЬНИЙ ПРОЦЕС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СУМІСНА ДІЯЛЬНІСТЬ УЧНЯ І ВЧИТЕЛЯ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1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Чи вважаєте Ви колектив групи, у якій навчається Ваша дитина, дружним, згуртованим?. Кількість відповідей: 145 відповідей.">
            <a:extLst>
              <a:ext uri="{FF2B5EF4-FFF2-40B4-BE49-F238E27FC236}">
                <a16:creationId xmlns:a16="http://schemas.microsoft.com/office/drawing/2014/main" id="{F4884274-24FC-28F0-5F42-9A664351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3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Оцініть за 5-бальною шкалою роль куратора у створенні позитивних відносин між дітьми у групі, в якій навчається Ваша дитина.. Кількість відповідей: 145 відповідей.">
            <a:extLst>
              <a:ext uri="{FF2B5EF4-FFF2-40B4-BE49-F238E27FC236}">
                <a16:creationId xmlns:a16="http://schemas.microsoft.com/office/drawing/2014/main" id="{FC006C93-2DCA-837E-0532-F7EB1F20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3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Викладачі пунктуальні, завжди розпочинають та закінчують заняття вчасно (відповідно до розкладу)&#10;. Кількість відповідей: 145 відповідей.">
            <a:extLst>
              <a:ext uri="{FF2B5EF4-FFF2-40B4-BE49-F238E27FC236}">
                <a16:creationId xmlns:a16="http://schemas.microsoft.com/office/drawing/2014/main" id="{2709AAA9-968A-9A0B-287B-2C60BEE6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Викладачі дотримуються правил безпеки, завжди  переривають заняття під час оголошення тривоги&#10;. Кількість відповідей: 145 відповідей.">
            <a:extLst>
              <a:ext uri="{FF2B5EF4-FFF2-40B4-BE49-F238E27FC236}">
                <a16:creationId xmlns:a16="http://schemas.microsoft.com/office/drawing/2014/main" id="{1184DD95-1013-1EFD-5BAE-21D2B1A7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82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198</TotalTime>
  <Words>28</Words>
  <Application>Microsoft Office PowerPoint</Application>
  <PresentationFormat>Широкоэкранный</PresentationFormat>
  <Paragraphs>14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Tw Cen MT</vt:lpstr>
      <vt:lpstr>Tw Cen MT Condensed</vt:lpstr>
      <vt:lpstr>Wingdings 3</vt:lpstr>
      <vt:lpstr>Інтеграл</vt:lpstr>
      <vt:lpstr>Анкетування батьків</vt:lpstr>
      <vt:lpstr>Презентация PowerPoint</vt:lpstr>
      <vt:lpstr>Презентация PowerPoint</vt:lpstr>
      <vt:lpstr>Презентация PowerPoint</vt:lpstr>
      <vt:lpstr>Що Ви вважаєте найважливішим у навчанні Вашої дитини?  Знання – 46%  БАЖАННЯ ВЧИТИСЯ – 12%  ПСИХОЛОГІЧНИЙ КОМФОРТ ПРИ НАВЧАННІ – 10%  МОЖЛИВІСТЬ ВІЛЬНО ВИСЛОВЛЮВАТИ ДУМКИ  ДРУЖНІЙ КОЛЕКТИВ  ПРОФІЛЬНІ ПРЕДМЕТИ  ЯКІСНО ОРГАНІЗОВАНИЙ НАВЧАЛЬНИЙ ПРОЦЕС  СУМІСНА ДІЯЛЬНІСТЬ УЧНЯ І ВЧИТЕЛЯ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Анкетування батьків</dc:title>
  <dc:creator>380637540074</dc:creator>
  <cp:lastModifiedBy>Елена Лахута</cp:lastModifiedBy>
  <cp:revision>5</cp:revision>
  <dcterms:created xsi:type="dcterms:W3CDTF">2023-02-10T17:41:21Z</dcterms:created>
  <dcterms:modified xsi:type="dcterms:W3CDTF">2023-02-21T10:32:42Z</dcterms:modified>
</cp:coreProperties>
</file>