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/>
          <p:nvPr/>
        </p:nvSpPr>
        <p:spPr>
          <a:xfrm flipV="1">
            <a:off x="761760" y="826200"/>
            <a:ext cx="0" cy="9144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2"/>
          <p:cNvSpPr/>
          <p:nvPr/>
        </p:nvSpPr>
        <p:spPr>
          <a:xfrm>
            <a:off x="0" y="0"/>
            <a:ext cx="12191400" cy="4571280"/>
          </a:xfrm>
          <a:prstGeom prst="rect">
            <a:avLst/>
          </a:prstGeom>
          <a:blipFill rotWithShape="0">
            <a:blip r:embed="rId14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V="1">
            <a:off x="8386560" y="5263920"/>
            <a:ext cx="0" cy="9144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 flipV="1">
            <a:off x="761760" y="826200"/>
            <a:ext cx="0" cy="9144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 1"/>
          <p:cNvSpPr/>
          <p:nvPr/>
        </p:nvSpPr>
        <p:spPr>
          <a:xfrm flipV="1">
            <a:off x="761760" y="826200"/>
            <a:ext cx="0" cy="9144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4960080"/>
            <a:ext cx="7771680" cy="146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5000" b="0" strike="noStrike" cap="all" spc="197">
                <a:solidFill>
                  <a:srgbClr val="FFFFFF"/>
                </a:solidFill>
                <a:latin typeface="Tw Cen MT Condensed"/>
              </a:rPr>
              <a:t>Анкетування педагогів</a:t>
            </a:r>
            <a:r>
              <a:t/>
            </a:r>
            <a:br/>
            <a:r>
              <a:rPr lang="uk-UA" sz="3200" b="0" strike="noStrike" cap="all" spc="197">
                <a:solidFill>
                  <a:srgbClr val="FFFFFF"/>
                </a:solidFill>
                <a:latin typeface="Tw Cen MT Condensed"/>
              </a:rPr>
              <a:t>пройшли анкетування </a:t>
            </a:r>
            <a:endParaRPr lang="uk-UA" sz="32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uk-UA" sz="3200" b="0" strike="noStrike" cap="all" spc="197">
                <a:solidFill>
                  <a:srgbClr val="FFFFFF"/>
                </a:solidFill>
                <a:latin typeface="Tw Cen MT Condensed"/>
              </a:rPr>
              <a:t>22 вчителя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8610480" y="4960080"/>
            <a:ext cx="3199680" cy="146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  <a:spcAft>
                <a:spcPts val="201"/>
              </a:spcAft>
            </a:pPr>
            <a:r>
              <a:rPr lang="uk-UA" sz="3200" b="0" strike="noStrike" spc="-1">
                <a:solidFill>
                  <a:srgbClr val="FFFFFF"/>
                </a:solidFill>
                <a:latin typeface="Tw Cen MT"/>
              </a:rPr>
              <a:t>Лютий 2023</a:t>
            </a: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/>
          <p:cNvPicPr/>
          <p:nvPr/>
        </p:nvPicPr>
        <p:blipFill>
          <a:blip r:embed="rId2"/>
          <a:stretch/>
        </p:blipFill>
        <p:spPr>
          <a:xfrm>
            <a:off x="0" y="534960"/>
            <a:ext cx="12191400" cy="57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024200" y="585360"/>
            <a:ext cx="10747080" cy="602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000" b="0" strike="noStrike" cap="all" spc="94" dirty="0">
                <a:solidFill>
                  <a:srgbClr val="FFFFFF"/>
                </a:solidFill>
                <a:latin typeface="Arial"/>
              </a:rPr>
              <a:t>Які питання, винесені на педради у поточному навчальному році, викликали у Вас інтерес, спонукали до професійного зростання?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Сучасні методи організації онлайн-навчання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досвід роботи на різноманітних платформах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управління часом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Освіта в умовах воєнного часу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програми-інструменти, що використовуються при дистанційному навчанні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uk-UA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024200" y="585360"/>
            <a:ext cx="10720440" cy="587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000" b="0" strike="noStrike" cap="all" spc="94" dirty="0">
                <a:solidFill>
                  <a:srgbClr val="FFFFFF"/>
                </a:solidFill>
                <a:latin typeface="Arial"/>
              </a:rPr>
              <a:t>Які питання Ви б хотіли розглянути, проаналізувати, вивчити на наступних засіданнях педагогічної ради?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Питання психологічної підтримки у воєнний час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аналіз досвіду європейської шкільної освіти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Як подолати списування учнів під час дистанційного навчання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колективне планування спільної роботи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Практичні заняття для знайомства з новими інструментами дистанційного навчання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uk-UA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/>
          <p:cNvPicPr/>
          <p:nvPr/>
        </p:nvPicPr>
        <p:blipFill>
          <a:blip r:embed="rId2"/>
          <a:stretch/>
        </p:blipFill>
        <p:spPr>
          <a:xfrm>
            <a:off x="0" y="666720"/>
            <a:ext cx="12191400" cy="552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/>
          <p:cNvPicPr/>
          <p:nvPr/>
        </p:nvPicPr>
        <p:blipFill>
          <a:blip r:embed="rId2"/>
          <a:stretch/>
        </p:blipFill>
        <p:spPr>
          <a:xfrm>
            <a:off x="0" y="334800"/>
            <a:ext cx="12191400" cy="618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/>
          <p:cNvPicPr/>
          <p:nvPr/>
        </p:nvPicPr>
        <p:blipFill>
          <a:blip r:embed="rId2"/>
          <a:stretch/>
        </p:blipFill>
        <p:spPr>
          <a:xfrm>
            <a:off x="0" y="168120"/>
            <a:ext cx="12191400" cy="651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024200" y="585360"/>
            <a:ext cx="10507320" cy="565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000" b="0" strike="noStrike" cap="all" spc="94" dirty="0">
                <a:solidFill>
                  <a:srgbClr val="FFFFFF"/>
                </a:solidFill>
                <a:latin typeface="Arial"/>
              </a:rPr>
              <a:t>Хто з Вашого колективу може переконати Вас у чомусь і довести вам, наприклад, Вашу неправоту?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000" b="0" strike="noStrike" cap="all" spc="94" dirty="0">
                <a:solidFill>
                  <a:srgbClr val="FFFFFF"/>
                </a:solidFill>
                <a:latin typeface="Arial"/>
              </a:rPr>
              <a:t>Будь хто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000" b="0" strike="noStrike" cap="all" spc="94" dirty="0">
                <a:solidFill>
                  <a:srgbClr val="FFFFFF"/>
                </a:solidFill>
                <a:latin typeface="Arial"/>
              </a:rPr>
              <a:t>директор, адміністрація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000" b="0" strike="noStrike" cap="all" spc="94" dirty="0">
                <a:solidFill>
                  <a:srgbClr val="FFFFFF"/>
                </a:solidFill>
                <a:latin typeface="Arial"/>
              </a:rPr>
              <a:t>колеги, не адміністрація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000" b="0" strike="noStrike" cap="all" spc="94" dirty="0">
                <a:solidFill>
                  <a:srgbClr val="FFFFFF"/>
                </a:solidFill>
                <a:latin typeface="Arial"/>
              </a:rPr>
              <a:t>чую думку кожного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000" b="0" strike="noStrike" cap="all" spc="94" dirty="0">
                <a:solidFill>
                  <a:srgbClr val="FFFFFF"/>
                </a:solidFill>
                <a:latin typeface="Arial"/>
              </a:rPr>
              <a:t>все одно рішення за мною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uk-UA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024200" y="585360"/>
            <a:ext cx="10871280" cy="613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000" b="0" strike="noStrike" cap="all" spc="94" dirty="0">
                <a:solidFill>
                  <a:srgbClr val="FFFFFF"/>
                </a:solidFill>
                <a:latin typeface="Arial"/>
              </a:rPr>
              <a:t>Якщо Вам належить виконати складну, відповідальну і масштабну роботу, кого з колективу Ви хотіли б бачити як її організатора та керівника?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Кожен з нашого колективу може впоратися з таким завданням, головне БАЖАННЯ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всіх, хто має хист/досвід/прагнення/виклик до певної роботи. Це колектив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зі своїми завданнями впораюсь самостійно, за потреби звернусь до адміністрації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адміністрацію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шевчук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т.п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., Лахута О.А.,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Нечаєнко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 М.В., Новікова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с.в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.,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мачушак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Т.в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uk-UA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861120" y="585360"/>
            <a:ext cx="10954440" cy="55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000" b="0" strike="noStrike" cap="all" spc="94" dirty="0">
                <a:solidFill>
                  <a:srgbClr val="FFFFFF"/>
                </a:solidFill>
                <a:latin typeface="Arial"/>
              </a:rPr>
              <a:t>Кого із колег Ви запросили б виконувати спільно конкретну важливу роботу, термін виконання якої строго обумовлений?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Чередниченко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г.м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., Лахута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о.а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.,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чичикалова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і.е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., </a:t>
            </a: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мачушак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т.в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 smtClean="0">
                <a:solidFill>
                  <a:srgbClr val="FFFFFF"/>
                </a:solidFill>
                <a:latin typeface="Arial"/>
              </a:rPr>
              <a:t>Гаврилюк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о.і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  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віковий ценз</a:t>
            </a:r>
            <a:endParaRPr lang="uk-UA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024200" y="585360"/>
            <a:ext cx="11031120" cy="56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000" b="0" strike="noStrike" cap="all" spc="94" dirty="0">
                <a:solidFill>
                  <a:srgbClr val="FFFFFF"/>
                </a:solidFill>
                <a:latin typeface="Arial"/>
              </a:rPr>
              <a:t>Хто з Ваших колег постійно займається саморозвитком і самовдосконаленням?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Усі.  Сподіваюсь, що усі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шевчук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т.п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.,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лахута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о.а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.,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мачушак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т.в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.,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чередниченко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г.м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.,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вакуленко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о.а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.,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чичикалова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і.е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.,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лінговський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в.с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., </a:t>
            </a:r>
            <a:r>
              <a:rPr dirty="0"/>
              <a:t/>
            </a:r>
            <a:br>
              <a:rPr dirty="0"/>
            </a:b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довга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с.в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.,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гаврилюк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о.і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.,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борисевич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2400" b="0" strike="noStrike" cap="all" spc="94" dirty="0" err="1">
                <a:solidFill>
                  <a:srgbClr val="FFFFFF"/>
                </a:solidFill>
                <a:latin typeface="Arial"/>
              </a:rPr>
              <a:t>м.о</a:t>
            </a:r>
            <a:r>
              <a:rPr lang="uk-UA" sz="2400" b="0" strike="noStrike" cap="all" spc="94" dirty="0">
                <a:solidFill>
                  <a:srgbClr val="FFFFFF"/>
                </a:solidFill>
                <a:latin typeface="Arial"/>
              </a:rPr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uk-UA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/>
          <p:cNvPicPr/>
          <p:nvPr/>
        </p:nvPicPr>
        <p:blipFill>
          <a:blip r:embed="rId2"/>
          <a:stretch/>
        </p:blipFill>
        <p:spPr>
          <a:xfrm>
            <a:off x="0" y="866880"/>
            <a:ext cx="12191400" cy="512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/>
          <p:cNvPicPr/>
          <p:nvPr/>
        </p:nvPicPr>
        <p:blipFill>
          <a:blip r:embed="rId2"/>
          <a:stretch/>
        </p:blipFill>
        <p:spPr>
          <a:xfrm>
            <a:off x="0" y="866880"/>
            <a:ext cx="12191400" cy="512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/>
          <p:cNvPicPr/>
          <p:nvPr/>
        </p:nvPicPr>
        <p:blipFill>
          <a:blip r:embed="rId2"/>
          <a:stretch/>
        </p:blipFill>
        <p:spPr>
          <a:xfrm>
            <a:off x="0" y="534960"/>
            <a:ext cx="12191400" cy="57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/>
          <p:cNvPicPr/>
          <p:nvPr/>
        </p:nvPicPr>
        <p:blipFill>
          <a:blip r:embed="rId2"/>
          <a:stretch/>
        </p:blipFill>
        <p:spPr>
          <a:xfrm>
            <a:off x="0" y="866880"/>
            <a:ext cx="12191400" cy="512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/>
          <p:cNvPicPr/>
          <p:nvPr/>
        </p:nvPicPr>
        <p:blipFill>
          <a:blip r:embed="rId2"/>
          <a:stretch/>
        </p:blipFill>
        <p:spPr>
          <a:xfrm>
            <a:off x="0" y="334800"/>
            <a:ext cx="12191400" cy="618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/>
          <p:cNvPicPr/>
          <p:nvPr/>
        </p:nvPicPr>
        <p:blipFill>
          <a:blip r:embed="rId2"/>
          <a:stretch/>
        </p:blipFill>
        <p:spPr>
          <a:xfrm>
            <a:off x="0" y="534960"/>
            <a:ext cx="12191400" cy="57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/>
          <p:cNvPicPr/>
          <p:nvPr/>
        </p:nvPicPr>
        <p:blipFill>
          <a:blip r:embed="rId2"/>
          <a:stretch/>
        </p:blipFill>
        <p:spPr>
          <a:xfrm>
            <a:off x="0" y="866880"/>
            <a:ext cx="12191400" cy="512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/>
          <p:cNvPicPr/>
          <p:nvPr/>
        </p:nvPicPr>
        <p:blipFill>
          <a:blip r:embed="rId2"/>
          <a:stretch/>
        </p:blipFill>
        <p:spPr>
          <a:xfrm>
            <a:off x="0" y="866880"/>
            <a:ext cx="12191400" cy="512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/>
          <p:cNvPicPr/>
          <p:nvPr/>
        </p:nvPicPr>
        <p:blipFill>
          <a:blip r:embed="rId2"/>
          <a:stretch/>
        </p:blipFill>
        <p:spPr>
          <a:xfrm>
            <a:off x="0" y="334800"/>
            <a:ext cx="12191400" cy="618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0" y="534960"/>
            <a:ext cx="12191400" cy="57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/>
          <p:cNvPicPr/>
          <p:nvPr/>
        </p:nvPicPr>
        <p:blipFill>
          <a:blip r:embed="rId2"/>
          <a:stretch/>
        </p:blipFill>
        <p:spPr>
          <a:xfrm>
            <a:off x="0" y="866880"/>
            <a:ext cx="12191400" cy="512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0" y="334800"/>
            <a:ext cx="12191400" cy="618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/>
          <p:cNvPicPr/>
          <p:nvPr/>
        </p:nvPicPr>
        <p:blipFill>
          <a:blip r:embed="rId2"/>
          <a:stretch/>
        </p:blipFill>
        <p:spPr>
          <a:xfrm>
            <a:off x="0" y="866880"/>
            <a:ext cx="12191400" cy="512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150</TotalTime>
  <Words>111</Words>
  <Application>Microsoft Office PowerPoint</Application>
  <PresentationFormat>Широкоэкранный</PresentationFormat>
  <Paragraphs>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DejaVu Sans</vt:lpstr>
      <vt:lpstr>Symbol</vt:lpstr>
      <vt:lpstr>Tw Cen MT</vt:lpstr>
      <vt:lpstr>Tw Cen MT Condensed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Анкетування педагогів пройшли анкетування 22 вчителя</dc:title>
  <dc:subject/>
  <dc:creator>380637540074</dc:creator>
  <dc:description/>
  <cp:lastModifiedBy>Елена Лахута</cp:lastModifiedBy>
  <cp:revision>5</cp:revision>
  <dcterms:created xsi:type="dcterms:W3CDTF">2023-02-13T12:28:04Z</dcterms:created>
  <dcterms:modified xsi:type="dcterms:W3CDTF">2023-02-21T10:30:09Z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Широкий екран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