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441" r:id="rId2"/>
    <p:sldId id="461" r:id="rId3"/>
    <p:sldId id="466" r:id="rId4"/>
    <p:sldId id="467" r:id="rId5"/>
    <p:sldId id="436" r:id="rId6"/>
    <p:sldId id="440" r:id="rId7"/>
    <p:sldId id="411" r:id="rId8"/>
    <p:sldId id="430" r:id="rId9"/>
    <p:sldId id="508" r:id="rId10"/>
    <p:sldId id="273" r:id="rId11"/>
    <p:sldId id="412" r:id="rId12"/>
    <p:sldId id="471" r:id="rId13"/>
    <p:sldId id="472" r:id="rId14"/>
    <p:sldId id="464" r:id="rId15"/>
    <p:sldId id="468" r:id="rId16"/>
    <p:sldId id="463" r:id="rId17"/>
    <p:sldId id="432" r:id="rId18"/>
    <p:sldId id="276" r:id="rId19"/>
    <p:sldId id="272" r:id="rId20"/>
    <p:sldId id="259" r:id="rId21"/>
    <p:sldId id="265" r:id="rId22"/>
    <p:sldId id="266" r:id="rId23"/>
    <p:sldId id="452" r:id="rId24"/>
    <p:sldId id="268" r:id="rId25"/>
    <p:sldId id="476" r:id="rId26"/>
    <p:sldId id="456" r:id="rId27"/>
    <p:sldId id="507" r:id="rId28"/>
    <p:sldId id="450" r:id="rId29"/>
    <p:sldId id="451" r:id="rId30"/>
    <p:sldId id="417" r:id="rId31"/>
    <p:sldId id="422" r:id="rId32"/>
    <p:sldId id="394" r:id="rId33"/>
    <p:sldId id="447" r:id="rId34"/>
    <p:sldId id="491" r:id="rId35"/>
    <p:sldId id="478" r:id="rId36"/>
    <p:sldId id="484" r:id="rId37"/>
    <p:sldId id="487" r:id="rId38"/>
    <p:sldId id="485" r:id="rId39"/>
    <p:sldId id="493" r:id="rId40"/>
    <p:sldId id="489" r:id="rId41"/>
    <p:sldId id="481" r:id="rId42"/>
  </p:sldIdLst>
  <p:sldSz cx="9144000" cy="6858000" type="screen4x3"/>
  <p:notesSz cx="6788150" cy="99234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74" y="90"/>
      </p:cViewPr>
      <p:guideLst>
        <p:guide orient="horz" pos="222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DA26C-45C5-4F1B-8DB9-76316E24E78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17664-AB5D-4809-9934-93F04961A24C}">
      <dgm:prSet phldrT="[Текст]" custT="1"/>
      <dgm:spPr>
        <a:solidFill>
          <a:schemeClr val="accent1">
            <a:lumMod val="60000"/>
            <a:lumOff val="4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2800" b="1" dirty="0">
              <a:solidFill>
                <a:srgbClr val="002060"/>
              </a:solidFill>
              <a:latin typeface="Century Gothic" panose="020B0502020202020204" pitchFamily="34" charset="0"/>
            </a:rPr>
            <a:t>Комунікація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F1F0272-3A49-4E3D-A3E8-4F6867920C88}" type="parTrans" cxnId="{6724B8C8-4E56-4578-BC29-CC1943769316}">
      <dgm:prSet/>
      <dgm:spPr/>
      <dgm:t>
        <a:bodyPr/>
        <a:lstStyle/>
        <a:p>
          <a:endParaRPr lang="ru-RU"/>
        </a:p>
      </dgm:t>
    </dgm:pt>
    <dgm:pt modelId="{BE69F63F-EDEF-481B-AF88-D60FB9260AC0}" type="sibTrans" cxnId="{6724B8C8-4E56-4578-BC29-CC1943769316}">
      <dgm:prSet/>
      <dgm:spPr/>
      <dgm:t>
        <a:bodyPr/>
        <a:lstStyle/>
        <a:p>
          <a:endParaRPr lang="ru-RU"/>
        </a:p>
      </dgm:t>
    </dgm:pt>
    <dgm:pt modelId="{3673E6A9-070A-405F-B4CD-DC0EF065E0E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b="1" dirty="0">
              <a:latin typeface="Century Gothic" panose="020B0502020202020204" pitchFamily="34" charset="0"/>
            </a:rPr>
            <a:t>Учням, батькам і працівникам школи мають повідомити про обрану стратегію адаптації освітнього процесу і режим роботи закладу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D746BF41-859C-4CE6-AC1A-1254A93BC0A1}" type="parTrans" cxnId="{1926E327-8B3F-43D6-A87D-8BAB488D94B6}">
      <dgm:prSet/>
      <dgm:spPr/>
      <dgm:t>
        <a:bodyPr/>
        <a:lstStyle/>
        <a:p>
          <a:endParaRPr lang="ru-RU"/>
        </a:p>
      </dgm:t>
    </dgm:pt>
    <dgm:pt modelId="{74DCB66B-5E98-4D0F-89E0-21DEAB0B2609}" type="sibTrans" cxnId="{1926E327-8B3F-43D6-A87D-8BAB488D94B6}">
      <dgm:prSet/>
      <dgm:spPr/>
      <dgm:t>
        <a:bodyPr/>
        <a:lstStyle/>
        <a:p>
          <a:endParaRPr lang="ru-RU"/>
        </a:p>
      </dgm:t>
    </dgm:pt>
    <dgm:pt modelId="{BCC8C8F2-84F4-48F1-A5F4-6417999FB14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b="1" dirty="0">
              <a:latin typeface="Century Gothic" panose="020B0502020202020204" pitchFamily="34" charset="0"/>
            </a:rPr>
            <a:t>Забезпечується доступність інформації та відповіді на запитання, які можуть виникнути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FAE708FC-FC2F-4975-AC43-3BC305F63776}" type="parTrans" cxnId="{A409BA42-463A-45E7-B2D3-29D700B1175C}">
      <dgm:prSet/>
      <dgm:spPr/>
      <dgm:t>
        <a:bodyPr/>
        <a:lstStyle/>
        <a:p>
          <a:endParaRPr lang="ru-RU"/>
        </a:p>
      </dgm:t>
    </dgm:pt>
    <dgm:pt modelId="{B0662803-FA33-4984-987F-5CB9DBCCDC6C}" type="sibTrans" cxnId="{A409BA42-463A-45E7-B2D3-29D700B1175C}">
      <dgm:prSet/>
      <dgm:spPr/>
      <dgm:t>
        <a:bodyPr/>
        <a:lstStyle/>
        <a:p>
          <a:endParaRPr lang="ru-RU"/>
        </a:p>
      </dgm:t>
    </dgm:pt>
    <dgm:pt modelId="{4CB278FA-C1CB-41D1-A29E-B9E7548520FD}">
      <dgm:prSet phldrT="[Текст]" custT="1"/>
      <dgm:spPr>
        <a:solidFill>
          <a:schemeClr val="accent4">
            <a:lumMod val="60000"/>
            <a:lumOff val="4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2800" b="1" dirty="0">
              <a:solidFill>
                <a:srgbClr val="002060"/>
              </a:solidFill>
              <a:latin typeface="Century Gothic" panose="020B0502020202020204" pitchFamily="34" charset="0"/>
            </a:rPr>
            <a:t>Моніторинг </a:t>
          </a:r>
        </a:p>
        <a:p>
          <a:r>
            <a:rPr lang="uk-UA" sz="2800" b="1" dirty="0">
              <a:solidFill>
                <a:srgbClr val="002060"/>
              </a:solidFill>
              <a:latin typeface="Century Gothic" panose="020B0502020202020204" pitchFamily="34" charset="0"/>
            </a:rPr>
            <a:t>та корекція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EEE65DF-E8C1-4792-A252-607E9279038C}" type="parTrans" cxnId="{F43C55E7-8A0C-4363-89CA-04DB0EF56F8E}">
      <dgm:prSet/>
      <dgm:spPr/>
      <dgm:t>
        <a:bodyPr/>
        <a:lstStyle/>
        <a:p>
          <a:endParaRPr lang="ru-RU"/>
        </a:p>
      </dgm:t>
    </dgm:pt>
    <dgm:pt modelId="{5EC9279F-6229-48F0-A801-0EB29EE274DC}" type="sibTrans" cxnId="{F43C55E7-8A0C-4363-89CA-04DB0EF56F8E}">
      <dgm:prSet/>
      <dgm:spPr/>
      <dgm:t>
        <a:bodyPr/>
        <a:lstStyle/>
        <a:p>
          <a:endParaRPr lang="ru-RU"/>
        </a:p>
      </dgm:t>
    </dgm:pt>
    <dgm:pt modelId="{DC60BE42-FAA9-4FA8-B3E9-4D3801EF327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b="1" dirty="0">
              <a:latin typeface="Century Gothic" panose="020B0502020202020204" pitchFamily="34" charset="0"/>
            </a:rPr>
            <a:t>Постійно відстежуватимуть ефективність ротації та готовність школи до евакуації.</a:t>
          </a:r>
          <a:endParaRPr lang="ru-RU" sz="1600" dirty="0">
            <a:latin typeface="Century Gothic" panose="020B0502020202020204" pitchFamily="34" charset="0"/>
          </a:endParaRPr>
        </a:p>
        <a:p>
          <a:endParaRPr lang="ru-RU" sz="1600" dirty="0">
            <a:latin typeface="Century Gothic" panose="020B0502020202020204" pitchFamily="34" charset="0"/>
          </a:endParaRPr>
        </a:p>
      </dgm:t>
    </dgm:pt>
    <dgm:pt modelId="{A9DA2AC8-F726-4A1F-836C-7E9153FB9286}" type="parTrans" cxnId="{0716CD4E-151A-4488-9078-00A7FFE572AE}">
      <dgm:prSet/>
      <dgm:spPr/>
      <dgm:t>
        <a:bodyPr/>
        <a:lstStyle/>
        <a:p>
          <a:endParaRPr lang="ru-RU"/>
        </a:p>
      </dgm:t>
    </dgm:pt>
    <dgm:pt modelId="{44CFC5AE-B07D-4917-8CD1-BBEB62C2CA95}" type="sibTrans" cxnId="{0716CD4E-151A-4488-9078-00A7FFE572AE}">
      <dgm:prSet/>
      <dgm:spPr/>
      <dgm:t>
        <a:bodyPr/>
        <a:lstStyle/>
        <a:p>
          <a:endParaRPr lang="ru-RU"/>
        </a:p>
      </dgm:t>
    </dgm:pt>
    <dgm:pt modelId="{E50995F6-34DD-407F-BD1B-74FA59EA8F22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 w="28575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uk-UA" sz="1600" b="1" dirty="0">
            <a:latin typeface="Century Gothic" panose="020B0502020202020204" pitchFamily="34" charset="0"/>
          </a:endParaRPr>
        </a:p>
        <a:p>
          <a:r>
            <a:rPr lang="uk-UA" sz="1600" b="1" dirty="0">
              <a:latin typeface="Century Gothic" panose="020B0502020202020204" pitchFamily="34" charset="0"/>
            </a:rPr>
            <a:t>У разі необхідності коригуватиметься графік роботи, щоб забезпечити оптимальні умови для безпеки учнів і працівників</a:t>
          </a:r>
          <a:endParaRPr lang="ru-RU" sz="1600" dirty="0">
            <a:latin typeface="Century Gothic" panose="020B0502020202020204" pitchFamily="34" charset="0"/>
          </a:endParaRPr>
        </a:p>
        <a:p>
          <a:endParaRPr lang="ru-RU" sz="1600" dirty="0">
            <a:latin typeface="Century Gothic" panose="020B0502020202020204" pitchFamily="34" charset="0"/>
          </a:endParaRPr>
        </a:p>
      </dgm:t>
    </dgm:pt>
    <dgm:pt modelId="{DD56532D-ED02-4ED0-9E41-F4337492589A}" type="parTrans" cxnId="{D69A4FB8-0518-400A-B142-D9EBD26D8723}">
      <dgm:prSet/>
      <dgm:spPr/>
      <dgm:t>
        <a:bodyPr/>
        <a:lstStyle/>
        <a:p>
          <a:endParaRPr lang="ru-RU"/>
        </a:p>
      </dgm:t>
    </dgm:pt>
    <dgm:pt modelId="{8B487C83-AE65-4A62-87BB-BB902BFAE941}" type="sibTrans" cxnId="{D69A4FB8-0518-400A-B142-D9EBD26D8723}">
      <dgm:prSet/>
      <dgm:spPr/>
      <dgm:t>
        <a:bodyPr/>
        <a:lstStyle/>
        <a:p>
          <a:endParaRPr lang="ru-RU"/>
        </a:p>
      </dgm:t>
    </dgm:pt>
    <dgm:pt modelId="{20B27ECA-43E2-4700-8A7E-9DA8924E4CB6}" type="pres">
      <dgm:prSet presAssocID="{09DDA26C-45C5-4F1B-8DB9-76316E24E7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8D1EB6-918E-4709-8F81-5EA579F2BED7}" type="pres">
      <dgm:prSet presAssocID="{9FF17664-AB5D-4809-9934-93F04961A24C}" presName="root" presStyleCnt="0"/>
      <dgm:spPr/>
    </dgm:pt>
    <dgm:pt modelId="{EC7DA136-53CA-4062-91CA-7DEF9002AADE}" type="pres">
      <dgm:prSet presAssocID="{9FF17664-AB5D-4809-9934-93F04961A24C}" presName="rootComposite" presStyleCnt="0"/>
      <dgm:spPr/>
    </dgm:pt>
    <dgm:pt modelId="{874D06E6-C197-4AD0-84FA-1D1A95B08DCD}" type="pres">
      <dgm:prSet presAssocID="{9FF17664-AB5D-4809-9934-93F04961A24C}" presName="rootText" presStyleLbl="node1" presStyleIdx="0" presStyleCnt="2" custScaleX="125470" custScaleY="92072"/>
      <dgm:spPr/>
    </dgm:pt>
    <dgm:pt modelId="{D70452C0-910C-47C2-B6C8-B1DD392CB168}" type="pres">
      <dgm:prSet presAssocID="{9FF17664-AB5D-4809-9934-93F04961A24C}" presName="rootConnector" presStyleLbl="node1" presStyleIdx="0" presStyleCnt="2"/>
      <dgm:spPr/>
    </dgm:pt>
    <dgm:pt modelId="{94527A42-90EF-44F9-8930-6063DA135511}" type="pres">
      <dgm:prSet presAssocID="{9FF17664-AB5D-4809-9934-93F04961A24C}" presName="childShape" presStyleCnt="0"/>
      <dgm:spPr/>
    </dgm:pt>
    <dgm:pt modelId="{B03A0B2F-44AF-4BF2-BC78-11DB8C44B8F6}" type="pres">
      <dgm:prSet presAssocID="{D746BF41-859C-4CE6-AC1A-1254A93BC0A1}" presName="Name13" presStyleLbl="parChTrans1D2" presStyleIdx="0" presStyleCnt="4"/>
      <dgm:spPr/>
    </dgm:pt>
    <dgm:pt modelId="{FFF204A5-47C9-4415-B62A-F85040BADD4F}" type="pres">
      <dgm:prSet presAssocID="{3673E6A9-070A-405F-B4CD-DC0EF065E0EF}" presName="childText" presStyleLbl="bgAcc1" presStyleIdx="0" presStyleCnt="4" custScaleX="176474">
        <dgm:presLayoutVars>
          <dgm:bulletEnabled val="1"/>
        </dgm:presLayoutVars>
      </dgm:prSet>
      <dgm:spPr/>
    </dgm:pt>
    <dgm:pt modelId="{83029FBF-9454-4DC6-AB23-68484CEC036E}" type="pres">
      <dgm:prSet presAssocID="{FAE708FC-FC2F-4975-AC43-3BC305F63776}" presName="Name13" presStyleLbl="parChTrans1D2" presStyleIdx="1" presStyleCnt="4"/>
      <dgm:spPr/>
    </dgm:pt>
    <dgm:pt modelId="{82103111-170C-411B-9567-24A9C2C5C7A3}" type="pres">
      <dgm:prSet presAssocID="{BCC8C8F2-84F4-48F1-A5F4-6417999FB14D}" presName="childText" presStyleLbl="bgAcc1" presStyleIdx="1" presStyleCnt="4" custScaleX="183458">
        <dgm:presLayoutVars>
          <dgm:bulletEnabled val="1"/>
        </dgm:presLayoutVars>
      </dgm:prSet>
      <dgm:spPr/>
    </dgm:pt>
    <dgm:pt modelId="{4027DEB2-B73A-4DC8-9D9F-7A99C19DDB20}" type="pres">
      <dgm:prSet presAssocID="{4CB278FA-C1CB-41D1-A29E-B9E7548520FD}" presName="root" presStyleCnt="0"/>
      <dgm:spPr/>
    </dgm:pt>
    <dgm:pt modelId="{F4277851-9AB2-4F91-B8EC-3FAE43357112}" type="pres">
      <dgm:prSet presAssocID="{4CB278FA-C1CB-41D1-A29E-B9E7548520FD}" presName="rootComposite" presStyleCnt="0"/>
      <dgm:spPr/>
    </dgm:pt>
    <dgm:pt modelId="{3DAE9448-D87B-491B-B20E-CDC3357BB106}" type="pres">
      <dgm:prSet presAssocID="{4CB278FA-C1CB-41D1-A29E-B9E7548520FD}" presName="rootText" presStyleLbl="node1" presStyleIdx="1" presStyleCnt="2" custScaleX="125470" custScaleY="92072"/>
      <dgm:spPr/>
    </dgm:pt>
    <dgm:pt modelId="{F484E468-C378-47A5-A0EB-73987933920A}" type="pres">
      <dgm:prSet presAssocID="{4CB278FA-C1CB-41D1-A29E-B9E7548520FD}" presName="rootConnector" presStyleLbl="node1" presStyleIdx="1" presStyleCnt="2"/>
      <dgm:spPr/>
    </dgm:pt>
    <dgm:pt modelId="{5EA8A978-5DBE-49F4-8CA0-132E2225C663}" type="pres">
      <dgm:prSet presAssocID="{4CB278FA-C1CB-41D1-A29E-B9E7548520FD}" presName="childShape" presStyleCnt="0"/>
      <dgm:spPr/>
    </dgm:pt>
    <dgm:pt modelId="{B921DBFA-C057-4576-842E-57115B657CD0}" type="pres">
      <dgm:prSet presAssocID="{A9DA2AC8-F726-4A1F-836C-7E9153FB9286}" presName="Name13" presStyleLbl="parChTrans1D2" presStyleIdx="2" presStyleCnt="4"/>
      <dgm:spPr/>
    </dgm:pt>
    <dgm:pt modelId="{CDF86A15-E8F5-44CE-B04E-A05BEA97EBD0}" type="pres">
      <dgm:prSet presAssocID="{DC60BE42-FAA9-4FA8-B3E9-4D3801EF3274}" presName="childText" presStyleLbl="bgAcc1" presStyleIdx="2" presStyleCnt="4" custScaleX="183458">
        <dgm:presLayoutVars>
          <dgm:bulletEnabled val="1"/>
        </dgm:presLayoutVars>
      </dgm:prSet>
      <dgm:spPr/>
    </dgm:pt>
    <dgm:pt modelId="{B89F820D-4764-4ACB-89D9-8D688542CE03}" type="pres">
      <dgm:prSet presAssocID="{DD56532D-ED02-4ED0-9E41-F4337492589A}" presName="Name13" presStyleLbl="parChTrans1D2" presStyleIdx="3" presStyleCnt="4"/>
      <dgm:spPr/>
    </dgm:pt>
    <dgm:pt modelId="{D1E5FD91-5E7C-4286-8140-9CD0C2F500B3}" type="pres">
      <dgm:prSet presAssocID="{E50995F6-34DD-407F-BD1B-74FA59EA8F22}" presName="childText" presStyleLbl="bgAcc1" presStyleIdx="3" presStyleCnt="4" custScaleX="183458">
        <dgm:presLayoutVars>
          <dgm:bulletEnabled val="1"/>
        </dgm:presLayoutVars>
      </dgm:prSet>
      <dgm:spPr/>
    </dgm:pt>
  </dgm:ptLst>
  <dgm:cxnLst>
    <dgm:cxn modelId="{1F4D410D-CEEB-4F35-B3A9-25EF1D715EB1}" type="presOf" srcId="{9FF17664-AB5D-4809-9934-93F04961A24C}" destId="{D70452C0-910C-47C2-B6C8-B1DD392CB168}" srcOrd="1" destOrd="0" presId="urn:microsoft.com/office/officeart/2005/8/layout/hierarchy3"/>
    <dgm:cxn modelId="{40AAE80F-69D4-4637-9820-EC43403015BD}" type="presOf" srcId="{09DDA26C-45C5-4F1B-8DB9-76316E24E780}" destId="{20B27ECA-43E2-4700-8A7E-9DA8924E4CB6}" srcOrd="0" destOrd="0" presId="urn:microsoft.com/office/officeart/2005/8/layout/hierarchy3"/>
    <dgm:cxn modelId="{7F4B1F21-D390-4583-898E-81E9E1BF6897}" type="presOf" srcId="{BCC8C8F2-84F4-48F1-A5F4-6417999FB14D}" destId="{82103111-170C-411B-9567-24A9C2C5C7A3}" srcOrd="0" destOrd="0" presId="urn:microsoft.com/office/officeart/2005/8/layout/hierarchy3"/>
    <dgm:cxn modelId="{15108422-49BA-486C-B291-6D3F14E0BA5C}" type="presOf" srcId="{A9DA2AC8-F726-4A1F-836C-7E9153FB9286}" destId="{B921DBFA-C057-4576-842E-57115B657CD0}" srcOrd="0" destOrd="0" presId="urn:microsoft.com/office/officeart/2005/8/layout/hierarchy3"/>
    <dgm:cxn modelId="{1926E327-8B3F-43D6-A87D-8BAB488D94B6}" srcId="{9FF17664-AB5D-4809-9934-93F04961A24C}" destId="{3673E6A9-070A-405F-B4CD-DC0EF065E0EF}" srcOrd="0" destOrd="0" parTransId="{D746BF41-859C-4CE6-AC1A-1254A93BC0A1}" sibTransId="{74DCB66B-5E98-4D0F-89E0-21DEAB0B2609}"/>
    <dgm:cxn modelId="{9636F15E-129B-4587-8D68-2492378D0BCB}" type="presOf" srcId="{DD56532D-ED02-4ED0-9E41-F4337492589A}" destId="{B89F820D-4764-4ACB-89D9-8D688542CE03}" srcOrd="0" destOrd="0" presId="urn:microsoft.com/office/officeart/2005/8/layout/hierarchy3"/>
    <dgm:cxn modelId="{A409BA42-463A-45E7-B2D3-29D700B1175C}" srcId="{9FF17664-AB5D-4809-9934-93F04961A24C}" destId="{BCC8C8F2-84F4-48F1-A5F4-6417999FB14D}" srcOrd="1" destOrd="0" parTransId="{FAE708FC-FC2F-4975-AC43-3BC305F63776}" sibTransId="{B0662803-FA33-4984-987F-5CB9DBCCDC6C}"/>
    <dgm:cxn modelId="{93270D46-E322-45E8-9B1A-A76E136ECA85}" type="presOf" srcId="{4CB278FA-C1CB-41D1-A29E-B9E7548520FD}" destId="{F484E468-C378-47A5-A0EB-73987933920A}" srcOrd="1" destOrd="0" presId="urn:microsoft.com/office/officeart/2005/8/layout/hierarchy3"/>
    <dgm:cxn modelId="{3D44164B-55C4-4499-8377-1711E6CFF09A}" type="presOf" srcId="{D746BF41-859C-4CE6-AC1A-1254A93BC0A1}" destId="{B03A0B2F-44AF-4BF2-BC78-11DB8C44B8F6}" srcOrd="0" destOrd="0" presId="urn:microsoft.com/office/officeart/2005/8/layout/hierarchy3"/>
    <dgm:cxn modelId="{0716CD4E-151A-4488-9078-00A7FFE572AE}" srcId="{4CB278FA-C1CB-41D1-A29E-B9E7548520FD}" destId="{DC60BE42-FAA9-4FA8-B3E9-4D3801EF3274}" srcOrd="0" destOrd="0" parTransId="{A9DA2AC8-F726-4A1F-836C-7E9153FB9286}" sibTransId="{44CFC5AE-B07D-4917-8CD1-BBEB62C2CA95}"/>
    <dgm:cxn modelId="{83902157-B192-48F2-99EF-C0BA94DBF4EE}" type="presOf" srcId="{3673E6A9-070A-405F-B4CD-DC0EF065E0EF}" destId="{FFF204A5-47C9-4415-B62A-F85040BADD4F}" srcOrd="0" destOrd="0" presId="urn:microsoft.com/office/officeart/2005/8/layout/hierarchy3"/>
    <dgm:cxn modelId="{76FD9DA6-F046-4D99-B3C3-EAF99876DB68}" type="presOf" srcId="{E50995F6-34DD-407F-BD1B-74FA59EA8F22}" destId="{D1E5FD91-5E7C-4286-8140-9CD0C2F500B3}" srcOrd="0" destOrd="0" presId="urn:microsoft.com/office/officeart/2005/8/layout/hierarchy3"/>
    <dgm:cxn modelId="{1985DBAC-9D05-4ECE-9899-4907925F5919}" type="presOf" srcId="{9FF17664-AB5D-4809-9934-93F04961A24C}" destId="{874D06E6-C197-4AD0-84FA-1D1A95B08DCD}" srcOrd="0" destOrd="0" presId="urn:microsoft.com/office/officeart/2005/8/layout/hierarchy3"/>
    <dgm:cxn modelId="{2309DAAE-F9ED-49F2-9E45-8A8182655E31}" type="presOf" srcId="{DC60BE42-FAA9-4FA8-B3E9-4D3801EF3274}" destId="{CDF86A15-E8F5-44CE-B04E-A05BEA97EBD0}" srcOrd="0" destOrd="0" presId="urn:microsoft.com/office/officeart/2005/8/layout/hierarchy3"/>
    <dgm:cxn modelId="{D69A4FB8-0518-400A-B142-D9EBD26D8723}" srcId="{4CB278FA-C1CB-41D1-A29E-B9E7548520FD}" destId="{E50995F6-34DD-407F-BD1B-74FA59EA8F22}" srcOrd="1" destOrd="0" parTransId="{DD56532D-ED02-4ED0-9E41-F4337492589A}" sibTransId="{8B487C83-AE65-4A62-87BB-BB902BFAE941}"/>
    <dgm:cxn modelId="{C07334BA-4C2D-4258-943F-858C6F0E1735}" type="presOf" srcId="{4CB278FA-C1CB-41D1-A29E-B9E7548520FD}" destId="{3DAE9448-D87B-491B-B20E-CDC3357BB106}" srcOrd="0" destOrd="0" presId="urn:microsoft.com/office/officeart/2005/8/layout/hierarchy3"/>
    <dgm:cxn modelId="{EA14C5C4-9185-437E-B48D-4E5987E82028}" type="presOf" srcId="{FAE708FC-FC2F-4975-AC43-3BC305F63776}" destId="{83029FBF-9454-4DC6-AB23-68484CEC036E}" srcOrd="0" destOrd="0" presId="urn:microsoft.com/office/officeart/2005/8/layout/hierarchy3"/>
    <dgm:cxn modelId="{6724B8C8-4E56-4578-BC29-CC1943769316}" srcId="{09DDA26C-45C5-4F1B-8DB9-76316E24E780}" destId="{9FF17664-AB5D-4809-9934-93F04961A24C}" srcOrd="0" destOrd="0" parTransId="{6F1F0272-3A49-4E3D-A3E8-4F6867920C88}" sibTransId="{BE69F63F-EDEF-481B-AF88-D60FB9260AC0}"/>
    <dgm:cxn modelId="{F43C55E7-8A0C-4363-89CA-04DB0EF56F8E}" srcId="{09DDA26C-45C5-4F1B-8DB9-76316E24E780}" destId="{4CB278FA-C1CB-41D1-A29E-B9E7548520FD}" srcOrd="1" destOrd="0" parTransId="{0EEE65DF-E8C1-4792-A252-607E9279038C}" sibTransId="{5EC9279F-6229-48F0-A801-0EB29EE274DC}"/>
    <dgm:cxn modelId="{DD99E842-930F-4019-B8C4-66C76C54E0BB}" type="presParOf" srcId="{20B27ECA-43E2-4700-8A7E-9DA8924E4CB6}" destId="{738D1EB6-918E-4709-8F81-5EA579F2BED7}" srcOrd="0" destOrd="0" presId="urn:microsoft.com/office/officeart/2005/8/layout/hierarchy3"/>
    <dgm:cxn modelId="{2212862F-B32A-45FA-9E2F-0A3D3491CBB6}" type="presParOf" srcId="{738D1EB6-918E-4709-8F81-5EA579F2BED7}" destId="{EC7DA136-53CA-4062-91CA-7DEF9002AADE}" srcOrd="0" destOrd="0" presId="urn:microsoft.com/office/officeart/2005/8/layout/hierarchy3"/>
    <dgm:cxn modelId="{8456FA7E-6BDF-41ED-9273-751CED308D01}" type="presParOf" srcId="{EC7DA136-53CA-4062-91CA-7DEF9002AADE}" destId="{874D06E6-C197-4AD0-84FA-1D1A95B08DCD}" srcOrd="0" destOrd="0" presId="urn:microsoft.com/office/officeart/2005/8/layout/hierarchy3"/>
    <dgm:cxn modelId="{118DE4BF-C992-4D8E-B420-D19742A24D73}" type="presParOf" srcId="{EC7DA136-53CA-4062-91CA-7DEF9002AADE}" destId="{D70452C0-910C-47C2-B6C8-B1DD392CB168}" srcOrd="1" destOrd="0" presId="urn:microsoft.com/office/officeart/2005/8/layout/hierarchy3"/>
    <dgm:cxn modelId="{1BD4FD28-5DD7-4BEC-A8E0-B5091852D2D2}" type="presParOf" srcId="{738D1EB6-918E-4709-8F81-5EA579F2BED7}" destId="{94527A42-90EF-44F9-8930-6063DA135511}" srcOrd="1" destOrd="0" presId="urn:microsoft.com/office/officeart/2005/8/layout/hierarchy3"/>
    <dgm:cxn modelId="{5777A61C-482C-4C7E-944E-EEB753EE8C58}" type="presParOf" srcId="{94527A42-90EF-44F9-8930-6063DA135511}" destId="{B03A0B2F-44AF-4BF2-BC78-11DB8C44B8F6}" srcOrd="0" destOrd="0" presId="urn:microsoft.com/office/officeart/2005/8/layout/hierarchy3"/>
    <dgm:cxn modelId="{9E2413FC-4EBA-4977-A80F-C01A9043D684}" type="presParOf" srcId="{94527A42-90EF-44F9-8930-6063DA135511}" destId="{FFF204A5-47C9-4415-B62A-F85040BADD4F}" srcOrd="1" destOrd="0" presId="urn:microsoft.com/office/officeart/2005/8/layout/hierarchy3"/>
    <dgm:cxn modelId="{59300C56-78A7-421D-A428-BC79B04F6A2F}" type="presParOf" srcId="{94527A42-90EF-44F9-8930-6063DA135511}" destId="{83029FBF-9454-4DC6-AB23-68484CEC036E}" srcOrd="2" destOrd="0" presId="urn:microsoft.com/office/officeart/2005/8/layout/hierarchy3"/>
    <dgm:cxn modelId="{F64FD893-EC7C-4B91-BEA6-B8E7A18F5227}" type="presParOf" srcId="{94527A42-90EF-44F9-8930-6063DA135511}" destId="{82103111-170C-411B-9567-24A9C2C5C7A3}" srcOrd="3" destOrd="0" presId="urn:microsoft.com/office/officeart/2005/8/layout/hierarchy3"/>
    <dgm:cxn modelId="{A80D3622-53FC-4CC1-A943-34DE4EC0B251}" type="presParOf" srcId="{20B27ECA-43E2-4700-8A7E-9DA8924E4CB6}" destId="{4027DEB2-B73A-4DC8-9D9F-7A99C19DDB20}" srcOrd="1" destOrd="0" presId="urn:microsoft.com/office/officeart/2005/8/layout/hierarchy3"/>
    <dgm:cxn modelId="{F82A7E84-5EB1-4A8A-BB1F-C45F08DE3D29}" type="presParOf" srcId="{4027DEB2-B73A-4DC8-9D9F-7A99C19DDB20}" destId="{F4277851-9AB2-4F91-B8EC-3FAE43357112}" srcOrd="0" destOrd="0" presId="urn:microsoft.com/office/officeart/2005/8/layout/hierarchy3"/>
    <dgm:cxn modelId="{8E03F397-53C6-47AF-A9B5-41656E353194}" type="presParOf" srcId="{F4277851-9AB2-4F91-B8EC-3FAE43357112}" destId="{3DAE9448-D87B-491B-B20E-CDC3357BB106}" srcOrd="0" destOrd="0" presId="urn:microsoft.com/office/officeart/2005/8/layout/hierarchy3"/>
    <dgm:cxn modelId="{5B67A04E-D298-4AE1-B328-D6659D955985}" type="presParOf" srcId="{F4277851-9AB2-4F91-B8EC-3FAE43357112}" destId="{F484E468-C378-47A5-A0EB-73987933920A}" srcOrd="1" destOrd="0" presId="urn:microsoft.com/office/officeart/2005/8/layout/hierarchy3"/>
    <dgm:cxn modelId="{A7B25FC5-E890-4066-927E-122D7AE69338}" type="presParOf" srcId="{4027DEB2-B73A-4DC8-9D9F-7A99C19DDB20}" destId="{5EA8A978-5DBE-49F4-8CA0-132E2225C663}" srcOrd="1" destOrd="0" presId="urn:microsoft.com/office/officeart/2005/8/layout/hierarchy3"/>
    <dgm:cxn modelId="{DD09B9D7-C48A-4AFF-8D94-8598F11B64AD}" type="presParOf" srcId="{5EA8A978-5DBE-49F4-8CA0-132E2225C663}" destId="{B921DBFA-C057-4576-842E-57115B657CD0}" srcOrd="0" destOrd="0" presId="urn:microsoft.com/office/officeart/2005/8/layout/hierarchy3"/>
    <dgm:cxn modelId="{180B14C6-AA9F-4416-9803-B104CD7A801C}" type="presParOf" srcId="{5EA8A978-5DBE-49F4-8CA0-132E2225C663}" destId="{CDF86A15-E8F5-44CE-B04E-A05BEA97EBD0}" srcOrd="1" destOrd="0" presId="urn:microsoft.com/office/officeart/2005/8/layout/hierarchy3"/>
    <dgm:cxn modelId="{2F1B4B13-9E7E-480C-97CF-2464B5124A73}" type="presParOf" srcId="{5EA8A978-5DBE-49F4-8CA0-132E2225C663}" destId="{B89F820D-4764-4ACB-89D9-8D688542CE03}" srcOrd="2" destOrd="0" presId="urn:microsoft.com/office/officeart/2005/8/layout/hierarchy3"/>
    <dgm:cxn modelId="{DA83830B-AEC9-475F-9A7F-F4CEC3AFF28C}" type="presParOf" srcId="{5EA8A978-5DBE-49F4-8CA0-132E2225C663}" destId="{D1E5FD91-5E7C-4286-8140-9CD0C2F500B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7896F-66E4-4606-B4C1-3B95F04CFE6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31305-0424-479A-BE6F-566D9E6C627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66 закладів освіти </a:t>
          </a:r>
          <a:endParaRPr lang="uk-UA" sz="1600" b="1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r>
            <a:rPr lang="uk-UA" sz="1600" b="1" dirty="0">
              <a:solidFill>
                <a:srgbClr val="002060"/>
              </a:solidFill>
              <a:latin typeface="Century Gothic" panose="020B0502020202020204" pitchFamily="34" charset="0"/>
            </a:rPr>
            <a:t>з облаштованими укриттями </a:t>
          </a:r>
        </a:p>
        <a:p>
          <a:r>
            <a:rPr lang="uk-UA" sz="1600" dirty="0">
              <a:solidFill>
                <a:srgbClr val="002060"/>
              </a:solidFill>
              <a:latin typeface="Century Gothic" panose="020B0502020202020204" pitchFamily="34" charset="0"/>
            </a:rPr>
            <a:t>у приміщеннях цих закладів</a:t>
          </a:r>
          <a:endParaRPr lang="ru-RU" sz="1600" dirty="0"/>
        </a:p>
      </dgm:t>
    </dgm:pt>
    <dgm:pt modelId="{5DD02664-EFFC-4EE4-AC8B-9F2DDAF89663}" type="parTrans" cxnId="{850DDFC5-95C5-48DC-A67B-D07F6628E3D7}">
      <dgm:prSet/>
      <dgm:spPr/>
      <dgm:t>
        <a:bodyPr/>
        <a:lstStyle/>
        <a:p>
          <a:endParaRPr lang="ru-RU"/>
        </a:p>
      </dgm:t>
    </dgm:pt>
    <dgm:pt modelId="{370D7940-166A-4D26-97A2-764494C4C2B3}" type="sibTrans" cxnId="{850DDFC5-95C5-48DC-A67B-D07F6628E3D7}">
      <dgm:prSet/>
      <dgm:spPr/>
      <dgm:t>
        <a:bodyPr/>
        <a:lstStyle/>
        <a:p>
          <a:endParaRPr lang="ru-RU"/>
        </a:p>
      </dgm:t>
    </dgm:pt>
    <dgm:pt modelId="{0B30EA3C-014C-4021-A899-017722F36CD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cs"/>
            </a:rPr>
            <a:t>40 закладів освіти</a:t>
          </a:r>
        </a:p>
        <a:p>
          <a:r>
            <a:rPr lang="uk-UA" sz="1600" b="1" dirty="0">
              <a:solidFill>
                <a:srgbClr val="002060"/>
              </a:solidFill>
              <a:latin typeface="Century Gothic" panose="020B0502020202020204" pitchFamily="34" charset="0"/>
              <a:cs typeface="+mn-cs"/>
            </a:rPr>
            <a:t>з облаштованими укриттями </a:t>
          </a:r>
        </a:p>
        <a:p>
          <a:r>
            <a:rPr lang="uk-UA" sz="1600" dirty="0">
              <a:solidFill>
                <a:srgbClr val="002060"/>
              </a:solidFill>
              <a:latin typeface="Century Gothic" panose="020B0502020202020204" pitchFamily="34" charset="0"/>
              <a:cs typeface="+mn-cs"/>
            </a:rPr>
            <a:t>для учнів і працівників</a:t>
          </a:r>
          <a:endParaRPr lang="ru-RU" sz="1600" dirty="0"/>
        </a:p>
      </dgm:t>
    </dgm:pt>
    <dgm:pt modelId="{AE56C2EE-66F4-4A17-8F0B-8F10D3B08F02}" type="parTrans" cxnId="{D68738C2-D593-4B17-B5F4-3C515DE951DF}">
      <dgm:prSet/>
      <dgm:spPr/>
      <dgm:t>
        <a:bodyPr/>
        <a:lstStyle/>
        <a:p>
          <a:endParaRPr lang="ru-RU"/>
        </a:p>
      </dgm:t>
    </dgm:pt>
    <dgm:pt modelId="{CC792637-72ED-4840-B481-A9C4AC2989C4}" type="sibTrans" cxnId="{D68738C2-D593-4B17-B5F4-3C515DE951DF}">
      <dgm:prSet/>
      <dgm:spPr/>
      <dgm:t>
        <a:bodyPr/>
        <a:lstStyle/>
        <a:p>
          <a:endParaRPr lang="ru-RU"/>
        </a:p>
      </dgm:t>
    </dgm:pt>
    <dgm:pt modelId="{5CBB3CD7-C1EC-4E8C-B41B-F460B1A6EA5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uk-U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10 закладів освіти</a:t>
          </a:r>
        </a:p>
        <a:p>
          <a:r>
            <a:rPr lang="uk-UA" sz="1600" b="1" dirty="0">
              <a:solidFill>
                <a:srgbClr val="002060"/>
              </a:solidFill>
              <a:latin typeface="Century Gothic" panose="020B0502020202020204" pitchFamily="34" charset="0"/>
            </a:rPr>
            <a:t>облаштовані укриття </a:t>
          </a:r>
        </a:p>
        <a:p>
          <a:r>
            <a:rPr lang="uk-UA" sz="1600" dirty="0">
              <a:solidFill>
                <a:srgbClr val="002060"/>
              </a:solidFill>
              <a:latin typeface="Century Gothic" panose="020B0502020202020204" pitchFamily="34" charset="0"/>
            </a:rPr>
            <a:t>лише для працівників цих закладів</a:t>
          </a:r>
          <a:endParaRPr lang="ru-RU" sz="1600" dirty="0"/>
        </a:p>
      </dgm:t>
    </dgm:pt>
    <dgm:pt modelId="{E01B6818-9F98-4AF2-B7E0-AA4C39A65D76}" type="parTrans" cxnId="{10B1A82E-8957-4C7C-BFCC-41748682B125}">
      <dgm:prSet/>
      <dgm:spPr/>
      <dgm:t>
        <a:bodyPr/>
        <a:lstStyle/>
        <a:p>
          <a:endParaRPr lang="ru-RU"/>
        </a:p>
      </dgm:t>
    </dgm:pt>
    <dgm:pt modelId="{4EA755FC-687B-4D24-A900-72C497DAB304}" type="sibTrans" cxnId="{10B1A82E-8957-4C7C-BFCC-41748682B125}">
      <dgm:prSet/>
      <dgm:spPr/>
      <dgm:t>
        <a:bodyPr/>
        <a:lstStyle/>
        <a:p>
          <a:endParaRPr lang="ru-RU"/>
        </a:p>
      </dgm:t>
    </dgm:pt>
    <dgm:pt modelId="{2893D0FB-9441-47CA-8022-74D234A9155C}" type="pres">
      <dgm:prSet presAssocID="{4DF7896F-66E4-4606-B4C1-3B95F04CFE67}" presName="compositeShape" presStyleCnt="0">
        <dgm:presLayoutVars>
          <dgm:dir/>
          <dgm:resizeHandles/>
        </dgm:presLayoutVars>
      </dgm:prSet>
      <dgm:spPr/>
    </dgm:pt>
    <dgm:pt modelId="{2B47E44F-77BF-4AFE-B2A9-C25321875DE8}" type="pres">
      <dgm:prSet presAssocID="{4DF7896F-66E4-4606-B4C1-3B95F04CFE67}" presName="pyramid" presStyleLbl="node1" presStyleIdx="0" presStyleCnt="1" custScaleX="97125" custLinFactNeighborX="-16604" custLinFactNeighborY="131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B2E739-F126-4DA6-B78E-AF276FBF187A}" type="pres">
      <dgm:prSet presAssocID="{4DF7896F-66E4-4606-B4C1-3B95F04CFE67}" presName="theList" presStyleCnt="0"/>
      <dgm:spPr/>
    </dgm:pt>
    <dgm:pt modelId="{8C6DF5F1-045C-41EA-AC4D-8D620ABA97BE}" type="pres">
      <dgm:prSet presAssocID="{E7831305-0424-479A-BE6F-566D9E6C6273}" presName="aNode" presStyleLbl="fgAcc1" presStyleIdx="0" presStyleCnt="3" custScaleX="124024" custScaleY="121003" custLinFactY="2282" custLinFactNeighborX="16117" custLinFactNeighborY="100000">
        <dgm:presLayoutVars>
          <dgm:bulletEnabled val="1"/>
        </dgm:presLayoutVars>
      </dgm:prSet>
      <dgm:spPr/>
    </dgm:pt>
    <dgm:pt modelId="{59C9BCA1-6C7E-4C95-A7A3-4584C6D5FF00}" type="pres">
      <dgm:prSet presAssocID="{E7831305-0424-479A-BE6F-566D9E6C6273}" presName="aSpace" presStyleCnt="0"/>
      <dgm:spPr/>
    </dgm:pt>
    <dgm:pt modelId="{9716DE1A-EFDB-4728-91E8-78D86436D163}" type="pres">
      <dgm:prSet presAssocID="{0B30EA3C-014C-4021-A899-017722F36CD1}" presName="aNode" presStyleLbl="fgAcc1" presStyleIdx="1" presStyleCnt="3" custScaleX="124024" custScaleY="119070" custLinFactY="4295" custLinFactNeighborX="16402" custLinFactNeighborY="100000">
        <dgm:presLayoutVars>
          <dgm:bulletEnabled val="1"/>
        </dgm:presLayoutVars>
      </dgm:prSet>
      <dgm:spPr/>
    </dgm:pt>
    <dgm:pt modelId="{52ACC3EA-78B5-4BE4-BAC5-1C8B4957BC42}" type="pres">
      <dgm:prSet presAssocID="{0B30EA3C-014C-4021-A899-017722F36CD1}" presName="aSpace" presStyleCnt="0"/>
      <dgm:spPr/>
    </dgm:pt>
    <dgm:pt modelId="{B86BD5DC-3542-4DB8-9C2F-AA88FF42FE51}" type="pres">
      <dgm:prSet presAssocID="{5CBB3CD7-C1EC-4E8C-B41B-F460B1A6EA54}" presName="aNode" presStyleLbl="fgAcc1" presStyleIdx="2" presStyleCnt="3" custScaleX="124024" custScaleY="125114" custLinFactY="13202" custLinFactNeighborX="16402" custLinFactNeighborY="100000">
        <dgm:presLayoutVars>
          <dgm:bulletEnabled val="1"/>
        </dgm:presLayoutVars>
      </dgm:prSet>
      <dgm:spPr/>
    </dgm:pt>
    <dgm:pt modelId="{13C4215D-EF80-4411-937B-9DC820118B24}" type="pres">
      <dgm:prSet presAssocID="{5CBB3CD7-C1EC-4E8C-B41B-F460B1A6EA54}" presName="aSpace" presStyleCnt="0"/>
      <dgm:spPr/>
    </dgm:pt>
  </dgm:ptLst>
  <dgm:cxnLst>
    <dgm:cxn modelId="{AC35FC19-D37E-4898-BF79-43CE4A6AAB56}" type="presOf" srcId="{0B30EA3C-014C-4021-A899-017722F36CD1}" destId="{9716DE1A-EFDB-4728-91E8-78D86436D163}" srcOrd="0" destOrd="0" presId="urn:microsoft.com/office/officeart/2005/8/layout/pyramid2"/>
    <dgm:cxn modelId="{2B1BCA1F-A210-41B6-9F7B-D5ED0290A487}" type="presOf" srcId="{E7831305-0424-479A-BE6F-566D9E6C6273}" destId="{8C6DF5F1-045C-41EA-AC4D-8D620ABA97BE}" srcOrd="0" destOrd="0" presId="urn:microsoft.com/office/officeart/2005/8/layout/pyramid2"/>
    <dgm:cxn modelId="{10B1A82E-8957-4C7C-BFCC-41748682B125}" srcId="{4DF7896F-66E4-4606-B4C1-3B95F04CFE67}" destId="{5CBB3CD7-C1EC-4E8C-B41B-F460B1A6EA54}" srcOrd="2" destOrd="0" parTransId="{E01B6818-9F98-4AF2-B7E0-AA4C39A65D76}" sibTransId="{4EA755FC-687B-4D24-A900-72C497DAB304}"/>
    <dgm:cxn modelId="{58AC1B5C-53CE-481E-BB68-BDAD1EAB0B53}" type="presOf" srcId="{5CBB3CD7-C1EC-4E8C-B41B-F460B1A6EA54}" destId="{B86BD5DC-3542-4DB8-9C2F-AA88FF42FE51}" srcOrd="0" destOrd="0" presId="urn:microsoft.com/office/officeart/2005/8/layout/pyramid2"/>
    <dgm:cxn modelId="{D68738C2-D593-4B17-B5F4-3C515DE951DF}" srcId="{4DF7896F-66E4-4606-B4C1-3B95F04CFE67}" destId="{0B30EA3C-014C-4021-A899-017722F36CD1}" srcOrd="1" destOrd="0" parTransId="{AE56C2EE-66F4-4A17-8F0B-8F10D3B08F02}" sibTransId="{CC792637-72ED-4840-B481-A9C4AC2989C4}"/>
    <dgm:cxn modelId="{850DDFC5-95C5-48DC-A67B-D07F6628E3D7}" srcId="{4DF7896F-66E4-4606-B4C1-3B95F04CFE67}" destId="{E7831305-0424-479A-BE6F-566D9E6C6273}" srcOrd="0" destOrd="0" parTransId="{5DD02664-EFFC-4EE4-AC8B-9F2DDAF89663}" sibTransId="{370D7940-166A-4D26-97A2-764494C4C2B3}"/>
    <dgm:cxn modelId="{8D877EFA-542B-4D25-BB23-7ADD0F0A2B1D}" type="presOf" srcId="{4DF7896F-66E4-4606-B4C1-3B95F04CFE67}" destId="{2893D0FB-9441-47CA-8022-74D234A9155C}" srcOrd="0" destOrd="0" presId="urn:microsoft.com/office/officeart/2005/8/layout/pyramid2"/>
    <dgm:cxn modelId="{5959562C-2F14-4D3B-B7DD-EAF47A706DBA}" type="presParOf" srcId="{2893D0FB-9441-47CA-8022-74D234A9155C}" destId="{2B47E44F-77BF-4AFE-B2A9-C25321875DE8}" srcOrd="0" destOrd="0" presId="urn:microsoft.com/office/officeart/2005/8/layout/pyramid2"/>
    <dgm:cxn modelId="{72F53034-E58F-47BF-8F7A-9FAE748EE909}" type="presParOf" srcId="{2893D0FB-9441-47CA-8022-74D234A9155C}" destId="{AEB2E739-F126-4DA6-B78E-AF276FBF187A}" srcOrd="1" destOrd="0" presId="urn:microsoft.com/office/officeart/2005/8/layout/pyramid2"/>
    <dgm:cxn modelId="{C5F5370C-6D91-4CD8-AB17-08ED87417407}" type="presParOf" srcId="{AEB2E739-F126-4DA6-B78E-AF276FBF187A}" destId="{8C6DF5F1-045C-41EA-AC4D-8D620ABA97BE}" srcOrd="0" destOrd="0" presId="urn:microsoft.com/office/officeart/2005/8/layout/pyramid2"/>
    <dgm:cxn modelId="{889A290C-7051-4648-9276-4198322B5853}" type="presParOf" srcId="{AEB2E739-F126-4DA6-B78E-AF276FBF187A}" destId="{59C9BCA1-6C7E-4C95-A7A3-4584C6D5FF00}" srcOrd="1" destOrd="0" presId="urn:microsoft.com/office/officeart/2005/8/layout/pyramid2"/>
    <dgm:cxn modelId="{A08CE955-54F6-4F72-ACF8-76FED10F091E}" type="presParOf" srcId="{AEB2E739-F126-4DA6-B78E-AF276FBF187A}" destId="{9716DE1A-EFDB-4728-91E8-78D86436D163}" srcOrd="2" destOrd="0" presId="urn:microsoft.com/office/officeart/2005/8/layout/pyramid2"/>
    <dgm:cxn modelId="{9938E3AE-B7F7-4880-8752-3ACEFD7D6D75}" type="presParOf" srcId="{AEB2E739-F126-4DA6-B78E-AF276FBF187A}" destId="{52ACC3EA-78B5-4BE4-BAC5-1C8B4957BC42}" srcOrd="3" destOrd="0" presId="urn:microsoft.com/office/officeart/2005/8/layout/pyramid2"/>
    <dgm:cxn modelId="{D1F524A1-0069-4081-A7FA-73EE8F35D478}" type="presParOf" srcId="{AEB2E739-F126-4DA6-B78E-AF276FBF187A}" destId="{B86BD5DC-3542-4DB8-9C2F-AA88FF42FE51}" srcOrd="4" destOrd="0" presId="urn:microsoft.com/office/officeart/2005/8/layout/pyramid2"/>
    <dgm:cxn modelId="{E1B661F8-39CB-45AC-B3D3-21CAB6CA3E9A}" type="presParOf" srcId="{AEB2E739-F126-4DA6-B78E-AF276FBF187A}" destId="{13C4215D-EF80-4411-937B-9DC820118B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D06E6-C197-4AD0-84FA-1D1A95B08DCD}">
      <dsp:nvSpPr>
        <dsp:cNvPr id="0" name=""/>
        <dsp:cNvSpPr/>
      </dsp:nvSpPr>
      <dsp:spPr>
        <a:xfrm>
          <a:off x="7248" y="341145"/>
          <a:ext cx="3164065" cy="11609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Комунікація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41250" y="375147"/>
        <a:ext cx="3096061" cy="1092918"/>
      </dsp:txXfrm>
    </dsp:sp>
    <dsp:sp modelId="{B03A0B2F-44AF-4BF2-BC78-11DB8C44B8F6}">
      <dsp:nvSpPr>
        <dsp:cNvPr id="0" name=""/>
        <dsp:cNvSpPr/>
      </dsp:nvSpPr>
      <dsp:spPr>
        <a:xfrm>
          <a:off x="323655" y="1502067"/>
          <a:ext cx="316406" cy="94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63"/>
              </a:lnTo>
              <a:lnTo>
                <a:pt x="316406" y="945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204A5-47C9-4415-B62A-F85040BADD4F}">
      <dsp:nvSpPr>
        <dsp:cNvPr id="0" name=""/>
        <dsp:cNvSpPr/>
      </dsp:nvSpPr>
      <dsp:spPr>
        <a:xfrm>
          <a:off x="640061" y="1817288"/>
          <a:ext cx="3560215" cy="126088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entury Gothic" panose="020B0502020202020204" pitchFamily="34" charset="0"/>
            </a:rPr>
            <a:t>Учням, батькам і працівникам школи мають повідомити про обрану стратегію адаптації освітнього процесу і режим роботи закладу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676991" y="1854218"/>
        <a:ext cx="3486355" cy="1187025"/>
      </dsp:txXfrm>
    </dsp:sp>
    <dsp:sp modelId="{83029FBF-9454-4DC6-AB23-68484CEC036E}">
      <dsp:nvSpPr>
        <dsp:cNvPr id="0" name=""/>
        <dsp:cNvSpPr/>
      </dsp:nvSpPr>
      <dsp:spPr>
        <a:xfrm>
          <a:off x="323655" y="1502067"/>
          <a:ext cx="316406" cy="252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770"/>
              </a:lnTo>
              <a:lnTo>
                <a:pt x="316406" y="2521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03111-170C-411B-9567-24A9C2C5C7A3}">
      <dsp:nvSpPr>
        <dsp:cNvPr id="0" name=""/>
        <dsp:cNvSpPr/>
      </dsp:nvSpPr>
      <dsp:spPr>
        <a:xfrm>
          <a:off x="640061" y="3393395"/>
          <a:ext cx="3701112" cy="126088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entury Gothic" panose="020B0502020202020204" pitchFamily="34" charset="0"/>
            </a:rPr>
            <a:t>Забезпечується доступність інформації та відповіді на запитання, які можуть виникнути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676991" y="3430325"/>
        <a:ext cx="3627252" cy="1187025"/>
      </dsp:txXfrm>
    </dsp:sp>
    <dsp:sp modelId="{3DAE9448-D87B-491B-B20E-CDC3357BB106}">
      <dsp:nvSpPr>
        <dsp:cNvPr id="0" name=""/>
        <dsp:cNvSpPr/>
      </dsp:nvSpPr>
      <dsp:spPr>
        <a:xfrm>
          <a:off x="4338803" y="341145"/>
          <a:ext cx="3164065" cy="11609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Моніторинг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та корекція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4372805" y="375147"/>
        <a:ext cx="3096061" cy="1092918"/>
      </dsp:txXfrm>
    </dsp:sp>
    <dsp:sp modelId="{B921DBFA-C057-4576-842E-57115B657CD0}">
      <dsp:nvSpPr>
        <dsp:cNvPr id="0" name=""/>
        <dsp:cNvSpPr/>
      </dsp:nvSpPr>
      <dsp:spPr>
        <a:xfrm>
          <a:off x="4655209" y="1502067"/>
          <a:ext cx="316406" cy="94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63"/>
              </a:lnTo>
              <a:lnTo>
                <a:pt x="316406" y="945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86A15-E8F5-44CE-B04E-A05BEA97EBD0}">
      <dsp:nvSpPr>
        <dsp:cNvPr id="0" name=""/>
        <dsp:cNvSpPr/>
      </dsp:nvSpPr>
      <dsp:spPr>
        <a:xfrm>
          <a:off x="4971616" y="1817288"/>
          <a:ext cx="3701112" cy="12608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entury Gothic" panose="020B0502020202020204" pitchFamily="34" charset="0"/>
            </a:rPr>
            <a:t>Постійно відстежуватимуть ефективність ротації та готовність школи до евакуації.</a:t>
          </a:r>
          <a:endParaRPr lang="ru-RU" sz="1600" kern="1200" dirty="0">
            <a:latin typeface="Century Gothic" panose="020B0502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Century Gothic" panose="020B0502020202020204" pitchFamily="34" charset="0"/>
          </a:endParaRPr>
        </a:p>
      </dsp:txBody>
      <dsp:txXfrm>
        <a:off x="5008546" y="1854218"/>
        <a:ext cx="3627252" cy="1187025"/>
      </dsp:txXfrm>
    </dsp:sp>
    <dsp:sp modelId="{B89F820D-4764-4ACB-89D9-8D688542CE03}">
      <dsp:nvSpPr>
        <dsp:cNvPr id="0" name=""/>
        <dsp:cNvSpPr/>
      </dsp:nvSpPr>
      <dsp:spPr>
        <a:xfrm>
          <a:off x="4655209" y="1502067"/>
          <a:ext cx="316406" cy="252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770"/>
              </a:lnTo>
              <a:lnTo>
                <a:pt x="316406" y="2521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FD91-5E7C-4286-8140-9CD0C2F500B3}">
      <dsp:nvSpPr>
        <dsp:cNvPr id="0" name=""/>
        <dsp:cNvSpPr/>
      </dsp:nvSpPr>
      <dsp:spPr>
        <a:xfrm>
          <a:off x="4971616" y="3393395"/>
          <a:ext cx="3701112" cy="12608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b="1" kern="1200" dirty="0">
            <a:latin typeface="Century Gothic" panose="020B0502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Century Gothic" panose="020B0502020202020204" pitchFamily="34" charset="0"/>
            </a:rPr>
            <a:t>У разі необхідності коригуватиметься графік роботи, щоб забезпечити оптимальні умови для безпеки учнів і працівників</a:t>
          </a:r>
          <a:endParaRPr lang="ru-RU" sz="1600" kern="1200" dirty="0">
            <a:latin typeface="Century Gothic" panose="020B0502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Century Gothic" panose="020B0502020202020204" pitchFamily="34" charset="0"/>
          </a:endParaRPr>
        </a:p>
      </dsp:txBody>
      <dsp:txXfrm>
        <a:off x="5008546" y="3430325"/>
        <a:ext cx="3627252" cy="118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7E44F-77BF-4AFE-B2A9-C25321875DE8}">
      <dsp:nvSpPr>
        <dsp:cNvPr id="0" name=""/>
        <dsp:cNvSpPr/>
      </dsp:nvSpPr>
      <dsp:spPr>
        <a:xfrm>
          <a:off x="0" y="0"/>
          <a:ext cx="3965126" cy="4082498"/>
        </a:xfrm>
        <a:prstGeom prst="triangl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DF5F1-045C-41EA-AC4D-8D620ABA97BE}">
      <dsp:nvSpPr>
        <dsp:cNvPr id="0" name=""/>
        <dsp:cNvSpPr/>
      </dsp:nvSpPr>
      <dsp:spPr>
        <a:xfrm>
          <a:off x="2667361" y="528388"/>
          <a:ext cx="3291130" cy="981235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66 закладів освіти </a:t>
          </a:r>
          <a:endParaRPr lang="uk-UA" sz="16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з облаштованими укриттями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у приміщеннях цих закладів</a:t>
          </a:r>
          <a:endParaRPr lang="ru-RU" sz="1600" kern="1200" dirty="0"/>
        </a:p>
      </dsp:txBody>
      <dsp:txXfrm>
        <a:off x="2715261" y="576288"/>
        <a:ext cx="3195330" cy="885435"/>
      </dsp:txXfrm>
    </dsp:sp>
    <dsp:sp modelId="{9716DE1A-EFDB-4728-91E8-78D86436D163}">
      <dsp:nvSpPr>
        <dsp:cNvPr id="0" name=""/>
        <dsp:cNvSpPr/>
      </dsp:nvSpPr>
      <dsp:spPr>
        <a:xfrm>
          <a:off x="2674924" y="1627311"/>
          <a:ext cx="3291130" cy="96556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cs"/>
            </a:rPr>
            <a:t>40 закладів освіти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Century Gothic" panose="020B0502020202020204" pitchFamily="34" charset="0"/>
              <a:cs typeface="+mn-cs"/>
            </a:rPr>
            <a:t>з облаштованими укриттями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Century Gothic" panose="020B0502020202020204" pitchFamily="34" charset="0"/>
              <a:cs typeface="+mn-cs"/>
            </a:rPr>
            <a:t>для учнів і працівників</a:t>
          </a:r>
          <a:endParaRPr lang="ru-RU" sz="1600" kern="1200" dirty="0"/>
        </a:p>
      </dsp:txBody>
      <dsp:txXfrm>
        <a:off x="2722059" y="1674446"/>
        <a:ext cx="3196860" cy="871290"/>
      </dsp:txXfrm>
    </dsp:sp>
    <dsp:sp modelId="{B86BD5DC-3542-4DB8-9C2F-AA88FF42FE51}">
      <dsp:nvSpPr>
        <dsp:cNvPr id="0" name=""/>
        <dsp:cNvSpPr/>
      </dsp:nvSpPr>
      <dsp:spPr>
        <a:xfrm>
          <a:off x="2674924" y="2766465"/>
          <a:ext cx="3291130" cy="1014572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10 закладів освіти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облаштовані укриття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лише для працівників цих закладів</a:t>
          </a:r>
          <a:endParaRPr lang="ru-RU" sz="1600" kern="1200" dirty="0"/>
        </a:p>
      </dsp:txBody>
      <dsp:txXfrm>
        <a:off x="2724451" y="2815992"/>
        <a:ext cx="3192076" cy="91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119" cy="498169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4432" y="0"/>
            <a:ext cx="2942118" cy="498169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353D22-21F7-4BA8-A7C2-71EF434F3604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8336" y="4775717"/>
            <a:ext cx="5431480" cy="3907113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5294"/>
            <a:ext cx="2942119" cy="498169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4432" y="9425294"/>
            <a:ext cx="2942118" cy="498169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6286C2-5D8D-4AFE-A70A-146B5C15BA4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C160-46C3-451F-B204-A97439ACF4A6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E28D-3956-450A-8809-B22FE3687AE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31BA-9372-4C77-BB24-200D5B45F059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95EA-F062-417B-8BAF-E8ACB4C9388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C919-3DC5-4E18-A433-A87397199121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F093-4C7A-4F07-BFEF-64017388065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7C1-3839-403E-9312-FD8A2E578101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9784-FD00-45CF-8F13-96FB864ECA8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6D59-2B0F-43AD-BDC8-DD158C1176DF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BED5-576B-4617-B436-F00B5B266C2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F4B2-6011-4D70-B9F1-AC4EB6DE4C3C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FB1D-A60C-45E6-902B-DEDEE04B903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88DA-76D8-4A22-8374-E0CED7E6A390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0B24-66C0-4ADE-9403-AFB21B90805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3F73-B5C7-4C31-9C55-7D6C23C10D79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3061-DF46-441C-AC5A-E6D66384E04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F83-624F-4C72-B42B-5686D542771E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A4AE-19D2-4A61-9222-27E3F5B1539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ABC4-439A-458D-8672-706E8F2B9942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4EE3-559E-4DBF-81B2-319952E8FE1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D111-8DE6-4C96-B33C-EA5B6ACEDE0B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CA8F-EEEE-4A8D-8356-396564A38D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26EC-BF8C-482B-93D9-B5192A8F8035}" type="datetimeFigureOut">
              <a:rPr lang="uk-UA"/>
              <a:pPr>
                <a:defRPr/>
              </a:pPr>
              <a:t>25.07.2023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9D711-F872-4E22-96EE-6EEAF84990B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483-2022-%D0%BF#n29" TargetMode="External"/><Relationship Id="rId5" Type="http://schemas.openxmlformats.org/officeDocument/2006/relationships/hyperlink" Target="https://zakon.rada.gov.ua/laws/show/483-2022-%D0%BF#n27" TargetMode="Externa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10" name="Прямоугольник 34">
            <a:extLst>
              <a:ext uri="{FF2B5EF4-FFF2-40B4-BE49-F238E27FC236}">
                <a16:creationId xmlns:a16="http://schemas.microsoft.com/office/drawing/2014/main" id="{489C413D-E0BE-4B41-953F-87600DD04399}"/>
              </a:ext>
            </a:extLst>
          </p:cNvPr>
          <p:cNvSpPr/>
          <p:nvPr/>
        </p:nvSpPr>
        <p:spPr>
          <a:xfrm>
            <a:off x="367903" y="4689330"/>
            <a:ext cx="8408194" cy="160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Про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організацію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освітнього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процесу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3200" b="1" i="0" dirty="0"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в закладах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підпорядкованих</a:t>
            </a:r>
            <a:endParaRPr lang="en-US" sz="3200" b="1" i="0" dirty="0"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департаменту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гуманітарної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політики</a:t>
            </a:r>
            <a:endParaRPr lang="en-US" sz="3200" b="1" i="0" dirty="0"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Дніпровської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32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міської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ради</a:t>
            </a:r>
            <a:endParaRPr lang="en-US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Дистанційне навчання | Школа 78">
            <a:extLst>
              <a:ext uri="{FF2B5EF4-FFF2-40B4-BE49-F238E27FC236}">
                <a16:creationId xmlns:a16="http://schemas.microsoft.com/office/drawing/2014/main" id="{F4F69317-B6B9-403E-BF0C-90709CAA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B74C"/>
              </a:clrFrom>
              <a:clrTo>
                <a:srgbClr val="EAB74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7" y="295647"/>
            <a:ext cx="8175665" cy="420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72DB7DF-BC4C-4325-922F-884179AE46EC}"/>
              </a:ext>
            </a:extLst>
          </p:cNvPr>
          <p:cNvSpPr/>
          <p:nvPr/>
        </p:nvSpPr>
        <p:spPr>
          <a:xfrm>
            <a:off x="556296" y="324132"/>
            <a:ext cx="8155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Організація освітнього процесу </a:t>
            </a:r>
          </a:p>
          <a:p>
            <a:pPr algn="ctr"/>
            <a:r>
              <a:rPr lang="uk-UA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в очному режимі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95BC36F-7AC3-4B23-8847-C660E93F2C49}"/>
              </a:ext>
            </a:extLst>
          </p:cNvPr>
          <p:cNvSpPr/>
          <p:nvPr/>
        </p:nvSpPr>
        <p:spPr>
          <a:xfrm>
            <a:off x="556296" y="1657367"/>
            <a:ext cx="8155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Запроваджується в приміщеннях або будівлях закладу освіти </a:t>
            </a: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тільки в межах розрахункової місткості </a:t>
            </a:r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споруд цивільного захисту, що можуть бути використані для </a:t>
            </a: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укриття</a:t>
            </a:r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учасників освітнього процесу.</a:t>
            </a:r>
          </a:p>
          <a:p>
            <a:pPr indent="357188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Якщо потужність споруд цивільного захисту є недостатніми для укриття всіх учасників освітнього процесу, то освітній процес може бути організований шляхом розподілу навчального часу в межах:</a:t>
            </a:r>
          </a:p>
          <a:p>
            <a:pPr indent="357188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  годин (змін) упродовж дня,</a:t>
            </a:r>
          </a:p>
          <a:p>
            <a:pPr indent="357188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  годин (змін) і днів упродовж тижня, </a:t>
            </a:r>
          </a:p>
          <a:p>
            <a:pPr indent="357188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годин (змін), днів та тижнів упродовж місяця, або семестру тощо</a:t>
            </a:r>
          </a:p>
        </p:txBody>
      </p:sp>
    </p:spTree>
    <p:extLst>
      <p:ext uri="{BB962C8B-B14F-4D97-AF65-F5344CB8AC3E}">
        <p14:creationId xmlns:p14="http://schemas.microsoft.com/office/powerpoint/2010/main" val="32041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4"/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70625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4"/>
          <p:cNvSpPr/>
          <p:nvPr/>
        </p:nvSpPr>
        <p:spPr>
          <a:xfrm>
            <a:off x="295275" y="95250"/>
            <a:ext cx="8329613" cy="136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203864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МОДЕЛЬ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>
                <a:solidFill>
                  <a:srgbClr val="203864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організації освітнього процесу за змішаною формою навчання  в комунальних закладах загальної середньої освіти  Дніпровської міської ради</a:t>
            </a: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4548188" y="4629150"/>
            <a:ext cx="402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entury Gothic" pitchFamily="34" charset="0"/>
              </a:rPr>
              <a:t>.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038" y="2003425"/>
            <a:ext cx="1771650" cy="8445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/>
              <a:t>І </a:t>
            </a:r>
            <a:r>
              <a:rPr lang="ru-RU" sz="1800" dirty="0" err="1"/>
              <a:t>зміна</a:t>
            </a:r>
            <a:r>
              <a:rPr lang="ru-RU" sz="1800" dirty="0"/>
              <a:t>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/>
              <a:t>1-4 </a:t>
            </a:r>
            <a:r>
              <a:rPr lang="ru-RU" sz="1800" dirty="0" err="1"/>
              <a:t>класи</a:t>
            </a:r>
            <a:r>
              <a:rPr lang="ru-RU" sz="180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" y="1427163"/>
            <a:ext cx="4052888" cy="438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 err="1">
                <a:solidFill>
                  <a:srgbClr val="C00000"/>
                </a:solidFill>
              </a:rPr>
              <a:t>Очне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навчання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5075" y="1489075"/>
            <a:ext cx="2413000" cy="80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 err="1">
                <a:solidFill>
                  <a:srgbClr val="C00000"/>
                </a:solidFill>
              </a:rPr>
              <a:t>Дистанційне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навчання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38" y="3098800"/>
            <a:ext cx="2266950" cy="1441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1 урок 08.00–08.40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2 урок 08.55–09.35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3 урок 09.50–10.30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4 урок 10.45–11.25 </a:t>
            </a:r>
            <a:endParaRPr lang="uk-UA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44763" y="3068638"/>
            <a:ext cx="2268537" cy="1811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1 урок 12.00–12.45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2 урок 12.55–13.40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3 урок 13.50–14.35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4 урок 14.45–15.30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400" dirty="0"/>
              <a:t>5 урок 15.40–16.25</a:t>
            </a:r>
            <a:endParaRPr lang="uk-UA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45075" y="2498725"/>
            <a:ext cx="3954463" cy="161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400" dirty="0">
                <a:solidFill>
                  <a:srgbClr val="333333"/>
                </a:solidFill>
              </a:rPr>
              <a:t>Решта </a:t>
            </a:r>
            <a:r>
              <a:rPr lang="ru-RU" sz="1400" dirty="0" err="1">
                <a:solidFill>
                  <a:srgbClr val="333333"/>
                </a:solidFill>
              </a:rPr>
              <a:t>предметів</a:t>
            </a:r>
            <a:r>
              <a:rPr lang="ru-RU" sz="1400" dirty="0">
                <a:solidFill>
                  <a:srgbClr val="333333"/>
                </a:solidFill>
              </a:rPr>
              <a:t>  </a:t>
            </a:r>
            <a:r>
              <a:rPr lang="ru-RU" sz="1400" dirty="0" err="1">
                <a:solidFill>
                  <a:srgbClr val="333333"/>
                </a:solidFill>
              </a:rPr>
              <a:t>освітньої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програми</a:t>
            </a:r>
            <a:r>
              <a:rPr lang="ru-RU" sz="1400" dirty="0">
                <a:solidFill>
                  <a:srgbClr val="333333"/>
                </a:solidFill>
              </a:rPr>
              <a:t> закладу </a:t>
            </a:r>
            <a:r>
              <a:rPr lang="ru-RU" sz="1400" dirty="0" err="1">
                <a:solidFill>
                  <a:srgbClr val="333333"/>
                </a:solidFill>
              </a:rPr>
              <a:t>освіти</a:t>
            </a:r>
            <a:r>
              <a:rPr lang="ru-RU" sz="1400" dirty="0">
                <a:solidFill>
                  <a:srgbClr val="333333"/>
                </a:solidFill>
              </a:rPr>
              <a:t>, </a:t>
            </a:r>
            <a:r>
              <a:rPr lang="ru-RU" sz="1400" dirty="0" err="1">
                <a:solidFill>
                  <a:srgbClr val="333333"/>
                </a:solidFill>
              </a:rPr>
              <a:t>відповідно</a:t>
            </a:r>
            <a:r>
              <a:rPr lang="ru-RU" sz="1400" dirty="0">
                <a:solidFill>
                  <a:srgbClr val="333333"/>
                </a:solidFill>
              </a:rPr>
              <a:t> до </a:t>
            </a:r>
            <a:r>
              <a:rPr lang="ru-RU" sz="1400" dirty="0" err="1">
                <a:solidFill>
                  <a:srgbClr val="333333"/>
                </a:solidFill>
              </a:rPr>
              <a:t>обсягу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навчального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навантаження</a:t>
            </a:r>
            <a:r>
              <a:rPr lang="ru-RU" sz="1400" dirty="0">
                <a:solidFill>
                  <a:srgbClr val="333333"/>
                </a:solidFill>
              </a:rPr>
              <a:t>, </a:t>
            </a:r>
            <a:r>
              <a:rPr lang="ru-RU" sz="1400" dirty="0" err="1">
                <a:solidFill>
                  <a:srgbClr val="333333"/>
                </a:solidFill>
              </a:rPr>
              <a:t>встановленого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відповідним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навчальним</a:t>
            </a:r>
            <a:r>
              <a:rPr lang="ru-RU" sz="1400" dirty="0">
                <a:solidFill>
                  <a:srgbClr val="333333"/>
                </a:solidFill>
              </a:rPr>
              <a:t> планом, за </a:t>
            </a:r>
            <a:r>
              <a:rPr lang="ru-RU" sz="1400" dirty="0" err="1">
                <a:solidFill>
                  <a:srgbClr val="333333"/>
                </a:solidFill>
              </a:rPr>
              <a:t>рішенням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педагогічної</a:t>
            </a:r>
            <a:r>
              <a:rPr lang="ru-RU" sz="1400" dirty="0">
                <a:solidFill>
                  <a:srgbClr val="333333"/>
                </a:solidFill>
              </a:rPr>
              <a:t> ради закладу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06700" y="1952625"/>
            <a:ext cx="1770063" cy="915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/>
              <a:t>ІІ </a:t>
            </a:r>
            <a:r>
              <a:rPr lang="ru-RU" sz="2000" dirty="0" err="1"/>
              <a:t>зміна</a:t>
            </a:r>
            <a:endParaRPr lang="ru-RU" sz="2000" dirty="0"/>
          </a:p>
          <a:p>
            <a:pPr fontAlgn="auto">
              <a:spcBef>
                <a:spcPts val="0"/>
              </a:spcBef>
              <a:defRPr/>
            </a:pPr>
            <a:r>
              <a:rPr lang="ru-RU" sz="2000" dirty="0"/>
              <a:t>5-11 </a:t>
            </a:r>
            <a:r>
              <a:rPr lang="ru-RU" sz="2000" dirty="0" err="1"/>
              <a:t>класи</a:t>
            </a:r>
            <a:r>
              <a:rPr lang="ru-RU" sz="2000" dirty="0"/>
              <a:t> </a:t>
            </a:r>
          </a:p>
        </p:txBody>
      </p:sp>
      <p:pic>
        <p:nvPicPr>
          <p:cNvPr id="39" name="Picture 4" descr="Поради шкільного лікаря – НВК &quot;Гармоні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1231900"/>
            <a:ext cx="1085850" cy="9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621338" y="4349750"/>
            <a:ext cx="2563812" cy="504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400" dirty="0" err="1">
                <a:solidFill>
                  <a:srgbClr val="C00000"/>
                </a:solidFill>
              </a:rPr>
              <a:t>Ротація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учнів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0325" y="4945063"/>
            <a:ext cx="3859213" cy="124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algn="just" fontAlgn="auto">
              <a:spcBef>
                <a:spcPts val="0"/>
              </a:spcBef>
              <a:defRPr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Учні можуть  відвідувати школу (навчатися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офлайн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) по черзі, зокрема окремі класи, паралелі класів. </a:t>
            </a:r>
          </a:p>
        </p:txBody>
      </p:sp>
      <p:pic>
        <p:nvPicPr>
          <p:cNvPr id="1026" name="Picture 2" descr="²¹Â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97425"/>
            <a:ext cx="2365375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ображення, що містить меблі, у приміщенні, стіна, підлога&#10;&#10;Автоматично згенерований опис">
            <a:extLst>
              <a:ext uri="{FF2B5EF4-FFF2-40B4-BE49-F238E27FC236}">
                <a16:creationId xmlns:a16="http://schemas.microsoft.com/office/drawing/2014/main" id="{05FC1872-0B74-4424-AFC3-058A5454D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" y="4426587"/>
            <a:ext cx="2010159" cy="143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38">
            <a:extLst>
              <a:ext uri="{FF2B5EF4-FFF2-40B4-BE49-F238E27FC236}">
                <a16:creationId xmlns:a16="http://schemas.microsoft.com/office/drawing/2014/main" id="{3B5700E2-3D7E-4A27-AE45-1AD0CDF01363}"/>
              </a:ext>
            </a:extLst>
          </p:cNvPr>
          <p:cNvGrpSpPr>
            <a:grpSpLocks/>
          </p:cNvGrpSpPr>
          <p:nvPr/>
        </p:nvGrpSpPr>
        <p:grpSpPr bwMode="auto">
          <a:xfrm>
            <a:off x="2495400" y="4690174"/>
            <a:ext cx="3791523" cy="1464359"/>
            <a:chOff x="1278794" y="3334905"/>
            <a:chExt cx="914014" cy="914014"/>
          </a:xfrm>
        </p:grpSpPr>
        <p:grpSp>
          <p:nvGrpSpPr>
            <p:cNvPr id="7" name="组合 39">
              <a:extLst>
                <a:ext uri="{FF2B5EF4-FFF2-40B4-BE49-F238E27FC236}">
                  <a16:creationId xmlns:a16="http://schemas.microsoft.com/office/drawing/2014/main" id="{9DCE01FD-2A31-4AF1-9A05-F31A69967539}"/>
                </a:ext>
              </a:extLst>
            </p:cNvPr>
            <p:cNvGrpSpPr/>
            <p:nvPr/>
          </p:nvGrpSpPr>
          <p:grpSpPr>
            <a:xfrm>
              <a:off x="1278794" y="3334905"/>
              <a:ext cx="914014" cy="914014"/>
              <a:chOff x="304800" y="673097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41">
                <a:extLst>
                  <a:ext uri="{FF2B5EF4-FFF2-40B4-BE49-F238E27FC236}">
                    <a16:creationId xmlns:a16="http://schemas.microsoft.com/office/drawing/2014/main" id="{F9CCF229-35BC-49B7-B306-E658D23266EF}"/>
                  </a:ext>
                </a:extLst>
              </p:cNvPr>
              <p:cNvSpPr/>
              <p:nvPr/>
            </p:nvSpPr>
            <p:spPr>
              <a:xfrm>
                <a:off x="304800" y="6730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44">
                <a:extLst>
                  <a:ext uri="{FF2B5EF4-FFF2-40B4-BE49-F238E27FC236}">
                    <a16:creationId xmlns:a16="http://schemas.microsoft.com/office/drawing/2014/main" id="{615F798D-7995-4109-9511-F1A0580CB7A7}"/>
                  </a:ext>
                </a:extLst>
              </p:cNvPr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b="1" kern="100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Класифікація учнів</a:t>
                </a:r>
                <a:r>
                  <a:rPr lang="uk-UA" sz="1400" b="1" kern="1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розподіл учнів на класи, паралелі, які будуть </a:t>
                </a:r>
                <a:r>
                  <a:rPr lang="uk-UA" sz="1400" b="1" kern="100" dirty="0" err="1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ротувати</a:t>
                </a:r>
                <a:endParaRPr lang="zh-CN" altLang="en-US" sz="14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06E39C05-E3F4-444A-9379-00D2D6BE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805" y="3629805"/>
              <a:ext cx="40213" cy="13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endParaRPr lang="ru-RU" altLang="zh-CN" sz="1400" b="1">
                <a:latin typeface="Century Gothic" pitchFamily="34" charset="0"/>
                <a:ea typeface="微软雅黑" pitchFamily="34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B003274-620A-49B1-9A43-3B6B5069A0DC}"/>
              </a:ext>
            </a:extLst>
          </p:cNvPr>
          <p:cNvSpPr txBox="1"/>
          <p:nvPr/>
        </p:nvSpPr>
        <p:spPr>
          <a:xfrm>
            <a:off x="961144" y="1653384"/>
            <a:ext cx="7601803" cy="7409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забезпечення безпечної евакуації у разі повітряної тривоги враховуються наступні дані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38">
            <a:extLst>
              <a:ext uri="{FF2B5EF4-FFF2-40B4-BE49-F238E27FC236}">
                <a16:creationId xmlns:a16="http://schemas.microsoft.com/office/drawing/2014/main" id="{0D50814A-51B4-4991-85E5-0BA5521148A2}"/>
              </a:ext>
            </a:extLst>
          </p:cNvPr>
          <p:cNvGrpSpPr>
            <a:grpSpLocks/>
          </p:cNvGrpSpPr>
          <p:nvPr/>
        </p:nvGrpSpPr>
        <p:grpSpPr bwMode="auto">
          <a:xfrm>
            <a:off x="594314" y="2529757"/>
            <a:ext cx="3576872" cy="1684231"/>
            <a:chOff x="1278794" y="3334905"/>
            <a:chExt cx="914014" cy="914014"/>
          </a:xfrm>
        </p:grpSpPr>
        <p:grpSp>
          <p:nvGrpSpPr>
            <p:cNvPr id="21" name="组合 39">
              <a:extLst>
                <a:ext uri="{FF2B5EF4-FFF2-40B4-BE49-F238E27FC236}">
                  <a16:creationId xmlns:a16="http://schemas.microsoft.com/office/drawing/2014/main" id="{B2856176-2AF7-46DC-A97B-369D0458E6AF}"/>
                </a:ext>
              </a:extLst>
            </p:cNvPr>
            <p:cNvGrpSpPr/>
            <p:nvPr/>
          </p:nvGrpSpPr>
          <p:grpSpPr>
            <a:xfrm>
              <a:off x="1278794" y="3334905"/>
              <a:ext cx="914014" cy="914014"/>
              <a:chOff x="304800" y="673097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41">
                <a:extLst>
                  <a:ext uri="{FF2B5EF4-FFF2-40B4-BE49-F238E27FC236}">
                    <a16:creationId xmlns:a16="http://schemas.microsoft.com/office/drawing/2014/main" id="{97286585-3C2E-420E-B7EB-485E7D1A6D33}"/>
                  </a:ext>
                </a:extLst>
              </p:cNvPr>
              <p:cNvSpPr/>
              <p:nvPr/>
            </p:nvSpPr>
            <p:spPr>
              <a:xfrm>
                <a:off x="304800" y="6730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44">
                <a:extLst>
                  <a:ext uri="{FF2B5EF4-FFF2-40B4-BE49-F238E27FC236}">
                    <a16:creationId xmlns:a16="http://schemas.microsoft.com/office/drawing/2014/main" id="{42B8EEC3-DFBD-45F8-B4F2-EB18ED1CD2A6}"/>
                  </a:ext>
                </a:extLst>
              </p:cNvPr>
              <p:cNvSpPr/>
              <p:nvPr/>
            </p:nvSpPr>
            <p:spPr>
              <a:xfrm>
                <a:off x="379466" y="708477"/>
                <a:ext cx="3825874" cy="38161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 kern="100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b="1" kern="100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Місткість укриття: </a:t>
                </a:r>
                <a:r>
                  <a:rPr lang="uk-UA" sz="1400" b="1" kern="10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максимальна кількість людей, яку здатне вмістити укриття.</a:t>
                </a:r>
                <a:endParaRPr lang="ru-RU" sz="1400" kern="1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 dirty="0"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A373F6CF-763E-4025-A715-9909FB036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521" y="3629805"/>
              <a:ext cx="60781" cy="21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endParaRPr lang="ru-RU" altLang="zh-CN" sz="1400" b="1">
                <a:latin typeface="Century Gothic" pitchFamily="34" charset="0"/>
                <a:ea typeface="微软雅黑" pitchFamily="34" charset="-122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63BD9F-B226-431F-B95E-54C6336EABAC}"/>
              </a:ext>
            </a:extLst>
          </p:cNvPr>
          <p:cNvSpPr txBox="1"/>
          <p:nvPr/>
        </p:nvSpPr>
        <p:spPr>
          <a:xfrm>
            <a:off x="-1699002" y="2745697"/>
            <a:ext cx="3055218" cy="197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DF9683-86C8-4A49-910A-EF4FEB73164C}"/>
              </a:ext>
            </a:extLst>
          </p:cNvPr>
          <p:cNvSpPr txBox="1"/>
          <p:nvPr/>
        </p:nvSpPr>
        <p:spPr>
          <a:xfrm>
            <a:off x="2088105" y="1054283"/>
            <a:ext cx="6222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2400" b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Ротація учнів у закладі освіти</a:t>
            </a:r>
            <a:endParaRPr lang="uk-UA" sz="2400" dirty="0">
              <a:solidFill>
                <a:srgbClr val="C00000"/>
              </a:solidFill>
            </a:endParaRPr>
          </a:p>
        </p:txBody>
      </p:sp>
      <p:grpSp>
        <p:nvGrpSpPr>
          <p:cNvPr id="43" name="组合 38">
            <a:extLst>
              <a:ext uri="{FF2B5EF4-FFF2-40B4-BE49-F238E27FC236}">
                <a16:creationId xmlns:a16="http://schemas.microsoft.com/office/drawing/2014/main" id="{54129424-66E5-454B-B0BC-49E037B94732}"/>
              </a:ext>
            </a:extLst>
          </p:cNvPr>
          <p:cNvGrpSpPr>
            <a:grpSpLocks/>
          </p:cNvGrpSpPr>
          <p:nvPr/>
        </p:nvGrpSpPr>
        <p:grpSpPr bwMode="auto">
          <a:xfrm>
            <a:off x="4762046" y="2474066"/>
            <a:ext cx="3959982" cy="1918693"/>
            <a:chOff x="1278794" y="3334905"/>
            <a:chExt cx="914014" cy="914014"/>
          </a:xfrm>
        </p:grpSpPr>
        <p:grpSp>
          <p:nvGrpSpPr>
            <p:cNvPr id="44" name="组合 39">
              <a:extLst>
                <a:ext uri="{FF2B5EF4-FFF2-40B4-BE49-F238E27FC236}">
                  <a16:creationId xmlns:a16="http://schemas.microsoft.com/office/drawing/2014/main" id="{A4E1E970-E60C-4405-9BF8-377E1B5FEB7A}"/>
                </a:ext>
              </a:extLst>
            </p:cNvPr>
            <p:cNvGrpSpPr/>
            <p:nvPr/>
          </p:nvGrpSpPr>
          <p:grpSpPr>
            <a:xfrm>
              <a:off x="1278794" y="3334905"/>
              <a:ext cx="914014" cy="914014"/>
              <a:chOff x="304800" y="673097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1">
                <a:extLst>
                  <a:ext uri="{FF2B5EF4-FFF2-40B4-BE49-F238E27FC236}">
                    <a16:creationId xmlns:a16="http://schemas.microsoft.com/office/drawing/2014/main" id="{5E772018-DFB6-4DDD-9AFC-6B3E6678034D}"/>
                  </a:ext>
                </a:extLst>
              </p:cNvPr>
              <p:cNvSpPr/>
              <p:nvPr/>
            </p:nvSpPr>
            <p:spPr>
              <a:xfrm>
                <a:off x="304800" y="6730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4">
                <a:extLst>
                  <a:ext uri="{FF2B5EF4-FFF2-40B4-BE49-F238E27FC236}">
                    <a16:creationId xmlns:a16="http://schemas.microsoft.com/office/drawing/2014/main" id="{6E051237-B59B-4276-A215-70DF619930FB}"/>
                  </a:ext>
                </a:extLst>
              </p:cNvPr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/>
              </a:p>
            </p:txBody>
          </p:sp>
        </p:grp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A837C825-BEBB-4FB1-B90D-38E5A6A72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313" y="3520795"/>
              <a:ext cx="595374" cy="46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uk-UA" sz="1400" b="1" kern="100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Загальна чисельність учнів: </a:t>
              </a:r>
            </a:p>
            <a:p>
              <a:pPr algn="ctr" defTabSz="914400"/>
              <a:r>
                <a:rPr lang="uk-UA" sz="1400" b="1" kern="1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учнів, які будуть навчатись</a:t>
              </a:r>
            </a:p>
            <a:p>
              <a:pPr algn="ctr" defTabSz="914400"/>
              <a:r>
                <a:rPr lang="uk-UA" sz="1400" b="1" kern="1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за змішаною формою</a:t>
              </a:r>
            </a:p>
            <a:p>
              <a:pPr algn="ctr" defTabSz="914400"/>
              <a:r>
                <a:rPr lang="uk-UA" sz="1400" b="1" kern="1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навчання в закладі освіти.</a:t>
              </a:r>
              <a:endParaRPr lang="ru-RU" sz="14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/>
              <a:endParaRPr lang="ru-RU" altLang="zh-CN" sz="1400" b="1" dirty="0">
                <a:latin typeface="Century Gothic" pitchFamily="34" charset="0"/>
                <a:ea typeface="微软雅黑" pitchFamily="34" charset="-122"/>
              </a:endParaRPr>
            </a:p>
          </p:txBody>
        </p:sp>
      </p:grpSp>
      <p:pic>
        <p:nvPicPr>
          <p:cNvPr id="4102" name="Picture 6" descr="Як формуються класи та наповнюваність груп у системі загальної середньої  освіти">
            <a:extLst>
              <a:ext uri="{FF2B5EF4-FFF2-40B4-BE49-F238E27FC236}">
                <a16:creationId xmlns:a16="http://schemas.microsoft.com/office/drawing/2014/main" id="{F95D091F-5FC3-48C6-915C-C285162F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44" y="4526314"/>
            <a:ext cx="2704410" cy="1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FAC3A3-D263-3E03-1FA3-306453A4D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3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62D16B09-F060-885C-B196-953D5AC3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991E10-F749-80AC-E301-48D3C94F7DBA}"/>
              </a:ext>
            </a:extLst>
          </p:cNvPr>
          <p:cNvSpPr txBox="1"/>
          <p:nvPr/>
        </p:nvSpPr>
        <p:spPr>
          <a:xfrm>
            <a:off x="1108797" y="575414"/>
            <a:ext cx="7465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чому необхідність проведення ротації учнів у закладі освіти?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E751193-5AE1-844D-3E09-4C10881C2837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1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оммуникация Векторный клипарт и векторная графика. 1 464 026 Коммуникация  векторные клипарты и стоковые иллюстрации от тысяч иллюстраторов на  условиях «роялти-фри»">
            <a:extLst>
              <a:ext uri="{FF2B5EF4-FFF2-40B4-BE49-F238E27FC236}">
                <a16:creationId xmlns:a16="http://schemas.microsoft.com/office/drawing/2014/main" id="{9BFDAC76-F434-4B71-B7B0-A0AA63A6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97" y="4083073"/>
            <a:ext cx="1460310" cy="10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E885DDC-E599-4C85-A4AF-4F0CBC76E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3835"/>
              </p:ext>
            </p:extLst>
          </p:nvPr>
        </p:nvGraphicFramePr>
        <p:xfrm>
          <a:off x="327545" y="1459965"/>
          <a:ext cx="8679977" cy="499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запобігання та протидію легалізації відмиванню доходів одержаних злочинним  шляхом фінансуванню тероризму та фінансуванню розповсюдження зброї масового  знищення - Clip Art Library">
            <a:extLst>
              <a:ext uri="{FF2B5EF4-FFF2-40B4-BE49-F238E27FC236}">
                <a16:creationId xmlns:a16="http://schemas.microsoft.com/office/drawing/2014/main" id="{E0C74BFA-4173-442D-A46C-B8D61FD9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2" y="60865"/>
            <a:ext cx="1460310" cy="13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9FBC4D-036D-2033-54DE-E501F853B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0645">
            <a:off x="8798579" y="615157"/>
            <a:ext cx="225653" cy="559993"/>
          </a:xfrm>
          <a:prstGeom prst="rect">
            <a:avLst/>
          </a:prstGeom>
        </p:spPr>
      </p:pic>
      <p:pic>
        <p:nvPicPr>
          <p:cNvPr id="3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61B66108-F185-E5A0-F59A-D25433DE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233637" y="611859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1861E-FFDC-90EA-BEF5-E71D17AFAFCA}"/>
              </a:ext>
            </a:extLst>
          </p:cNvPr>
          <p:cNvSpPr txBox="1"/>
          <p:nvPr/>
        </p:nvSpPr>
        <p:spPr>
          <a:xfrm>
            <a:off x="1387464" y="791849"/>
            <a:ext cx="6150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будуть зміни в освітньому процесі, </a:t>
            </a:r>
          </a:p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будуть батьки отримувати інформацію?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DDAE778-B424-4A55-AEAC-02650371C203}"/>
              </a:ext>
            </a:extLst>
          </p:cNvPr>
          <p:cNvSpPr txBox="1">
            <a:spLocks/>
          </p:cNvSpPr>
          <p:nvPr/>
        </p:nvSpPr>
        <p:spPr bwMode="auto">
          <a:xfrm>
            <a:off x="902970" y="193968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D93D84-854C-899D-4279-9E0D22D24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0645">
            <a:off x="8798579" y="651273"/>
            <a:ext cx="225653" cy="559993"/>
          </a:xfrm>
          <a:prstGeom prst="rect">
            <a:avLst/>
          </a:prstGeom>
        </p:spPr>
      </p:pic>
      <p:pic>
        <p:nvPicPr>
          <p:cNvPr id="12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DD83BC00-674D-2C3F-9DF0-7E8B2A99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233637" y="647975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22BA6BC-890A-2993-87FA-4150DFDAEC1C}"/>
              </a:ext>
            </a:extLst>
          </p:cNvPr>
          <p:cNvSpPr txBox="1">
            <a:spLocks/>
          </p:cNvSpPr>
          <p:nvPr/>
        </p:nvSpPr>
        <p:spPr bwMode="auto">
          <a:xfrm>
            <a:off x="902970" y="230084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7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B03215F-9FA5-4026-9D61-195DAF66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94" t="65328" r="64483" b="17197"/>
          <a:stretch/>
        </p:blipFill>
        <p:spPr>
          <a:xfrm>
            <a:off x="5322600" y="799850"/>
            <a:ext cx="3780956" cy="835938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945B937-9831-494D-986F-C9654C9D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94" t="65328" r="64483" b="17197"/>
          <a:stretch/>
        </p:blipFill>
        <p:spPr>
          <a:xfrm>
            <a:off x="6101832" y="1467879"/>
            <a:ext cx="1998270" cy="441801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1507" name="Рисунок 14"/>
          <p:cNvPicPr>
            <a:picLocks noChangeAspect="1"/>
          </p:cNvPicPr>
          <p:nvPr/>
        </p:nvPicPr>
        <p:blipFill>
          <a:blip r:embed="rId3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ілка: вправо 20"/>
          <p:cNvSpPr/>
          <p:nvPr/>
        </p:nvSpPr>
        <p:spPr>
          <a:xfrm rot="5400000" flipV="1">
            <a:off x="7555077" y="4982937"/>
            <a:ext cx="599287" cy="206404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242888" y="103188"/>
            <a:ext cx="8658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Century Gothic" pitchFamily="34" charset="0"/>
              </a:rPr>
              <a:t>Організація освітнього процесу у комунальних закладах загальної середньої освіти Дніпровської міської ради  </a:t>
            </a:r>
            <a:endParaRPr lang="uk-UA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Стрілка: вправо 3"/>
          <p:cNvSpPr/>
          <p:nvPr/>
        </p:nvSpPr>
        <p:spPr>
          <a:xfrm rot="10800000" flipV="1">
            <a:off x="6101832" y="3493246"/>
            <a:ext cx="731837" cy="18256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D0A8B0-E9B1-43D1-ADDD-5BFD5B10975A}"/>
              </a:ext>
            </a:extLst>
          </p:cNvPr>
          <p:cNvSpPr txBox="1"/>
          <p:nvPr/>
        </p:nvSpPr>
        <p:spPr>
          <a:xfrm>
            <a:off x="7079909" y="5201747"/>
            <a:ext cx="22050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uk-UA" sz="1600" b="1" dirty="0">
              <a:solidFill>
                <a:srgbClr val="002060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87377D-BFE5-41DE-90BB-D7320F01E167}"/>
              </a:ext>
            </a:extLst>
          </p:cNvPr>
          <p:cNvSpPr txBox="1"/>
          <p:nvPr/>
        </p:nvSpPr>
        <p:spPr>
          <a:xfrm>
            <a:off x="40444" y="921100"/>
            <a:ext cx="263782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116 закладів 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 облаштованими укриттями </a:t>
            </a:r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uk-UA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F2873A5-E691-4183-84E5-B394C69C0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20910"/>
              </p:ext>
            </p:extLst>
          </p:nvPr>
        </p:nvGraphicFramePr>
        <p:xfrm>
          <a:off x="83221" y="1480284"/>
          <a:ext cx="6106674" cy="40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87C8E04-CB0D-4F18-9FBB-7D3EF2F1236F}"/>
              </a:ext>
            </a:extLst>
          </p:cNvPr>
          <p:cNvSpPr txBox="1"/>
          <p:nvPr/>
        </p:nvSpPr>
        <p:spPr>
          <a:xfrm>
            <a:off x="6843556" y="3161573"/>
            <a:ext cx="1931988" cy="80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uk-UA" sz="2000" dirty="0"/>
              <a:t>46 закладів освіти</a:t>
            </a:r>
          </a:p>
        </p:txBody>
      </p:sp>
      <p:grpSp>
        <p:nvGrpSpPr>
          <p:cNvPr id="82" name="组合 38">
            <a:extLst>
              <a:ext uri="{FF2B5EF4-FFF2-40B4-BE49-F238E27FC236}">
                <a16:creationId xmlns:a16="http://schemas.microsoft.com/office/drawing/2014/main" id="{3235510F-648A-4A4C-B458-E74E751D0E11}"/>
              </a:ext>
            </a:extLst>
          </p:cNvPr>
          <p:cNvGrpSpPr>
            <a:grpSpLocks/>
          </p:cNvGrpSpPr>
          <p:nvPr/>
        </p:nvGrpSpPr>
        <p:grpSpPr bwMode="auto">
          <a:xfrm>
            <a:off x="6531806" y="5408264"/>
            <a:ext cx="2571750" cy="769937"/>
            <a:chOff x="1278794" y="3334905"/>
            <a:chExt cx="914014" cy="914014"/>
          </a:xfrm>
        </p:grpSpPr>
        <p:grpSp>
          <p:nvGrpSpPr>
            <p:cNvPr id="83" name="组合 39">
              <a:extLst>
                <a:ext uri="{FF2B5EF4-FFF2-40B4-BE49-F238E27FC236}">
                  <a16:creationId xmlns:a16="http://schemas.microsoft.com/office/drawing/2014/main" id="{FD560F02-BB76-4ED8-AF12-07BA79304FA1}"/>
                </a:ext>
              </a:extLst>
            </p:cNvPr>
            <p:cNvGrpSpPr/>
            <p:nvPr/>
          </p:nvGrpSpPr>
          <p:grpSpPr>
            <a:xfrm>
              <a:off x="1278794" y="3334905"/>
              <a:ext cx="914014" cy="914014"/>
              <a:chOff x="304800" y="673097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41">
                <a:extLst>
                  <a:ext uri="{FF2B5EF4-FFF2-40B4-BE49-F238E27FC236}">
                    <a16:creationId xmlns:a16="http://schemas.microsoft.com/office/drawing/2014/main" id="{1AAD5F37-EE35-41C2-8030-84B1D1AF4DA4}"/>
                  </a:ext>
                </a:extLst>
              </p:cNvPr>
              <p:cNvSpPr/>
              <p:nvPr/>
            </p:nvSpPr>
            <p:spPr>
              <a:xfrm>
                <a:off x="304800" y="6730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椭圆 44">
                <a:extLst>
                  <a:ext uri="{FF2B5EF4-FFF2-40B4-BE49-F238E27FC236}">
                    <a16:creationId xmlns:a16="http://schemas.microsoft.com/office/drawing/2014/main" id="{0B883569-7611-436F-9263-F63FE235AFF2}"/>
                  </a:ext>
                </a:extLst>
              </p:cNvPr>
              <p:cNvSpPr/>
              <p:nvPr/>
            </p:nvSpPr>
            <p:spPr>
              <a:xfrm>
                <a:off x="359142" y="742837"/>
                <a:ext cx="3946158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 dirty="0"/>
              </a:p>
            </p:txBody>
          </p:sp>
        </p:grpSp>
        <p:sp>
          <p:nvSpPr>
            <p:cNvPr id="84" name="TextBox 10">
              <a:extLst>
                <a:ext uri="{FF2B5EF4-FFF2-40B4-BE49-F238E27FC236}">
                  <a16:creationId xmlns:a16="http://schemas.microsoft.com/office/drawing/2014/main" id="{5C68DE83-681F-454C-9E95-3BCEE9961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521" y="3629805"/>
              <a:ext cx="60781" cy="21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endParaRPr lang="ru-RU" altLang="zh-CN" sz="1400" b="1">
                <a:latin typeface="Century Gothic" pitchFamily="34" charset="0"/>
                <a:ea typeface="微软雅黑" pitchFamily="34" charset="-122"/>
              </a:endParaRPr>
            </a:p>
          </p:txBody>
        </p:sp>
      </p:grpSp>
      <p:grpSp>
        <p:nvGrpSpPr>
          <p:cNvPr id="87" name="组合 38">
            <a:extLst>
              <a:ext uri="{FF2B5EF4-FFF2-40B4-BE49-F238E27FC236}">
                <a16:creationId xmlns:a16="http://schemas.microsoft.com/office/drawing/2014/main" id="{727566B1-E1ED-4D68-9E81-7D88344EDD35}"/>
              </a:ext>
            </a:extLst>
          </p:cNvPr>
          <p:cNvGrpSpPr>
            <a:grpSpLocks/>
          </p:cNvGrpSpPr>
          <p:nvPr/>
        </p:nvGrpSpPr>
        <p:grpSpPr bwMode="auto">
          <a:xfrm>
            <a:off x="4035384" y="5585419"/>
            <a:ext cx="2592201" cy="990571"/>
            <a:chOff x="1278794" y="3334905"/>
            <a:chExt cx="914014" cy="914014"/>
          </a:xfrm>
        </p:grpSpPr>
        <p:grpSp>
          <p:nvGrpSpPr>
            <p:cNvPr id="88" name="组合 39">
              <a:extLst>
                <a:ext uri="{FF2B5EF4-FFF2-40B4-BE49-F238E27FC236}">
                  <a16:creationId xmlns:a16="http://schemas.microsoft.com/office/drawing/2014/main" id="{43BF908D-0FDE-4ED8-BECC-2C8811B06339}"/>
                </a:ext>
              </a:extLst>
            </p:cNvPr>
            <p:cNvGrpSpPr/>
            <p:nvPr/>
          </p:nvGrpSpPr>
          <p:grpSpPr>
            <a:xfrm>
              <a:off x="1278794" y="3334905"/>
              <a:ext cx="914014" cy="914014"/>
              <a:chOff x="304800" y="673097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41">
                <a:extLst>
                  <a:ext uri="{FF2B5EF4-FFF2-40B4-BE49-F238E27FC236}">
                    <a16:creationId xmlns:a16="http://schemas.microsoft.com/office/drawing/2014/main" id="{AD4FEC79-CE0B-448F-9086-2983B14F598F}"/>
                  </a:ext>
                </a:extLst>
              </p:cNvPr>
              <p:cNvSpPr/>
              <p:nvPr/>
            </p:nvSpPr>
            <p:spPr>
              <a:xfrm>
                <a:off x="304800" y="673097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44">
                <a:extLst>
                  <a:ext uri="{FF2B5EF4-FFF2-40B4-BE49-F238E27FC236}">
                    <a16:creationId xmlns:a16="http://schemas.microsoft.com/office/drawing/2014/main" id="{A84C817B-D47E-4D87-98DC-BF2BFE2E8A86}"/>
                  </a:ext>
                </a:extLst>
              </p:cNvPr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/>
              </a:p>
            </p:txBody>
          </p:sp>
        </p:grpSp>
        <p:sp>
          <p:nvSpPr>
            <p:cNvPr id="89" name="TextBox 10">
              <a:extLst>
                <a:ext uri="{FF2B5EF4-FFF2-40B4-BE49-F238E27FC236}">
                  <a16:creationId xmlns:a16="http://schemas.microsoft.com/office/drawing/2014/main" id="{1A93FDDD-F431-4CE9-835E-42146A3C8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521" y="3629805"/>
              <a:ext cx="60781" cy="21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endParaRPr lang="ru-RU" altLang="zh-CN" sz="1400" b="1">
                <a:latin typeface="Century Gothic" pitchFamily="34" charset="0"/>
                <a:ea typeface="微软雅黑" pitchFamily="34" charset="-122"/>
              </a:endParaRPr>
            </a:p>
          </p:txBody>
        </p:sp>
      </p:grpSp>
      <p:sp>
        <p:nvSpPr>
          <p:cNvPr id="92" name="TextBox 10">
            <a:extLst>
              <a:ext uri="{FF2B5EF4-FFF2-40B4-BE49-F238E27FC236}">
                <a16:creationId xmlns:a16="http://schemas.microsoft.com/office/drawing/2014/main" id="{604F80E0-7204-4442-A540-38A6CE667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666" y="5832501"/>
            <a:ext cx="216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Century Gothic" pitchFamily="34" charset="0"/>
              </a:rPr>
              <a:t>НТУ «Дніпровська політехніка»</a:t>
            </a:r>
            <a:endParaRPr lang="uk-UA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3" name="TextBox 13">
            <a:extLst>
              <a:ext uri="{FF2B5EF4-FFF2-40B4-BE49-F238E27FC236}">
                <a16:creationId xmlns:a16="http://schemas.microsoft.com/office/drawing/2014/main" id="{3579BF7A-7882-47A7-AE88-EFCF3425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955" y="5562782"/>
            <a:ext cx="196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itchFamily="34" charset="0"/>
              </a:rPr>
              <a:t>Дистанційно</a:t>
            </a:r>
            <a:endParaRPr lang="uk-UA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4" name="Стрілка: вправо 3">
            <a:extLst>
              <a:ext uri="{FF2B5EF4-FFF2-40B4-BE49-F238E27FC236}">
                <a16:creationId xmlns:a16="http://schemas.microsoft.com/office/drawing/2014/main" id="{8CED8974-A381-4827-A0CA-8362B377409D}"/>
              </a:ext>
            </a:extLst>
          </p:cNvPr>
          <p:cNvSpPr/>
          <p:nvPr/>
        </p:nvSpPr>
        <p:spPr>
          <a:xfrm flipV="1">
            <a:off x="3296232" y="5983598"/>
            <a:ext cx="731837" cy="18256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4FDAF0-3BFD-4CBD-882A-348F941DF381}"/>
              </a:ext>
            </a:extLst>
          </p:cNvPr>
          <p:cNvSpPr txBox="1"/>
          <p:nvPr/>
        </p:nvSpPr>
        <p:spPr>
          <a:xfrm>
            <a:off x="1607705" y="5845832"/>
            <a:ext cx="1631950" cy="438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uk-UA" sz="2000" dirty="0"/>
              <a:t>УАЛ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E2A3FFF-9132-4B13-92FE-B8714262C78F}"/>
              </a:ext>
            </a:extLst>
          </p:cNvPr>
          <p:cNvSpPr txBox="1"/>
          <p:nvPr/>
        </p:nvSpPr>
        <p:spPr>
          <a:xfrm>
            <a:off x="6871033" y="4325864"/>
            <a:ext cx="1931988" cy="438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uk-UA" sz="2000" dirty="0"/>
              <a:t>СШ № 90</a:t>
            </a:r>
          </a:p>
        </p:txBody>
      </p:sp>
      <p:pic>
        <p:nvPicPr>
          <p:cNvPr id="98" name="Рисунок 6">
            <a:extLst>
              <a:ext uri="{FF2B5EF4-FFF2-40B4-BE49-F238E27FC236}">
                <a16:creationId xmlns:a16="http://schemas.microsoft.com/office/drawing/2014/main" id="{7DC6C357-9A50-4A44-84FA-7B227E6E4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8188" r="45209" b="65857"/>
          <a:stretch>
            <a:fillRect/>
          </a:stretch>
        </p:blipFill>
        <p:spPr bwMode="auto">
          <a:xfrm>
            <a:off x="5020992" y="675420"/>
            <a:ext cx="1606593" cy="86675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6900807-CB87-4DC6-8988-1ABA7D4F04B2}"/>
              </a:ext>
            </a:extLst>
          </p:cNvPr>
          <p:cNvSpPr txBox="1"/>
          <p:nvPr/>
        </p:nvSpPr>
        <p:spPr>
          <a:xfrm>
            <a:off x="5710470" y="933141"/>
            <a:ext cx="25030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Усього </a:t>
            </a:r>
          </a:p>
          <a:p>
            <a:pPr algn="ctr"/>
            <a:r>
              <a:rPr lang="uk-UA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154 </a:t>
            </a:r>
            <a:r>
              <a:rPr lang="uk-UA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заклади освіти </a:t>
            </a:r>
          </a:p>
        </p:txBody>
      </p:sp>
      <p:grpSp>
        <p:nvGrpSpPr>
          <p:cNvPr id="99" name="Групувати 13">
            <a:extLst>
              <a:ext uri="{FF2B5EF4-FFF2-40B4-BE49-F238E27FC236}">
                <a16:creationId xmlns:a16="http://schemas.microsoft.com/office/drawing/2014/main" id="{E61C3B4D-903C-4681-BEB8-1E799CE33F00}"/>
              </a:ext>
            </a:extLst>
          </p:cNvPr>
          <p:cNvGrpSpPr>
            <a:grpSpLocks/>
          </p:cNvGrpSpPr>
          <p:nvPr/>
        </p:nvGrpSpPr>
        <p:grpSpPr bwMode="auto">
          <a:xfrm>
            <a:off x="7379910" y="1344571"/>
            <a:ext cx="1791093" cy="823342"/>
            <a:chOff x="1652107" y="2110069"/>
            <a:chExt cx="2817765" cy="1881273"/>
          </a:xfrm>
          <a:effectLst>
            <a:glow rad="279400">
              <a:schemeClr val="bg1"/>
            </a:glow>
          </a:effectLst>
        </p:grpSpPr>
        <p:sp>
          <p:nvSpPr>
            <p:cNvPr id="100" name="Прямокутник 65">
              <a:extLst>
                <a:ext uri="{FF2B5EF4-FFF2-40B4-BE49-F238E27FC236}">
                  <a16:creationId xmlns:a16="http://schemas.microsoft.com/office/drawing/2014/main" id="{1ABE201A-F818-4F56-B31F-A5230541ADF0}"/>
                </a:ext>
              </a:extLst>
            </p:cNvPr>
            <p:cNvSpPr/>
            <p:nvPr/>
          </p:nvSpPr>
          <p:spPr>
            <a:xfrm>
              <a:off x="2082206" y="2733185"/>
              <a:ext cx="2011625" cy="1088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sz="1350">
                <a:solidFill>
                  <a:prstClr val="white"/>
                </a:solidFill>
              </a:endParaRPr>
            </a:p>
          </p:txBody>
        </p:sp>
        <p:pic>
          <p:nvPicPr>
            <p:cNvPr id="101" name="Рисунок 5">
              <a:extLst>
                <a:ext uri="{FF2B5EF4-FFF2-40B4-BE49-F238E27FC236}">
                  <a16:creationId xmlns:a16="http://schemas.microsoft.com/office/drawing/2014/main" id="{08095882-96A3-42E2-BD0E-9546A913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3" t="39828" r="45930" b="39357"/>
            <a:stretch>
              <a:fillRect/>
            </a:stretch>
          </p:blipFill>
          <p:spPr bwMode="auto">
            <a:xfrm>
              <a:off x="1652107" y="2110069"/>
              <a:ext cx="2817765" cy="188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4">
            <a:extLst>
              <a:ext uri="{FF2B5EF4-FFF2-40B4-BE49-F238E27FC236}">
                <a16:creationId xmlns:a16="http://schemas.microsoft.com/office/drawing/2014/main" id="{3C9B408D-0660-4C23-9B47-1FF3C1A9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70625"/>
            <a:ext cx="9144000" cy="5873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Розташування кабінетів - Спеціалізована школа №173">
            <a:extLst>
              <a:ext uri="{FF2B5EF4-FFF2-40B4-BE49-F238E27FC236}">
                <a16:creationId xmlns:a16="http://schemas.microsoft.com/office/drawing/2014/main" id="{614501C0-DF01-4F69-9BD8-7C1F675D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" y="125237"/>
            <a:ext cx="8557147" cy="60089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РІЧНИЙ ПЛАН РОБОТИ ШКОЛИ на 2022-2023 н.р.">
            <a:extLst>
              <a:ext uri="{FF2B5EF4-FFF2-40B4-BE49-F238E27FC236}">
                <a16:creationId xmlns:a16="http://schemas.microsoft.com/office/drawing/2014/main" id="{7687988C-9C54-4FD8-BD0B-87B66814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09" y="5759640"/>
            <a:ext cx="1234838" cy="12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B24D718-613D-433A-BBFC-06741AD5708A}"/>
              </a:ext>
            </a:extLst>
          </p:cNvPr>
          <p:cNvCxnSpPr>
            <a:cxnSpLocks/>
          </p:cNvCxnSpPr>
          <p:nvPr/>
        </p:nvCxnSpPr>
        <p:spPr>
          <a:xfrm>
            <a:off x="5771870" y="1139192"/>
            <a:ext cx="875731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016F2A-FBE5-4AE6-82CB-543E92D56D66}"/>
              </a:ext>
            </a:extLst>
          </p:cNvPr>
          <p:cNvSpPr/>
          <p:nvPr/>
        </p:nvSpPr>
        <p:spPr>
          <a:xfrm>
            <a:off x="846161" y="327546"/>
            <a:ext cx="682388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DD0E26-1B45-41D0-8418-966D623BED94}"/>
              </a:ext>
            </a:extLst>
          </p:cNvPr>
          <p:cNvSpPr/>
          <p:nvPr/>
        </p:nvSpPr>
        <p:spPr>
          <a:xfrm>
            <a:off x="1583140" y="336644"/>
            <a:ext cx="682388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02AF39-EFFA-463F-8484-57F00207194E}"/>
              </a:ext>
            </a:extLst>
          </p:cNvPr>
          <p:cNvSpPr/>
          <p:nvPr/>
        </p:nvSpPr>
        <p:spPr>
          <a:xfrm>
            <a:off x="2361063" y="336644"/>
            <a:ext cx="682388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9B591-3534-48EA-8166-BADF634B53E6}"/>
              </a:ext>
            </a:extLst>
          </p:cNvPr>
          <p:cNvSpPr/>
          <p:nvPr/>
        </p:nvSpPr>
        <p:spPr>
          <a:xfrm>
            <a:off x="3093492" y="327545"/>
            <a:ext cx="682388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80869E-E556-458A-8786-FAD6C355F810}"/>
              </a:ext>
            </a:extLst>
          </p:cNvPr>
          <p:cNvSpPr/>
          <p:nvPr/>
        </p:nvSpPr>
        <p:spPr>
          <a:xfrm>
            <a:off x="3045726" y="1059515"/>
            <a:ext cx="682388" cy="62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5FF201D-239A-4472-A699-5482F3BA4135}"/>
              </a:ext>
            </a:extLst>
          </p:cNvPr>
          <p:cNvCxnSpPr>
            <a:cxnSpLocks/>
          </p:cNvCxnSpPr>
          <p:nvPr/>
        </p:nvCxnSpPr>
        <p:spPr>
          <a:xfrm>
            <a:off x="5527058" y="5022376"/>
            <a:ext cx="17482" cy="808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5D9FA3C-DB72-4AE2-940C-B8A7CDD38762}"/>
              </a:ext>
            </a:extLst>
          </p:cNvPr>
          <p:cNvCxnSpPr>
            <a:cxnSpLocks/>
          </p:cNvCxnSpPr>
          <p:nvPr/>
        </p:nvCxnSpPr>
        <p:spPr>
          <a:xfrm>
            <a:off x="477671" y="0"/>
            <a:ext cx="0" cy="533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0D9FF63-1C53-46B1-8A48-45B2EA751678}"/>
              </a:ext>
            </a:extLst>
          </p:cNvPr>
          <p:cNvCxnSpPr>
            <a:cxnSpLocks/>
          </p:cNvCxnSpPr>
          <p:nvPr/>
        </p:nvCxnSpPr>
        <p:spPr>
          <a:xfrm flipV="1">
            <a:off x="655092" y="479945"/>
            <a:ext cx="0" cy="457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019C7D0-9A25-4824-A64A-FC6B68392DCD}"/>
              </a:ext>
            </a:extLst>
          </p:cNvPr>
          <p:cNvCxnSpPr>
            <a:cxnSpLocks/>
          </p:cNvCxnSpPr>
          <p:nvPr/>
        </p:nvCxnSpPr>
        <p:spPr>
          <a:xfrm flipH="1">
            <a:off x="2539621" y="923036"/>
            <a:ext cx="10076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C882214-7E80-4183-8B33-C4835085A8A4}"/>
              </a:ext>
            </a:extLst>
          </p:cNvPr>
          <p:cNvCxnSpPr>
            <a:cxnSpLocks/>
          </p:cNvCxnSpPr>
          <p:nvPr/>
        </p:nvCxnSpPr>
        <p:spPr>
          <a:xfrm flipH="1">
            <a:off x="1024719" y="804295"/>
            <a:ext cx="10076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C0DD4B1-F0E6-48FA-917F-B74F2C14366C}"/>
              </a:ext>
            </a:extLst>
          </p:cNvPr>
          <p:cNvCxnSpPr>
            <a:cxnSpLocks/>
          </p:cNvCxnSpPr>
          <p:nvPr/>
        </p:nvCxnSpPr>
        <p:spPr>
          <a:xfrm>
            <a:off x="6727928" y="1139192"/>
            <a:ext cx="875731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22948E3-8AAE-49DD-8980-A55FE8A9A0C6}"/>
              </a:ext>
            </a:extLst>
          </p:cNvPr>
          <p:cNvCxnSpPr>
            <a:cxnSpLocks/>
          </p:cNvCxnSpPr>
          <p:nvPr/>
        </p:nvCxnSpPr>
        <p:spPr>
          <a:xfrm flipV="1">
            <a:off x="7603659" y="4135885"/>
            <a:ext cx="0" cy="70238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A840CD43-55F8-4B45-9879-5B34694749F5}"/>
              </a:ext>
            </a:extLst>
          </p:cNvPr>
          <p:cNvCxnSpPr>
            <a:cxnSpLocks/>
          </p:cNvCxnSpPr>
          <p:nvPr/>
        </p:nvCxnSpPr>
        <p:spPr>
          <a:xfrm>
            <a:off x="4080680" y="212639"/>
            <a:ext cx="0" cy="74998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C7B8C4E-F30C-4B9E-BC65-A0D3500F6AC9}"/>
              </a:ext>
            </a:extLst>
          </p:cNvPr>
          <p:cNvSpPr/>
          <p:nvPr/>
        </p:nvSpPr>
        <p:spPr>
          <a:xfrm>
            <a:off x="7888404" y="1139192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3BE8624-E967-444A-A256-786EBEF86500}"/>
              </a:ext>
            </a:extLst>
          </p:cNvPr>
          <p:cNvSpPr/>
          <p:nvPr/>
        </p:nvSpPr>
        <p:spPr>
          <a:xfrm>
            <a:off x="7904328" y="335985"/>
            <a:ext cx="796122" cy="7349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BF39EAC-8939-4068-9024-05CFCB50688B}"/>
              </a:ext>
            </a:extLst>
          </p:cNvPr>
          <p:cNvSpPr/>
          <p:nvPr/>
        </p:nvSpPr>
        <p:spPr>
          <a:xfrm>
            <a:off x="4293929" y="5022376"/>
            <a:ext cx="550460" cy="6940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6DB01F7-CC43-4D5F-B95E-E381E75F90D7}"/>
              </a:ext>
            </a:extLst>
          </p:cNvPr>
          <p:cNvSpPr/>
          <p:nvPr/>
        </p:nvSpPr>
        <p:spPr>
          <a:xfrm>
            <a:off x="7888403" y="3149439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E6B4A6E-E57A-48E0-B265-99AD7D51B0F4}"/>
              </a:ext>
            </a:extLst>
          </p:cNvPr>
          <p:cNvSpPr/>
          <p:nvPr/>
        </p:nvSpPr>
        <p:spPr>
          <a:xfrm>
            <a:off x="7879303" y="3825399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02CE743-BC87-4522-8D88-93B9F71CC99D}"/>
              </a:ext>
            </a:extLst>
          </p:cNvPr>
          <p:cNvSpPr/>
          <p:nvPr/>
        </p:nvSpPr>
        <p:spPr>
          <a:xfrm>
            <a:off x="7888403" y="4514610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0419A43-CC58-4E8B-A204-061C14511F69}"/>
              </a:ext>
            </a:extLst>
          </p:cNvPr>
          <p:cNvSpPr/>
          <p:nvPr/>
        </p:nvSpPr>
        <p:spPr>
          <a:xfrm>
            <a:off x="7888403" y="2463155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2AFC9BB-CC1E-4F2B-BF90-DA8384A7398D}"/>
              </a:ext>
            </a:extLst>
          </p:cNvPr>
          <p:cNvSpPr/>
          <p:nvPr/>
        </p:nvSpPr>
        <p:spPr>
          <a:xfrm>
            <a:off x="7879301" y="1784268"/>
            <a:ext cx="796123" cy="620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B9D29D0-E090-488F-858D-55EB3B76A7F2}"/>
              </a:ext>
            </a:extLst>
          </p:cNvPr>
          <p:cNvSpPr/>
          <p:nvPr/>
        </p:nvSpPr>
        <p:spPr>
          <a:xfrm>
            <a:off x="5020386" y="962625"/>
            <a:ext cx="553300" cy="3674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94C4CC1-52AD-4613-A052-012AC0D91336}"/>
              </a:ext>
            </a:extLst>
          </p:cNvPr>
          <p:cNvSpPr/>
          <p:nvPr/>
        </p:nvSpPr>
        <p:spPr>
          <a:xfrm>
            <a:off x="4999628" y="356369"/>
            <a:ext cx="948523" cy="457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EC86A1-59C3-4D64-B273-8E4F6F9080EA}"/>
              </a:ext>
            </a:extLst>
          </p:cNvPr>
          <p:cNvSpPr/>
          <p:nvPr/>
        </p:nvSpPr>
        <p:spPr>
          <a:xfrm>
            <a:off x="6100551" y="356369"/>
            <a:ext cx="806357" cy="4479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12CE941-4D6D-4793-856A-94CEABF94874}"/>
              </a:ext>
            </a:extLst>
          </p:cNvPr>
          <p:cNvSpPr/>
          <p:nvPr/>
        </p:nvSpPr>
        <p:spPr>
          <a:xfrm>
            <a:off x="4321804" y="3693577"/>
            <a:ext cx="777353" cy="7349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9BFDD33-7D95-4C5A-A932-459CFB8674E1}"/>
              </a:ext>
            </a:extLst>
          </p:cNvPr>
          <p:cNvSpPr/>
          <p:nvPr/>
        </p:nvSpPr>
        <p:spPr>
          <a:xfrm>
            <a:off x="6183577" y="3666092"/>
            <a:ext cx="796122" cy="7349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E6EB75B-3931-4EA1-B9BC-8633236BEC23}"/>
              </a:ext>
            </a:extLst>
          </p:cNvPr>
          <p:cNvSpPr/>
          <p:nvPr/>
        </p:nvSpPr>
        <p:spPr>
          <a:xfrm>
            <a:off x="5221408" y="3666092"/>
            <a:ext cx="796122" cy="7349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DEEF310-B509-47AF-8A40-E5F519A55A77}"/>
              </a:ext>
            </a:extLst>
          </p:cNvPr>
          <p:cNvSpPr/>
          <p:nvPr/>
        </p:nvSpPr>
        <p:spPr>
          <a:xfrm>
            <a:off x="4875520" y="5022376"/>
            <a:ext cx="550460" cy="6940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B560E5C-4F38-48B6-A570-20FE593FFA77}"/>
              </a:ext>
            </a:extLst>
          </p:cNvPr>
          <p:cNvSpPr/>
          <p:nvPr/>
        </p:nvSpPr>
        <p:spPr>
          <a:xfrm>
            <a:off x="6979699" y="4985792"/>
            <a:ext cx="372190" cy="6862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E35EBAE-7BF5-4627-9979-1426E4D7B54C}"/>
              </a:ext>
            </a:extLst>
          </p:cNvPr>
          <p:cNvCxnSpPr>
            <a:cxnSpLocks/>
          </p:cNvCxnSpPr>
          <p:nvPr/>
        </p:nvCxnSpPr>
        <p:spPr>
          <a:xfrm flipV="1">
            <a:off x="7603659" y="3237204"/>
            <a:ext cx="0" cy="73496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D1DCF032-5F1C-404A-B36E-DB666ABA1D6B}"/>
              </a:ext>
            </a:extLst>
          </p:cNvPr>
          <p:cNvCxnSpPr>
            <a:cxnSpLocks/>
          </p:cNvCxnSpPr>
          <p:nvPr/>
        </p:nvCxnSpPr>
        <p:spPr>
          <a:xfrm flipV="1">
            <a:off x="7580346" y="2281724"/>
            <a:ext cx="7395" cy="71163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7EE5F5A7-B2C0-4AC2-AF9A-F225A10BB60C}"/>
              </a:ext>
            </a:extLst>
          </p:cNvPr>
          <p:cNvCxnSpPr>
            <a:cxnSpLocks/>
          </p:cNvCxnSpPr>
          <p:nvPr/>
        </p:nvCxnSpPr>
        <p:spPr>
          <a:xfrm flipV="1">
            <a:off x="7580346" y="1220773"/>
            <a:ext cx="1" cy="70384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BCB31B48-910A-4FAE-A7CA-C4C0182F1B2F}"/>
              </a:ext>
            </a:extLst>
          </p:cNvPr>
          <p:cNvCxnSpPr>
            <a:cxnSpLocks/>
          </p:cNvCxnSpPr>
          <p:nvPr/>
        </p:nvCxnSpPr>
        <p:spPr>
          <a:xfrm flipV="1">
            <a:off x="7603659" y="266535"/>
            <a:ext cx="0" cy="69609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55032B92-1581-4BDB-8E95-58E476323476}"/>
              </a:ext>
            </a:extLst>
          </p:cNvPr>
          <p:cNvCxnSpPr>
            <a:cxnSpLocks/>
          </p:cNvCxnSpPr>
          <p:nvPr/>
        </p:nvCxnSpPr>
        <p:spPr>
          <a:xfrm>
            <a:off x="4797761" y="4797458"/>
            <a:ext cx="729297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16DC978A-0EC7-4B24-B5FE-100583B15159}"/>
              </a:ext>
            </a:extLst>
          </p:cNvPr>
          <p:cNvCxnSpPr>
            <a:cxnSpLocks/>
          </p:cNvCxnSpPr>
          <p:nvPr/>
        </p:nvCxnSpPr>
        <p:spPr>
          <a:xfrm flipH="1">
            <a:off x="6270019" y="4797458"/>
            <a:ext cx="108187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E59D8048-C16E-4882-8CBA-4D0AEB4D01FE}"/>
              </a:ext>
            </a:extLst>
          </p:cNvPr>
          <p:cNvCxnSpPr>
            <a:cxnSpLocks/>
          </p:cNvCxnSpPr>
          <p:nvPr/>
        </p:nvCxnSpPr>
        <p:spPr>
          <a:xfrm>
            <a:off x="5740634" y="5028890"/>
            <a:ext cx="0" cy="80168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7EBE0306-E478-4A88-A57B-032B01F82A81}"/>
              </a:ext>
            </a:extLst>
          </p:cNvPr>
          <p:cNvCxnSpPr>
            <a:cxnSpLocks/>
          </p:cNvCxnSpPr>
          <p:nvPr/>
        </p:nvCxnSpPr>
        <p:spPr>
          <a:xfrm flipH="1" flipV="1">
            <a:off x="6142484" y="4644137"/>
            <a:ext cx="722489" cy="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D6951D1B-A29C-4DC6-A477-D0ACDBCD7A1F}"/>
              </a:ext>
            </a:extLst>
          </p:cNvPr>
          <p:cNvCxnSpPr>
            <a:cxnSpLocks/>
          </p:cNvCxnSpPr>
          <p:nvPr/>
        </p:nvCxnSpPr>
        <p:spPr>
          <a:xfrm flipV="1">
            <a:off x="4813113" y="4613001"/>
            <a:ext cx="826333" cy="808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63A79D93-4C3B-45F7-B915-F16F938F4145}"/>
              </a:ext>
            </a:extLst>
          </p:cNvPr>
          <p:cNvSpPr/>
          <p:nvPr/>
        </p:nvSpPr>
        <p:spPr>
          <a:xfrm>
            <a:off x="5690080" y="5857847"/>
            <a:ext cx="1742237" cy="311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Вхід до укриття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54A0FB9F-3825-4119-8E88-1CDC9A7A1350}"/>
              </a:ext>
            </a:extLst>
          </p:cNvPr>
          <p:cNvSpPr/>
          <p:nvPr/>
        </p:nvSpPr>
        <p:spPr>
          <a:xfrm>
            <a:off x="7641379" y="-13691"/>
            <a:ext cx="1171475" cy="408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Вхід до укриття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A9EFE56-4276-4F0E-90E6-70F9D8871CB0}"/>
              </a:ext>
            </a:extLst>
          </p:cNvPr>
          <p:cNvSpPr/>
          <p:nvPr/>
        </p:nvSpPr>
        <p:spPr>
          <a:xfrm>
            <a:off x="15880" y="993650"/>
            <a:ext cx="1727618" cy="2866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Вхід до укриття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7D04EB36-840C-4202-A83B-2F1B74E14A5D}"/>
              </a:ext>
            </a:extLst>
          </p:cNvPr>
          <p:cNvSpPr/>
          <p:nvPr/>
        </p:nvSpPr>
        <p:spPr>
          <a:xfrm>
            <a:off x="3728115" y="5857847"/>
            <a:ext cx="1697866" cy="2762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Вхід до школи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7406319A-DE22-4974-944F-B7A16A514E16}"/>
              </a:ext>
            </a:extLst>
          </p:cNvPr>
          <p:cNvSpPr/>
          <p:nvPr/>
        </p:nvSpPr>
        <p:spPr>
          <a:xfrm>
            <a:off x="557701" y="-6629"/>
            <a:ext cx="1474678" cy="3341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Вхід до школи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5A59D28-CA87-4746-8D9E-CC4C863A2D90}"/>
              </a:ext>
            </a:extLst>
          </p:cNvPr>
          <p:cNvSpPr/>
          <p:nvPr/>
        </p:nvSpPr>
        <p:spPr>
          <a:xfrm>
            <a:off x="4187176" y="22921"/>
            <a:ext cx="1584693" cy="3046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Вхід до школи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19C3A556-70E6-4EA2-A2C7-03688C1A6E16}"/>
              </a:ext>
            </a:extLst>
          </p:cNvPr>
          <p:cNvSpPr/>
          <p:nvPr/>
        </p:nvSpPr>
        <p:spPr>
          <a:xfrm>
            <a:off x="2333702" y="2326488"/>
            <a:ext cx="4645996" cy="910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Приклад схеми руху та розміщення класів двох закладів освіти на одному поверсі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7C7D378-EB86-47F5-85ED-FC7FFB6F191E}"/>
              </a:ext>
            </a:extLst>
          </p:cNvPr>
          <p:cNvSpPr/>
          <p:nvPr/>
        </p:nvSpPr>
        <p:spPr>
          <a:xfrm>
            <a:off x="2454861" y="6361062"/>
            <a:ext cx="2210937" cy="366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Класи школи № 1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F2BB7674-EBFD-4D87-B89C-262958B67113}"/>
              </a:ext>
            </a:extLst>
          </p:cNvPr>
          <p:cNvSpPr/>
          <p:nvPr/>
        </p:nvSpPr>
        <p:spPr>
          <a:xfrm>
            <a:off x="4875520" y="6377059"/>
            <a:ext cx="2275907" cy="33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Класи школи № 2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2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4"/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70625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4"/>
          <p:cNvSpPr/>
          <p:nvPr/>
        </p:nvSpPr>
        <p:spPr>
          <a:xfrm>
            <a:off x="295275" y="95250"/>
            <a:ext cx="8329613" cy="136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203864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МОДЕЛЬ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>
                <a:solidFill>
                  <a:srgbClr val="203864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організації освітнього процесу за змішаною формою навчання  в комунальних закладах загальної середньої освіти  Дніпровської міської ради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5600" y="4181475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863" y="1573213"/>
            <a:ext cx="5349875" cy="404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800" dirty="0"/>
              <a:t>Батьки </a:t>
            </a:r>
            <a:r>
              <a:rPr lang="ru-RU" sz="1800" dirty="0" err="1"/>
              <a:t>обирають</a:t>
            </a:r>
            <a:r>
              <a:rPr lang="ru-RU" sz="1800" dirty="0"/>
              <a:t> форму </a:t>
            </a:r>
            <a:r>
              <a:rPr lang="ru-RU" sz="1800" dirty="0" err="1"/>
              <a:t>здобуття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863" y="5060950"/>
            <a:ext cx="3300412" cy="436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 err="1"/>
              <a:t>Очні</a:t>
            </a:r>
            <a:r>
              <a:rPr lang="ru-RU" sz="2000" dirty="0"/>
              <a:t> </a:t>
            </a:r>
            <a:r>
              <a:rPr lang="ru-RU" sz="2000" dirty="0" err="1"/>
              <a:t>класи</a:t>
            </a:r>
            <a:r>
              <a:rPr lang="ru-RU" sz="2000" dirty="0"/>
              <a:t> </a:t>
            </a:r>
            <a:endParaRPr lang="uk-U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4694" y="5718381"/>
            <a:ext cx="7694612" cy="4372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 err="1"/>
              <a:t>Індивідуальне</a:t>
            </a:r>
            <a:r>
              <a:rPr lang="ru-RU" sz="2000" dirty="0"/>
              <a:t>  </a:t>
            </a:r>
            <a:r>
              <a:rPr lang="ru-RU" sz="2000" dirty="0" err="1"/>
              <a:t>навчання</a:t>
            </a:r>
            <a:r>
              <a:rPr lang="ru-RU" sz="2000" dirty="0"/>
              <a:t> (</a:t>
            </a:r>
            <a:r>
              <a:rPr lang="ru-RU" sz="2000" dirty="0" err="1"/>
              <a:t>сімейна</a:t>
            </a:r>
            <a:r>
              <a:rPr lang="en-US" sz="2000" dirty="0"/>
              <a:t> </a:t>
            </a:r>
            <a:r>
              <a:rPr lang="uk-UA" sz="2000" dirty="0"/>
              <a:t>форма</a:t>
            </a:r>
            <a:r>
              <a:rPr lang="ru-RU" sz="2000" dirty="0"/>
              <a:t>, </a:t>
            </a:r>
            <a:r>
              <a:rPr lang="ru-RU" sz="2000" dirty="0" err="1"/>
              <a:t>екстернат</a:t>
            </a:r>
            <a:r>
              <a:rPr lang="ru-RU" sz="2000" dirty="0"/>
              <a:t>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6050" y="5075238"/>
            <a:ext cx="3503613" cy="4381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2000" dirty="0" err="1"/>
              <a:t>Дистанційні</a:t>
            </a:r>
            <a:r>
              <a:rPr lang="ru-RU" sz="2000" dirty="0"/>
              <a:t> </a:t>
            </a:r>
            <a:r>
              <a:rPr lang="ru-RU" sz="2000" dirty="0" err="1"/>
              <a:t>класи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35400" y="2081213"/>
            <a:ext cx="4283075" cy="336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400" dirty="0" err="1"/>
              <a:t>Стаття</a:t>
            </a:r>
            <a:r>
              <a:rPr lang="ru-RU" sz="1400" dirty="0"/>
              <a:t> 55 Закону </a:t>
            </a:r>
            <a:r>
              <a:rPr lang="ru-RU" sz="1400" dirty="0" err="1"/>
              <a:t>України</a:t>
            </a:r>
            <a:r>
              <a:rPr lang="ru-RU" sz="1400" dirty="0"/>
              <a:t> «Про </a:t>
            </a:r>
            <a:r>
              <a:rPr lang="ru-RU" sz="1400" dirty="0" err="1"/>
              <a:t>освіту</a:t>
            </a:r>
            <a:r>
              <a:rPr lang="ru-RU" sz="1400" dirty="0"/>
              <a:t>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538" y="4014788"/>
            <a:ext cx="8464550" cy="4048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заяв</a:t>
            </a:r>
            <a:r>
              <a:rPr lang="ru-RU" sz="1800" dirty="0"/>
              <a:t> </a:t>
            </a:r>
            <a:r>
              <a:rPr lang="ru-RU" sz="1800" dirty="0" err="1"/>
              <a:t>батьків</a:t>
            </a:r>
            <a:r>
              <a:rPr lang="ru-RU" sz="1800" dirty="0"/>
              <a:t> </a:t>
            </a:r>
            <a:r>
              <a:rPr lang="ru-RU" sz="1800" dirty="0" err="1"/>
              <a:t>здобувачів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</a:t>
            </a:r>
            <a:endParaRPr lang="uk-UA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600" y="2562225"/>
            <a:ext cx="5349875" cy="731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Учні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розподіляються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класами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групами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керівником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закладу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освіти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0000" y="3448050"/>
            <a:ext cx="6467475" cy="336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uk-UA"/>
            </a:defPPr>
            <a:lvl1pPr algn="ctr">
              <a:lnSpc>
                <a:spcPct val="107000"/>
              </a:lnSpc>
              <a:spcAft>
                <a:spcPts val="800"/>
              </a:spcAft>
              <a:defRPr sz="1600" b="1">
                <a:solidFill>
                  <a:srgbClr val="002060"/>
                </a:solidFill>
                <a:latin typeface="Century Gothic" panose="020B0502020202020204" pitchFamily="34" charset="0"/>
                <a:ea typeface="微软雅黑" pitchFamily="34" charset="-122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r>
              <a:rPr lang="ru-RU" sz="1400" dirty="0" err="1"/>
              <a:t>Стаття</a:t>
            </a:r>
            <a:r>
              <a:rPr lang="ru-RU" sz="1400" dirty="0"/>
              <a:t> 12 Закону </a:t>
            </a:r>
            <a:r>
              <a:rPr lang="ru-RU" sz="1400" dirty="0" err="1"/>
              <a:t>України</a:t>
            </a:r>
            <a:r>
              <a:rPr lang="ru-RU" sz="1400" dirty="0"/>
              <a:t> «Про </a:t>
            </a:r>
            <a:r>
              <a:rPr lang="ru-RU" sz="1400" dirty="0" err="1"/>
              <a:t>повну</a:t>
            </a:r>
            <a:r>
              <a:rPr lang="ru-RU" sz="1400" dirty="0"/>
              <a:t> </a:t>
            </a:r>
            <a:r>
              <a:rPr lang="ru-RU" sz="1400" dirty="0" err="1"/>
              <a:t>загальну</a:t>
            </a:r>
            <a:r>
              <a:rPr lang="ru-RU" sz="1400" dirty="0"/>
              <a:t> </a:t>
            </a:r>
            <a:r>
              <a:rPr lang="ru-RU" sz="1400" dirty="0" err="1"/>
              <a:t>середню</a:t>
            </a:r>
            <a:r>
              <a:rPr lang="ru-RU" sz="1400" dirty="0"/>
              <a:t> </a:t>
            </a:r>
            <a:r>
              <a:rPr lang="ru-RU" sz="1400" dirty="0" err="1"/>
              <a:t>освіту</a:t>
            </a:r>
            <a:r>
              <a:rPr lang="ru-RU" sz="1400" dirty="0"/>
              <a:t>»</a:t>
            </a:r>
          </a:p>
        </p:txBody>
      </p:sp>
      <p:sp>
        <p:nvSpPr>
          <p:cNvPr id="24" name="Стрілка: вправо 23"/>
          <p:cNvSpPr/>
          <p:nvPr/>
        </p:nvSpPr>
        <p:spPr>
          <a:xfrm rot="7409902" flipV="1">
            <a:off x="1810544" y="4610894"/>
            <a:ext cx="649287" cy="30797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" name="Стрілка: вправо 24"/>
          <p:cNvSpPr/>
          <p:nvPr/>
        </p:nvSpPr>
        <p:spPr>
          <a:xfrm rot="5400000" flipV="1">
            <a:off x="3790604" y="4918423"/>
            <a:ext cx="1200846" cy="30797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Стрілка: вправо 25"/>
          <p:cNvSpPr/>
          <p:nvPr/>
        </p:nvSpPr>
        <p:spPr>
          <a:xfrm rot="3494365" flipV="1">
            <a:off x="6306344" y="4610894"/>
            <a:ext cx="709613" cy="30797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8" name="Picture 6" descr="До уваги педагогів: відкрито реєстрацію на онлайн-курс про дистанційне і змішане  навчання | Кременчуцька газета">
            <a:extLst>
              <a:ext uri="{FF2B5EF4-FFF2-40B4-BE49-F238E27FC236}">
                <a16:creationId xmlns:a16="http://schemas.microsoft.com/office/drawing/2014/main" id="{EAED1A29-9310-4574-A505-1CA1FA63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56" y="990418"/>
            <a:ext cx="1633113" cy="10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2D112-60C1-4DE6-BB95-186F6EA9B610}"/>
              </a:ext>
            </a:extLst>
          </p:cNvPr>
          <p:cNvSpPr txBox="1"/>
          <p:nvPr/>
        </p:nvSpPr>
        <p:spPr>
          <a:xfrm>
            <a:off x="225189" y="1822407"/>
            <a:ext cx="8693622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u="sng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4 стаття 10</a:t>
            </a:r>
            <a:endParaRPr lang="ru-RU" sz="1400" b="1" u="sng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308D6-B5EA-4DE7-AB4B-1CB31C3649CF}"/>
              </a:ext>
            </a:extLst>
          </p:cNvPr>
          <p:cNvSpPr txBox="1"/>
          <p:nvPr/>
        </p:nvSpPr>
        <p:spPr>
          <a:xfrm>
            <a:off x="651337" y="1122952"/>
            <a:ext cx="81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Закон України 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«Про повну загальну середню освіту»</a:t>
            </a:r>
            <a:endParaRPr lang="ru-RU" dirty="0"/>
          </a:p>
        </p:txBody>
      </p:sp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id="{4AE9A4FF-6B7E-4D73-A0BD-F7C17683471C}"/>
              </a:ext>
            </a:extLst>
          </p:cNvPr>
          <p:cNvSpPr/>
          <p:nvPr/>
        </p:nvSpPr>
        <p:spPr>
          <a:xfrm>
            <a:off x="318052" y="1978267"/>
            <a:ext cx="8155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endParaRPr lang="uk-UA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357188" algn="just"/>
            <a:r>
              <a:rPr lang="uk-UA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Структура і тривалість</a:t>
            </a:r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indent="357188" algn="just"/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навчального тижня, </a:t>
            </a:r>
          </a:p>
          <a:p>
            <a:pPr indent="357188" algn="just"/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навчального дня, </a:t>
            </a:r>
          </a:p>
          <a:p>
            <a:pPr indent="357188" algn="just"/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занять, </a:t>
            </a:r>
          </a:p>
          <a:p>
            <a:pPr indent="357188" algn="just"/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відпочинку між ними, </a:t>
            </a:r>
          </a:p>
          <a:p>
            <a:pPr indent="357188" algn="just"/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форми організації освітнього процесу,</a:t>
            </a:r>
          </a:p>
          <a:p>
            <a:pPr algn="just"/>
            <a:r>
              <a:rPr lang="uk-UA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визначаються педагогічною радою закладу освіти </a:t>
            </a:r>
            <a:r>
              <a:rPr lang="uk-U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 межах часу, передбаченого освітньою програмою, відповідно до обсягу навчального навантаження, встановленого навчальним планом, та з урахуванням вікових особливостей, фізичного, психічного та інтелектуального розвитку здобувачів освіти, можливостей регіону тощо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988C9-6349-4EEF-B211-5D8A4724A423}"/>
              </a:ext>
            </a:extLst>
          </p:cNvPr>
          <p:cNvSpPr txBox="1"/>
          <p:nvPr/>
        </p:nvSpPr>
        <p:spPr>
          <a:xfrm>
            <a:off x="318052" y="4815363"/>
            <a:ext cx="8600759" cy="1200329"/>
          </a:xfrm>
          <a:prstGeom prst="rect">
            <a:avLst/>
          </a:prstGeom>
          <a:noFill/>
          <a:ln w="38100">
            <a:solidFill>
              <a:srgbClr val="C55A11"/>
            </a:solidFill>
          </a:ln>
        </p:spPr>
        <p:txBody>
          <a:bodyPr wrap="square">
            <a:spAutoFit/>
          </a:bodyPr>
          <a:lstStyle/>
          <a:p>
            <a:pPr indent="357188" algn="ctr"/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Навчальний рік триває, як правило, не менше 175 робочих днів (починається 01 вересня, закінчується не пізніше 30 червня)</a:t>
            </a:r>
          </a:p>
          <a:p>
            <a:pPr indent="357188"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Організація освітнього процесу залежить </a:t>
            </a:r>
          </a:p>
          <a:p>
            <a:pPr indent="357188"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від безпекової ситуації в населеному пункті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AF6A2-9F6F-A14F-A925-FF9BB6F6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6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947D4D8A-904F-9CFC-6883-F2E79CEA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5AE014-3EC3-A90F-E8D0-EE718A3F4544}"/>
              </a:ext>
            </a:extLst>
          </p:cNvPr>
          <p:cNvSpPr txBox="1"/>
          <p:nvPr/>
        </p:nvSpPr>
        <p:spPr>
          <a:xfrm>
            <a:off x="1108797" y="575414"/>
            <a:ext cx="7465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Скільки триватиме навчальний рік?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AAC711C-AB58-9329-D497-7B7C2C6DECFF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Прямоугольник 34">
            <a:extLst>
              <a:ext uri="{FF2B5EF4-FFF2-40B4-BE49-F238E27FC236}">
                <a16:creationId xmlns:a16="http://schemas.microsoft.com/office/drawing/2014/main" id="{40665C95-B5DA-4601-BFA3-283D379764B0}"/>
              </a:ext>
            </a:extLst>
          </p:cNvPr>
          <p:cNvSpPr/>
          <p:nvPr/>
        </p:nvSpPr>
        <p:spPr>
          <a:xfrm>
            <a:off x="66783" y="2115316"/>
            <a:ext cx="8844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Закон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19.06.2022 № 2315-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IX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«Про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внесення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зміни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до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розділу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X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Прикінцеві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перехідні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положення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» Закону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«Про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повну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загальну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середню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освіту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щодо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врегулювання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окремих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питань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освітньої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діяльності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умовах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воєнного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стану»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0788782-8FD6-422F-83B0-DFE7D14A74D8}"/>
              </a:ext>
            </a:extLst>
          </p:cNvPr>
          <p:cNvSpPr/>
          <p:nvPr/>
        </p:nvSpPr>
        <p:spPr>
          <a:xfrm>
            <a:off x="252238" y="4464940"/>
            <a:ext cx="8534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Зупиняється дія 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положення </a:t>
            </a:r>
            <a:r>
              <a:rPr lang="uk-UA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частин другої та п’ятої статті 12 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щодо 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максимальної кількості учнів у класі </a:t>
            </a:r>
            <a:r>
              <a:rPr lang="uk-UA" dirty="0">
                <a:solidFill>
                  <a:srgbClr val="002060"/>
                </a:solidFill>
                <a:latin typeface="Century Gothic" panose="020B0502020202020204" pitchFamily="34" charset="0"/>
              </a:rPr>
              <a:t>(наповнюваності класу) державного, комунального закладу освіти</a:t>
            </a:r>
            <a: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</a:p>
          <a:p>
            <a:pPr indent="357188" algn="ctr"/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крім</a:t>
            </a:r>
            <a: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  <a:t> здобуття освіти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 очною (денною) або вечірньою формою</a:t>
            </a:r>
            <a:endParaRPr lang="uk-UA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791A2-01F9-4654-B72D-A18CE06C50F3}"/>
              </a:ext>
            </a:extLst>
          </p:cNvPr>
          <p:cNvSpPr txBox="1"/>
          <p:nvPr/>
        </p:nvSpPr>
        <p:spPr>
          <a:xfrm>
            <a:off x="725487" y="3600032"/>
            <a:ext cx="76930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Вимоги до формування класів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закладів загальної середньої освіти</a:t>
            </a:r>
            <a:endParaRPr lang="ru-RU" sz="2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E6A05-B15E-AB25-3010-790B014E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5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BD46A72A-1253-91F1-C264-75EA8D5F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D5C10-A0DA-3E0D-4846-144690EE06FA}"/>
              </a:ext>
            </a:extLst>
          </p:cNvPr>
          <p:cNvSpPr txBox="1"/>
          <p:nvPr/>
        </p:nvSpPr>
        <p:spPr>
          <a:xfrm>
            <a:off x="1299168" y="759915"/>
            <a:ext cx="7540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чисельність учнів може бути в дистанційному класі? </a:t>
            </a:r>
          </a:p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очному класі?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0B03D87-DEC9-6798-1E14-9A6EBE33AC7F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Прямоугольник 34">
            <a:extLst>
              <a:ext uri="{FF2B5EF4-FFF2-40B4-BE49-F238E27FC236}">
                <a16:creationId xmlns:a16="http://schemas.microsoft.com/office/drawing/2014/main" id="{40665C95-B5DA-4601-BFA3-283D379764B0}"/>
              </a:ext>
            </a:extLst>
          </p:cNvPr>
          <p:cNvSpPr/>
          <p:nvPr/>
        </p:nvSpPr>
        <p:spPr>
          <a:xfrm>
            <a:off x="65316" y="2037042"/>
            <a:ext cx="8575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Закон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«Про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освіту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1588857-D42C-4786-AA45-62B71225B83B}"/>
              </a:ext>
            </a:extLst>
          </p:cNvPr>
          <p:cNvSpPr/>
          <p:nvPr/>
        </p:nvSpPr>
        <p:spPr>
          <a:xfrm>
            <a:off x="457445" y="2426135"/>
            <a:ext cx="7928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Стаття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55. Права та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обов’язки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батьків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здобувачів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освіти</a:t>
            </a:r>
            <a:endParaRPr lang="uk-UA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72DB7DF-BC4C-4325-922F-884179AE46EC}"/>
              </a:ext>
            </a:extLst>
          </p:cNvPr>
          <p:cNvSpPr/>
          <p:nvPr/>
        </p:nvSpPr>
        <p:spPr>
          <a:xfrm>
            <a:off x="386066" y="2814990"/>
            <a:ext cx="835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Батьки здобувачів освіти мають право обирати заклад освіти, освітню програму, вид і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форму здобуття дітьми відповідної освіти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E663C09-D5F2-4C8D-8BBF-29AC40BE8F96}"/>
              </a:ext>
            </a:extLst>
          </p:cNvPr>
          <p:cNvSpPr/>
          <p:nvPr/>
        </p:nvSpPr>
        <p:spPr>
          <a:xfrm>
            <a:off x="2400959" y="3513927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Стаття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9.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Форми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здобуття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освіти</a:t>
            </a:r>
            <a:endParaRPr lang="uk-UA" u="sng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4">
            <a:extLst>
              <a:ext uri="{FF2B5EF4-FFF2-40B4-BE49-F238E27FC236}">
                <a16:creationId xmlns:a16="http://schemas.microsoft.com/office/drawing/2014/main" id="{192A2839-1AF3-4A22-B22D-126268A45443}"/>
              </a:ext>
            </a:extLst>
          </p:cNvPr>
          <p:cNvSpPr/>
          <p:nvPr/>
        </p:nvSpPr>
        <p:spPr>
          <a:xfrm>
            <a:off x="766763" y="4017931"/>
            <a:ext cx="2972724" cy="662500"/>
          </a:xfrm>
          <a:prstGeom prst="roundRect">
            <a:avLst/>
          </a:prstGeom>
          <a:solidFill>
            <a:schemeClr val="accent5">
              <a:lumMod val="75000"/>
              <a:alpha val="2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ІНСТИТУЦІЙНА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id="{6D5BCE92-49A3-4FF9-A42D-D85892263F4C}"/>
              </a:ext>
            </a:extLst>
          </p:cNvPr>
          <p:cNvSpPr/>
          <p:nvPr/>
        </p:nvSpPr>
        <p:spPr>
          <a:xfrm>
            <a:off x="5240965" y="4020522"/>
            <a:ext cx="2701666" cy="640489"/>
          </a:xfrm>
          <a:prstGeom prst="roundRect">
            <a:avLst/>
          </a:prstGeom>
          <a:solidFill>
            <a:srgbClr val="FDDB7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ІНДИВІДУАЛЬНА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C1C16EDB-7CEA-45DB-847D-5A711E3A299B}"/>
              </a:ext>
            </a:extLst>
          </p:cNvPr>
          <p:cNvSpPr/>
          <p:nvPr/>
        </p:nvSpPr>
        <p:spPr>
          <a:xfrm>
            <a:off x="719690" y="4680431"/>
            <a:ext cx="3068469" cy="1417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очна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денна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вечірня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);</a:t>
            </a:r>
            <a:endParaRPr lang="uk-UA" sz="2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дистанційна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uk-UA" sz="2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0815D1D4-55AD-4AE2-90C8-64510C017D21}"/>
              </a:ext>
            </a:extLst>
          </p:cNvPr>
          <p:cNvSpPr/>
          <p:nvPr/>
        </p:nvSpPr>
        <p:spPr>
          <a:xfrm>
            <a:off x="5067302" y="4721276"/>
            <a:ext cx="4243046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екстернатна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  <a:endParaRPr lang="uk-UA" sz="2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сімейна (домашня);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педагогічний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патронаж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4AFD8-32EE-D906-522C-FA0BC5554620}"/>
              </a:ext>
            </a:extLst>
          </p:cNvPr>
          <p:cNvSpPr txBox="1"/>
          <p:nvPr/>
        </p:nvSpPr>
        <p:spPr>
          <a:xfrm>
            <a:off x="4522405" y="5775546"/>
            <a:ext cx="541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40DC5-E26C-C6C7-6876-F7200433DFF2}"/>
              </a:ext>
            </a:extLst>
          </p:cNvPr>
          <p:cNvSpPr txBox="1"/>
          <p:nvPr/>
        </p:nvSpPr>
        <p:spPr>
          <a:xfrm>
            <a:off x="4522405" y="5329170"/>
            <a:ext cx="544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C9BBA-2531-C3CF-64E6-56E893CF8E6B}"/>
              </a:ext>
            </a:extLst>
          </p:cNvPr>
          <p:cNvSpPr txBox="1"/>
          <p:nvPr/>
        </p:nvSpPr>
        <p:spPr>
          <a:xfrm>
            <a:off x="4552141" y="4866964"/>
            <a:ext cx="515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A7BC-380B-C40D-FA80-F1FA1DBD4DDE}"/>
              </a:ext>
            </a:extLst>
          </p:cNvPr>
          <p:cNvSpPr txBox="1"/>
          <p:nvPr/>
        </p:nvSpPr>
        <p:spPr>
          <a:xfrm>
            <a:off x="292848" y="5262864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01B9D-D4B4-77FF-3DBB-E82798567226}"/>
              </a:ext>
            </a:extLst>
          </p:cNvPr>
          <p:cNvSpPr txBox="1"/>
          <p:nvPr/>
        </p:nvSpPr>
        <p:spPr>
          <a:xfrm>
            <a:off x="292782" y="4816648"/>
            <a:ext cx="374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2DF07F-D27B-32E9-F9B6-EFDFEA5D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26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4AC91D6B-991A-3B17-7CC7-12D7C8A0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4ECDF8-5D6B-3097-662F-E2DF65E6648A}"/>
              </a:ext>
            </a:extLst>
          </p:cNvPr>
          <p:cNvSpPr txBox="1"/>
          <p:nvPr/>
        </p:nvSpPr>
        <p:spPr>
          <a:xfrm>
            <a:off x="1090097" y="535698"/>
            <a:ext cx="7752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діти з однієї родини будуть </a:t>
            </a: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навчатися в різні зміни, </a:t>
            </a: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 зможу я обрати для них іншу форму?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80516E0A-2F08-7FD6-1F44-426081A1DA07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CDFF9C-30A3-86C9-9530-649F7FEEB000}"/>
              </a:ext>
            </a:extLst>
          </p:cNvPr>
          <p:cNvSpPr txBox="1"/>
          <p:nvPr/>
        </p:nvSpPr>
        <p:spPr>
          <a:xfrm>
            <a:off x="1070025" y="1209230"/>
            <a:ext cx="7752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я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проти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відвідування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моєї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школи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я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невпевнена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безпеку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моєї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навчальному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закладі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укриття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 у такому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випадку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можливо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онлайн?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індивідуально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5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230BD7-6FAE-FAE1-F141-FCFE9017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6" y="1546845"/>
            <a:ext cx="7902032" cy="4351338"/>
          </a:xfrm>
        </p:spPr>
        <p:txBody>
          <a:bodyPr/>
          <a:lstStyle/>
          <a:p>
            <a:pPr marL="0" indent="0">
              <a:buNone/>
            </a:pPr>
            <a:endParaRPr lang="uk-UA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4437372E-16BD-EC7C-5779-829E2E3A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99200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4">
            <a:extLst>
              <a:ext uri="{FF2B5EF4-FFF2-40B4-BE49-F238E27FC236}">
                <a16:creationId xmlns:a16="http://schemas.microsoft.com/office/drawing/2014/main" id="{9A78846C-DFF8-1E8F-223E-B2C40854C16A}"/>
              </a:ext>
            </a:extLst>
          </p:cNvPr>
          <p:cNvSpPr txBox="1">
            <a:spLocks/>
          </p:cNvSpPr>
          <p:nvPr/>
        </p:nvSpPr>
        <p:spPr bwMode="auto">
          <a:xfrm>
            <a:off x="885127" y="394919"/>
            <a:ext cx="7886700" cy="11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КОНТИНГЕНТ ЗДОБУВАЧІВ ОСВІТИ</a:t>
            </a:r>
          </a:p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комунальних закладів загальної середньої освіти  Дніпровської міської ради на 2023/2024 н. р.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15EA7-4252-9BEA-EDB0-4154238E6CB7}"/>
              </a:ext>
            </a:extLst>
          </p:cNvPr>
          <p:cNvSpPr txBox="1"/>
          <p:nvPr/>
        </p:nvSpPr>
        <p:spPr>
          <a:xfrm>
            <a:off x="448140" y="4314819"/>
            <a:ext cx="846168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Рішення Дніпровської міської ради  від 19.07.2023</a:t>
            </a:r>
          </a:p>
          <a:p>
            <a:pPr algn="ctr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«Про організацію освітнього процесу в закладах освіти, підпорядкованих департаменту гуманітарної політики </a:t>
            </a:r>
          </a:p>
          <a:p>
            <a:pPr algn="ctr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Дніпровської міської ради» </a:t>
            </a:r>
          </a:p>
          <a:p>
            <a:pPr algn="ctr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 01.09.2023  у закладах освіти міської ради освітній процес </a:t>
            </a:r>
            <a:r>
              <a:rPr lang="uk-UA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планується  </a:t>
            </a:r>
            <a:r>
              <a:rPr lang="uk-UA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 змішаною (очною та дистанційною) формою навчання</a:t>
            </a:r>
            <a:endParaRPr lang="uk-UA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A4FD1-FFA5-18E0-3D9C-8A8045134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94" t="65328" r="64483" b="17197"/>
          <a:stretch/>
        </p:blipFill>
        <p:spPr>
          <a:xfrm>
            <a:off x="403517" y="1893555"/>
            <a:ext cx="3244311" cy="181588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062CC4-337A-D96D-DC18-2FE9DDB4C2A9}"/>
              </a:ext>
            </a:extLst>
          </p:cNvPr>
          <p:cNvSpPr txBox="1"/>
          <p:nvPr/>
        </p:nvSpPr>
        <p:spPr>
          <a:xfrm>
            <a:off x="865590" y="2973823"/>
            <a:ext cx="206297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154 заклади</a:t>
            </a:r>
            <a:endParaRPr lang="uk-UA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Gambar Pelajar Yang Mengikuti Kelas Di Kampus, Clipart Bilik Darjah,  Kampus, Kelas PNG dan Vektor untuk Muat turun Percuma">
            <a:extLst>
              <a:ext uri="{FF2B5EF4-FFF2-40B4-BE49-F238E27FC236}">
                <a16:creationId xmlns:a16="http://schemas.microsoft.com/office/drawing/2014/main" id="{4CAA3359-DEE5-4516-00EB-2775814E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59" y="1966909"/>
            <a:ext cx="2147620" cy="15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52B638-5182-9650-DBB4-8CC7BBFB146D}"/>
              </a:ext>
            </a:extLst>
          </p:cNvPr>
          <p:cNvSpPr txBox="1"/>
          <p:nvPr/>
        </p:nvSpPr>
        <p:spPr>
          <a:xfrm>
            <a:off x="4705458" y="1596089"/>
            <a:ext cx="214761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3504 класи</a:t>
            </a:r>
            <a:endParaRPr lang="uk-UA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92E33-047C-3884-9734-6AABA5D72F9C}"/>
              </a:ext>
            </a:extLst>
          </p:cNvPr>
          <p:cNvSpPr txBox="1"/>
          <p:nvPr/>
        </p:nvSpPr>
        <p:spPr>
          <a:xfrm>
            <a:off x="4705459" y="3542856"/>
            <a:ext cx="21476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100 162 учні</a:t>
            </a:r>
            <a:endParaRPr lang="uk-UA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A41724A6-1FBC-1D75-B881-9FD6F62E1882}"/>
              </a:ext>
            </a:extLst>
          </p:cNvPr>
          <p:cNvSpPr/>
          <p:nvPr/>
        </p:nvSpPr>
        <p:spPr>
          <a:xfrm flipV="1">
            <a:off x="3739147" y="2558537"/>
            <a:ext cx="874993" cy="18073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AC8BC-53AF-65D2-920A-57CD06184903}"/>
              </a:ext>
            </a:extLst>
          </p:cNvPr>
          <p:cNvSpPr txBox="1"/>
          <p:nvPr/>
        </p:nvSpPr>
        <p:spPr>
          <a:xfrm>
            <a:off x="122627" y="1787396"/>
            <a:ext cx="21476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За даними попередньої мережі</a:t>
            </a:r>
            <a:endParaRPr lang="uk-UA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6" descr="До уваги педагогів: відкрито реєстрацію на онлайн-курс про дистанційне і змішане  навчання | Кременчуцька газета">
            <a:extLst>
              <a:ext uri="{FF2B5EF4-FFF2-40B4-BE49-F238E27FC236}">
                <a16:creationId xmlns:a16="http://schemas.microsoft.com/office/drawing/2014/main" id="{6C80E4A5-0253-22E5-CCF0-90355F52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52" y="3100267"/>
            <a:ext cx="1555393" cy="98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2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8" name="Прямоугольник 34">
            <a:extLst>
              <a:ext uri="{FF2B5EF4-FFF2-40B4-BE49-F238E27FC236}">
                <a16:creationId xmlns:a16="http://schemas.microsoft.com/office/drawing/2014/main" id="{275D2028-B1B0-4E9F-9BF0-AA81816AD344}"/>
              </a:ext>
            </a:extLst>
          </p:cNvPr>
          <p:cNvSpPr/>
          <p:nvPr/>
        </p:nvSpPr>
        <p:spPr>
          <a:xfrm>
            <a:off x="136168" y="147751"/>
            <a:ext cx="8840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Положення про індивідуальну форму здобуття загальної середньої освіти, затверджене наказом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МОН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12.01.2016 № 8 (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змінами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08E6FFC-ABE0-44F9-8912-AB301D23744F}"/>
              </a:ext>
            </a:extLst>
          </p:cNvPr>
          <p:cNvSpPr/>
          <p:nvPr/>
        </p:nvSpPr>
        <p:spPr>
          <a:xfrm>
            <a:off x="639763" y="1490008"/>
            <a:ext cx="8184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Зарахування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до закладу освіти 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індивідуальну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форму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здобуття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освіти: </a:t>
            </a:r>
          </a:p>
          <a:p>
            <a:pPr indent="355600" algn="just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  проводиться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зазвичай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до початку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навчального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року,</a:t>
            </a:r>
          </a:p>
          <a:p>
            <a:pPr indent="355600" algn="just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може здійснюватися незалежно від наявності вільних місць у класі.</a:t>
            </a:r>
          </a:p>
          <a:p>
            <a:pPr indent="355600" algn="just"/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8D4255-93DA-4728-8C76-A9CE3C2FC8BB}"/>
              </a:ext>
            </a:extLst>
          </p:cNvPr>
          <p:cNvSpPr/>
          <p:nvPr/>
        </p:nvSpPr>
        <p:spPr>
          <a:xfrm>
            <a:off x="639763" y="3238500"/>
            <a:ext cx="8336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здобувачів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освіти за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індивідуальною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формою </a:t>
            </a:r>
            <a:r>
              <a:rPr lang="ru-RU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оцінювання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може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відбуватися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разом з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іншими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здобувачами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освіти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відповідного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класу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розкладом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визначеним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закладом освіти,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окремо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них.</a:t>
            </a:r>
            <a:endParaRPr lang="uk-UA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D926DC8-80B4-4C08-AE8A-4225DFBA3680}"/>
              </a:ext>
            </a:extLst>
          </p:cNvPr>
          <p:cNvSpPr/>
          <p:nvPr/>
        </p:nvSpPr>
        <p:spPr>
          <a:xfrm>
            <a:off x="639763" y="4691905"/>
            <a:ext cx="8336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Керівник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закладу освіти </a:t>
            </a:r>
            <a:r>
              <a:rPr lang="ru-RU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здійснює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контроль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виконанням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педагогічними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працівниками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здобувачами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освіти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індивідуальних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навчальних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планів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індивідуальних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програм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розвитку</a:t>
            </a:r>
            <a:endParaRPr lang="uk-UA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60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4D4B6037-1327-4295-805E-660A85891D3D}"/>
              </a:ext>
            </a:extLst>
          </p:cNvPr>
          <p:cNvSpPr/>
          <p:nvPr/>
        </p:nvSpPr>
        <p:spPr>
          <a:xfrm>
            <a:off x="364461" y="209582"/>
            <a:ext cx="830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Індивідуальна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форма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здобуття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освіти 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A12A294E-2651-4606-AD2D-6CB3DFBC9292}"/>
              </a:ext>
            </a:extLst>
          </p:cNvPr>
          <p:cNvSpPr/>
          <p:nvPr/>
        </p:nvSpPr>
        <p:spPr>
          <a:xfrm>
            <a:off x="529166" y="926090"/>
            <a:ext cx="2261811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Педагогічний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патронаж 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5">
            <a:extLst>
              <a:ext uri="{FF2B5EF4-FFF2-40B4-BE49-F238E27FC236}">
                <a16:creationId xmlns:a16="http://schemas.microsoft.com/office/drawing/2014/main" id="{EDD19BA6-8944-4D2F-B6C5-F1133E2839CD}"/>
              </a:ext>
            </a:extLst>
          </p:cNvPr>
          <p:cNvSpPr/>
          <p:nvPr/>
        </p:nvSpPr>
        <p:spPr>
          <a:xfrm>
            <a:off x="3441094" y="924779"/>
            <a:ext cx="2261811" cy="71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Екстернат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96455F6A-52B2-48FE-BB19-250714AEF152}"/>
              </a:ext>
            </a:extLst>
          </p:cNvPr>
          <p:cNvSpPr/>
          <p:nvPr/>
        </p:nvSpPr>
        <p:spPr>
          <a:xfrm>
            <a:off x="6353022" y="926090"/>
            <a:ext cx="2261811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Сімейна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домашня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6" name="Прямоугольник 3">
            <a:extLst>
              <a:ext uri="{FF2B5EF4-FFF2-40B4-BE49-F238E27FC236}">
                <a16:creationId xmlns:a16="http://schemas.microsoft.com/office/drawing/2014/main" id="{6A4EBE7F-A75B-43CD-B8BC-70F0EE020D3C}"/>
              </a:ext>
            </a:extLst>
          </p:cNvPr>
          <p:cNvSpPr/>
          <p:nvPr/>
        </p:nvSpPr>
        <p:spPr>
          <a:xfrm>
            <a:off x="214903" y="1775858"/>
            <a:ext cx="8523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Особливості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організації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освітнього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процесу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0">
            <a:extLst>
              <a:ext uri="{FF2B5EF4-FFF2-40B4-BE49-F238E27FC236}">
                <a16:creationId xmlns:a16="http://schemas.microsoft.com/office/drawing/2014/main" id="{E8AB8EA3-3C54-4B69-9845-A66926E89A61}"/>
              </a:ext>
            </a:extLst>
          </p:cNvPr>
          <p:cNvSpPr/>
          <p:nvPr/>
        </p:nvSpPr>
        <p:spPr>
          <a:xfrm>
            <a:off x="436638" y="2249092"/>
            <a:ext cx="242894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Освітній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процес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забезпечують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педагогічні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працівники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id="{D1F98C5C-3078-41E8-B21A-58AC59C28F9F}"/>
              </a:ext>
            </a:extLst>
          </p:cNvPr>
          <p:cNvSpPr/>
          <p:nvPr/>
        </p:nvSpPr>
        <p:spPr>
          <a:xfrm>
            <a:off x="3354007" y="2249093"/>
            <a:ext cx="2613995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Самостійне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засвоюєння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освітньої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програми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здобувачем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освіти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2">
            <a:extLst>
              <a:ext uri="{FF2B5EF4-FFF2-40B4-BE49-F238E27FC236}">
                <a16:creationId xmlns:a16="http://schemas.microsoft.com/office/drawing/2014/main" id="{3874549D-EB3B-4286-B0B6-00B1A36B6417}"/>
              </a:ext>
            </a:extLst>
          </p:cNvPr>
          <p:cNvSpPr/>
          <p:nvPr/>
        </p:nvSpPr>
        <p:spPr>
          <a:xfrm>
            <a:off x="6271378" y="2249092"/>
            <a:ext cx="2428940" cy="716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Освітній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процес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батьки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організовують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самостійно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3">
            <a:extLst>
              <a:ext uri="{FF2B5EF4-FFF2-40B4-BE49-F238E27FC236}">
                <a16:creationId xmlns:a16="http://schemas.microsoft.com/office/drawing/2014/main" id="{478C0E1C-FC94-415D-854D-695396F26A39}"/>
              </a:ext>
            </a:extLst>
          </p:cNvPr>
          <p:cNvSpPr/>
          <p:nvPr/>
        </p:nvSpPr>
        <p:spPr>
          <a:xfrm>
            <a:off x="474736" y="2965492"/>
            <a:ext cx="826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Визначені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категорії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здобувачів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освіти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15">
            <a:extLst>
              <a:ext uri="{FF2B5EF4-FFF2-40B4-BE49-F238E27FC236}">
                <a16:creationId xmlns:a16="http://schemas.microsoft.com/office/drawing/2014/main" id="{2A3031EF-B5EE-4954-A561-5F235766F294}"/>
              </a:ext>
            </a:extLst>
          </p:cNvPr>
          <p:cNvSpPr/>
          <p:nvPr/>
        </p:nvSpPr>
        <p:spPr>
          <a:xfrm>
            <a:off x="2594695" y="3365602"/>
            <a:ext cx="5579300" cy="3422213"/>
          </a:xfrm>
          <a:prstGeom prst="roundRect">
            <a:avLst/>
          </a:prstGeom>
          <a:solidFill>
            <a:srgbClr val="E6D9B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із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поважних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причин (стан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здоров’я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збройний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конфлікт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проживання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перебування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за кордоном (для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громадян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України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), на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неконтрольованій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території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на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території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населених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пунктів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на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лінії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зіткнення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території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на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якій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встановлено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режим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надзвичайної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ситуації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режим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надзвичайного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стану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тощо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не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можуть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відвідувати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навчальні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заняття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в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закладі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не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можуть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пройти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річне</a:t>
            </a:r>
            <a:r>
              <a:rPr lang="ru-RU" sz="13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оцінювання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не завершили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здобуття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загальної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середньої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освіти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громадяни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України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здобували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здобувають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освіту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 кордоном;</a:t>
            </a:r>
          </a:p>
          <a:p>
            <a:pPr algn="just"/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іноземці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проживають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тимчасово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перебувають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Україні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прискорено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самостійно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опанували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зміст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окремих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навчальних</a:t>
            </a:r>
            <a:r>
              <a:rPr lang="ru-RU" sz="13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предметів</a:t>
            </a:r>
            <a:endParaRPr lang="ru-RU" sz="1300" b="1" i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16">
            <a:extLst>
              <a:ext uri="{FF2B5EF4-FFF2-40B4-BE49-F238E27FC236}">
                <a16:creationId xmlns:a16="http://schemas.microsoft.com/office/drawing/2014/main" id="{9379D042-C4E9-4E3A-8F7D-7EA785162E7E}"/>
              </a:ext>
            </a:extLst>
          </p:cNvPr>
          <p:cNvSpPr/>
          <p:nvPr/>
        </p:nvSpPr>
        <p:spPr>
          <a:xfrm>
            <a:off x="7642978" y="2964181"/>
            <a:ext cx="1359877" cy="578882"/>
          </a:xfrm>
          <a:prstGeom prst="roundRect">
            <a:avLst/>
          </a:prstGeom>
          <a:solidFill>
            <a:srgbClr val="E6D9B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Без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обмежень</a:t>
            </a:r>
            <a:endParaRPr lang="ru-RU" sz="1400" b="1" i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1">
            <a:extLst>
              <a:ext uri="{FF2B5EF4-FFF2-40B4-BE49-F238E27FC236}">
                <a16:creationId xmlns:a16="http://schemas.microsoft.com/office/drawing/2014/main" id="{EAEB8A62-0F5B-4748-841A-46E787C083AD}"/>
              </a:ext>
            </a:extLst>
          </p:cNvPr>
          <p:cNvSpPr/>
          <p:nvPr/>
        </p:nvSpPr>
        <p:spPr>
          <a:xfrm>
            <a:off x="141144" y="3388797"/>
            <a:ext cx="2438013" cy="2485787"/>
          </a:xfrm>
          <a:prstGeom prst="roundRect">
            <a:avLst/>
          </a:prstGeom>
          <a:solidFill>
            <a:srgbClr val="E6D9B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Особи,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перебувають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стаціонарному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лікуванні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в закладах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охорони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здоров’я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особи,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 станом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здоров’я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не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можуть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відвідувати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заклад </a:t>
            </a:r>
            <a:r>
              <a:rPr lang="ru-RU" sz="14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освіти</a:t>
            </a:r>
            <a:r>
              <a:rPr lang="ru-RU" sz="1400" b="1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 денною формою</a:t>
            </a:r>
          </a:p>
        </p:txBody>
      </p:sp>
    </p:spTree>
    <p:extLst>
      <p:ext uri="{BB962C8B-B14F-4D97-AF65-F5344CB8AC3E}">
        <p14:creationId xmlns:p14="http://schemas.microsoft.com/office/powerpoint/2010/main" val="398839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4D4B6037-1327-4295-805E-660A85891D3D}"/>
              </a:ext>
            </a:extLst>
          </p:cNvPr>
          <p:cNvSpPr/>
          <p:nvPr/>
        </p:nvSpPr>
        <p:spPr>
          <a:xfrm>
            <a:off x="419100" y="20583"/>
            <a:ext cx="830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Індивідуальна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форма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здобуття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освіти 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F74854AB-6E6B-4C36-BF5D-FBBEB7C0DBC6}"/>
              </a:ext>
            </a:extLst>
          </p:cNvPr>
          <p:cNvSpPr/>
          <p:nvPr/>
        </p:nvSpPr>
        <p:spPr>
          <a:xfrm>
            <a:off x="306523" y="675177"/>
            <a:ext cx="2209799" cy="646986"/>
          </a:xfrm>
          <a:prstGeom prst="roundRect">
            <a:avLst/>
          </a:prstGeom>
          <a:solidFill>
            <a:srgbClr val="E4DFC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Педагогічний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патронаж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5">
            <a:extLst>
              <a:ext uri="{FF2B5EF4-FFF2-40B4-BE49-F238E27FC236}">
                <a16:creationId xmlns:a16="http://schemas.microsoft.com/office/drawing/2014/main" id="{D1F72C09-22E0-4567-BA6E-69D8DA10F385}"/>
              </a:ext>
            </a:extLst>
          </p:cNvPr>
          <p:cNvSpPr/>
          <p:nvPr/>
        </p:nvSpPr>
        <p:spPr>
          <a:xfrm>
            <a:off x="3218451" y="675177"/>
            <a:ext cx="2209799" cy="648000"/>
          </a:xfrm>
          <a:prstGeom prst="roundRect">
            <a:avLst/>
          </a:prstGeom>
          <a:solidFill>
            <a:schemeClr val="bg1">
              <a:alpha val="5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Екстернат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6">
            <a:extLst>
              <a:ext uri="{FF2B5EF4-FFF2-40B4-BE49-F238E27FC236}">
                <a16:creationId xmlns:a16="http://schemas.microsoft.com/office/drawing/2014/main" id="{C1850B69-2079-48B7-BE73-CD2A7F763257}"/>
              </a:ext>
            </a:extLst>
          </p:cNvPr>
          <p:cNvSpPr/>
          <p:nvPr/>
        </p:nvSpPr>
        <p:spPr>
          <a:xfrm>
            <a:off x="6130379" y="675177"/>
            <a:ext cx="2209799" cy="646986"/>
          </a:xfrm>
          <a:prstGeom prst="roundRect">
            <a:avLst/>
          </a:prstGeom>
          <a:solidFill>
            <a:srgbClr val="E4DFC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Сімейна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домашня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25" name="Прямоугольник 13">
            <a:extLst>
              <a:ext uri="{FF2B5EF4-FFF2-40B4-BE49-F238E27FC236}">
                <a16:creationId xmlns:a16="http://schemas.microsoft.com/office/drawing/2014/main" id="{2C358409-E3CE-44C7-9C33-CCE7F46537F2}"/>
              </a:ext>
            </a:extLst>
          </p:cNvPr>
          <p:cNvSpPr/>
          <p:nvPr/>
        </p:nvSpPr>
        <p:spPr>
          <a:xfrm>
            <a:off x="2867046" y="4177406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Облік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навчальних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занять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14">
            <a:extLst>
              <a:ext uri="{FF2B5EF4-FFF2-40B4-BE49-F238E27FC236}">
                <a16:creationId xmlns:a16="http://schemas.microsoft.com/office/drawing/2014/main" id="{D5C2A8BB-FD58-4528-ABD7-5DEF2B4A1584}"/>
              </a:ext>
            </a:extLst>
          </p:cNvPr>
          <p:cNvSpPr/>
          <p:nvPr/>
        </p:nvSpPr>
        <p:spPr>
          <a:xfrm>
            <a:off x="107859" y="4390563"/>
            <a:ext cx="2607127" cy="1736646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Кількість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навчальних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годин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визначається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розрахунку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1-4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класи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- 10 годин на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тиждень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5-9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класи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- 14 годин на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тиждень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10,11 (12)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класи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- 16 годин на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тиждень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6">
            <a:extLst>
              <a:ext uri="{FF2B5EF4-FFF2-40B4-BE49-F238E27FC236}">
                <a16:creationId xmlns:a16="http://schemas.microsoft.com/office/drawing/2014/main" id="{58E5A8E8-56C0-43A4-A35D-C1C228CE4CD1}"/>
              </a:ext>
            </a:extLst>
          </p:cNvPr>
          <p:cNvSpPr/>
          <p:nvPr/>
        </p:nvSpPr>
        <p:spPr>
          <a:xfrm>
            <a:off x="3102844" y="4788293"/>
            <a:ext cx="5622056" cy="1123712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just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підсумкового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формувального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оцінювання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завершального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підсумкового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оцінювання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перевірка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письмових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робіт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консультацій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згідно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графіком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затвердженим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керівником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закладу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освіти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1">
            <a:extLst>
              <a:ext uri="{FF2B5EF4-FFF2-40B4-BE49-F238E27FC236}">
                <a16:creationId xmlns:a16="http://schemas.microsoft.com/office/drawing/2014/main" id="{AF262EF1-FF90-42F2-8D84-BEC2753B1F24}"/>
              </a:ext>
            </a:extLst>
          </p:cNvPr>
          <p:cNvSpPr/>
          <p:nvPr/>
        </p:nvSpPr>
        <p:spPr>
          <a:xfrm>
            <a:off x="1744948" y="2725317"/>
            <a:ext cx="535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Оцінювання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результатів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навчання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учнів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22">
            <a:extLst>
              <a:ext uri="{FF2B5EF4-FFF2-40B4-BE49-F238E27FC236}">
                <a16:creationId xmlns:a16="http://schemas.microsoft.com/office/drawing/2014/main" id="{E9782BDA-89F2-4733-B4BA-A0F8B4EFECAA}"/>
              </a:ext>
            </a:extLst>
          </p:cNvPr>
          <p:cNvSpPr/>
          <p:nvPr/>
        </p:nvSpPr>
        <p:spPr>
          <a:xfrm>
            <a:off x="157255" y="3173208"/>
            <a:ext cx="2607126" cy="783193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Поточне</a:t>
            </a:r>
            <a:r>
              <a:rPr lang="ru-RU" sz="14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підсумкове</a:t>
            </a:r>
            <a:r>
              <a:rPr lang="ru-RU" sz="14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тематичне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семестрове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річне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 та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атестація</a:t>
            </a:r>
            <a:endParaRPr lang="ru-RU" sz="13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23">
            <a:extLst>
              <a:ext uri="{FF2B5EF4-FFF2-40B4-BE49-F238E27FC236}">
                <a16:creationId xmlns:a16="http://schemas.microsoft.com/office/drawing/2014/main" id="{5D3FAF5B-5E23-42F6-8C2E-9D3EA6914119}"/>
              </a:ext>
            </a:extLst>
          </p:cNvPr>
          <p:cNvSpPr/>
          <p:nvPr/>
        </p:nvSpPr>
        <p:spPr>
          <a:xfrm>
            <a:off x="3172187" y="3173209"/>
            <a:ext cx="2392545" cy="783193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1 раз на </a:t>
            </a:r>
            <a:r>
              <a:rPr lang="ru-RU" sz="14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рік</a:t>
            </a:r>
            <a:r>
              <a:rPr lang="ru-RU" sz="14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річне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оцінювання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атестація</a:t>
            </a:r>
            <a:endParaRPr lang="ru-RU" sz="13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24">
            <a:extLst>
              <a:ext uri="{FF2B5EF4-FFF2-40B4-BE49-F238E27FC236}">
                <a16:creationId xmlns:a16="http://schemas.microsoft.com/office/drawing/2014/main" id="{35F5AA2F-06A2-43E8-8196-C7036CFD1F0E}"/>
              </a:ext>
            </a:extLst>
          </p:cNvPr>
          <p:cNvSpPr/>
          <p:nvPr/>
        </p:nvSpPr>
        <p:spPr>
          <a:xfrm>
            <a:off x="6130378" y="3207073"/>
            <a:ext cx="2373085" cy="783193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4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Підсумкове</a:t>
            </a:r>
            <a:r>
              <a:rPr lang="ru-RU" sz="14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семестрове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річне</a:t>
            </a:r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3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sz="13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атестація</a:t>
            </a:r>
            <a:endParaRPr lang="ru-RU" sz="13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2">
            <a:extLst>
              <a:ext uri="{FF2B5EF4-FFF2-40B4-BE49-F238E27FC236}">
                <a16:creationId xmlns:a16="http://schemas.microsoft.com/office/drawing/2014/main" id="{39476DD8-4222-416E-AFE5-9F6DADA30115}"/>
              </a:ext>
            </a:extLst>
          </p:cNvPr>
          <p:cNvSpPr/>
          <p:nvPr/>
        </p:nvSpPr>
        <p:spPr>
          <a:xfrm>
            <a:off x="2528110" y="1358450"/>
            <a:ext cx="3602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Підстави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зарахування</a:t>
            </a:r>
            <a:endParaRPr lang="uk-UA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19">
            <a:extLst>
              <a:ext uri="{FF2B5EF4-FFF2-40B4-BE49-F238E27FC236}">
                <a16:creationId xmlns:a16="http://schemas.microsoft.com/office/drawing/2014/main" id="{A46AE909-4AFE-491D-A3B1-6B46F3CDE072}"/>
              </a:ext>
            </a:extLst>
          </p:cNvPr>
          <p:cNvSpPr/>
          <p:nvPr/>
        </p:nvSpPr>
        <p:spPr>
          <a:xfrm>
            <a:off x="107859" y="1772057"/>
            <a:ext cx="2607126" cy="919401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Заява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одного з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батьків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висновок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ЛКК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медичний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висновок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про стан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здоров’я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дитини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20">
            <a:extLst>
              <a:ext uri="{FF2B5EF4-FFF2-40B4-BE49-F238E27FC236}">
                <a16:creationId xmlns:a16="http://schemas.microsoft.com/office/drawing/2014/main" id="{0889AA6B-95AA-4A98-BA69-D359294E3B8E}"/>
              </a:ext>
            </a:extLst>
          </p:cNvPr>
          <p:cNvSpPr/>
          <p:nvPr/>
        </p:nvSpPr>
        <p:spPr>
          <a:xfrm>
            <a:off x="3110634" y="1779353"/>
            <a:ext cx="2610468" cy="715089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Заява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одного з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батьків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документ,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підтверджує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наявність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підстави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25">
            <a:extLst>
              <a:ext uri="{FF2B5EF4-FFF2-40B4-BE49-F238E27FC236}">
                <a16:creationId xmlns:a16="http://schemas.microsoft.com/office/drawing/2014/main" id="{6458663C-845C-4962-91AD-A2946DC479B6}"/>
              </a:ext>
            </a:extLst>
          </p:cNvPr>
          <p:cNvSpPr/>
          <p:nvPr/>
        </p:nvSpPr>
        <p:spPr>
          <a:xfrm>
            <a:off x="6130379" y="1775349"/>
            <a:ext cx="2373085" cy="306467"/>
          </a:xfrm>
          <a:prstGeom prst="roundRect">
            <a:avLst/>
          </a:prstGeom>
          <a:solidFill>
            <a:srgbClr val="E6D9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Заява</a:t>
            </a:r>
            <a:r>
              <a:rPr lang="ru-RU" sz="1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одного з </a:t>
            </a:r>
            <a:r>
              <a:rPr lang="ru-RU" sz="1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батьків</a:t>
            </a:r>
            <a:endParaRPr lang="ru-RU" sz="12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6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FF5A3-0119-4B46-A8CC-EE4C1AE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74" y="2347428"/>
            <a:ext cx="8427051" cy="83062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здобуття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дистанційною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формою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може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здійснюватися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осіб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які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E1F22-8124-4F65-9D57-3FBC86923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24059-B6FD-4B16-98AD-EBA0BD295D07}"/>
              </a:ext>
            </a:extLst>
          </p:cNvPr>
          <p:cNvSpPr txBox="1"/>
          <p:nvPr/>
        </p:nvSpPr>
        <p:spPr>
          <a:xfrm>
            <a:off x="418008" y="3394752"/>
            <a:ext cx="7878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не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можуть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відвідувати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заняття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в закладах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(у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зв’язку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станом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здоров’я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збройним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конфліктом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введенням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воєнного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стану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проживанням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перебуванням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) за кордоном (для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громадян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України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), на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тимчасово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окупованій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території</a:t>
            </a:r>
            <a:r>
              <a:rPr lang="ru-RU" sz="16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України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поширенням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епідемій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наслідками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природних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техногенних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катастроф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тощо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9A548-1C44-4F79-8C60-A39498B8362A}"/>
              </a:ext>
            </a:extLst>
          </p:cNvPr>
          <p:cNvSpPr txBox="1"/>
          <p:nvPr/>
        </p:nvSpPr>
        <p:spPr>
          <a:xfrm>
            <a:off x="515565" y="4997724"/>
            <a:ext cx="7978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потребують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реалізації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індивідуальної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освітньої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траєкторії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відповідно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їх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здібностей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інтересів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потреб,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мотивації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можливостей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досвіду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обдарованих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дітей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систематичним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заняттям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учнем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певним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видом (видами) спорту та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участю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у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спортивних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змаганнях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тощо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).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84E1B-DE99-489C-A70F-EABB344B9F61}"/>
              </a:ext>
            </a:extLst>
          </p:cNvPr>
          <p:cNvSpPr txBox="1"/>
          <p:nvPr/>
        </p:nvSpPr>
        <p:spPr>
          <a:xfrm>
            <a:off x="195521" y="1670940"/>
            <a:ext cx="832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Положення про дистанційну форму здобуття загальної середньої освіти, затверджене наказом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МОН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08.09.2020 № 1115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36E8E-A436-4753-893A-B9766A7CDC7C}"/>
              </a:ext>
            </a:extLst>
          </p:cNvPr>
          <p:cNvSpPr txBox="1"/>
          <p:nvPr/>
        </p:nvSpPr>
        <p:spPr>
          <a:xfrm>
            <a:off x="0" y="3581689"/>
            <a:ext cx="526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28933-A70C-46D9-835C-85FFC8362171}"/>
              </a:ext>
            </a:extLst>
          </p:cNvPr>
          <p:cNvSpPr txBox="1"/>
          <p:nvPr/>
        </p:nvSpPr>
        <p:spPr>
          <a:xfrm>
            <a:off x="154561" y="5067958"/>
            <a:ext cx="526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01EFC9-A261-BDA8-CD8F-69C4F239A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15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2A9FCFC8-27B3-7FDE-E08E-7CC7DE88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E8C257-91DE-15E1-0BC5-4FCB16D2FA9A}"/>
              </a:ext>
            </a:extLst>
          </p:cNvPr>
          <p:cNvSpPr txBox="1"/>
          <p:nvPr/>
        </p:nvSpPr>
        <p:spPr>
          <a:xfrm>
            <a:off x="1247572" y="703189"/>
            <a:ext cx="7138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буде організоване дистанційне навчання для тих дітей, </a:t>
            </a:r>
          </a:p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не будуть навчатися очно?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E0030F8-B052-3C70-02AE-22DDC5C56579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2FCC9FAC-14C1-4A6B-AC65-87E43286F67B}"/>
              </a:ext>
            </a:extLst>
          </p:cNvPr>
          <p:cNvSpPr/>
          <p:nvPr/>
        </p:nvSpPr>
        <p:spPr>
          <a:xfrm>
            <a:off x="191934" y="35699"/>
            <a:ext cx="8765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Положення про дистанційну форму здобуття загальної середньої освіти, затверджене наказом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МОН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України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від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08.09.2020 № 1115</a:t>
            </a:r>
          </a:p>
        </p:txBody>
      </p:sp>
      <p:sp>
        <p:nvSpPr>
          <p:cNvPr id="11" name="Прямоугольник 34">
            <a:extLst>
              <a:ext uri="{FF2B5EF4-FFF2-40B4-BE49-F238E27FC236}">
                <a16:creationId xmlns:a16="http://schemas.microsoft.com/office/drawing/2014/main" id="{8CB63DFD-9AC6-4F1E-8A2D-47D2FA9D232D}"/>
              </a:ext>
            </a:extLst>
          </p:cNvPr>
          <p:cNvSpPr/>
          <p:nvPr/>
        </p:nvSpPr>
        <p:spPr>
          <a:xfrm>
            <a:off x="376602" y="1189967"/>
            <a:ext cx="8575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Дистанційне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навчання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2F5314-A808-4207-97F9-BF6A3DEB2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1930" y="5724792"/>
            <a:ext cx="1531754" cy="1148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B3D7D1-B742-4CF0-BE47-47CAB9177CE3}"/>
              </a:ext>
            </a:extLst>
          </p:cNvPr>
          <p:cNvSpPr txBox="1"/>
          <p:nvPr/>
        </p:nvSpPr>
        <p:spPr>
          <a:xfrm>
            <a:off x="496482" y="1714276"/>
            <a:ext cx="81607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Дистанційне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здійснюється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відповідно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освітньої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програми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закладу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має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забезпечувати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виконання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суб’єктами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дистанційного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державних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стандартів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едагогічна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рада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схвалює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використання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конкретних</a:t>
            </a: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інформаційно-комунікаційних</a:t>
            </a: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систем 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електронних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освітніх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платформ),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комунікаційних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онлайн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сервісів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інструментів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едагогічні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працівники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користуючись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академічною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свободою,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можуть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обирати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форми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методи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і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засоби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дистанційного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самостійно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визначають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режим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синхронний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асинхронний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проведення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окремих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навчальних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занять. При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цьому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менше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 30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відсотків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навчального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часу,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передбаченого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освітньою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програмою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закладу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організовується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 синхронному </a:t>
            </a:r>
            <a:r>
              <a:rPr lang="ru-RU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режимі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74451-D863-4004-A146-C914C7417670}"/>
              </a:ext>
            </a:extLst>
          </p:cNvPr>
          <p:cNvSpPr txBox="1"/>
          <p:nvPr/>
        </p:nvSpPr>
        <p:spPr>
          <a:xfrm>
            <a:off x="69783" y="3410475"/>
            <a:ext cx="4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B8ECF-F2F8-4EC9-85C2-544305DFA408}"/>
              </a:ext>
            </a:extLst>
          </p:cNvPr>
          <p:cNvSpPr txBox="1"/>
          <p:nvPr/>
        </p:nvSpPr>
        <p:spPr>
          <a:xfrm>
            <a:off x="50099" y="2708862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7307C-0A55-4457-945B-54D1A3BC817A}"/>
              </a:ext>
            </a:extLst>
          </p:cNvPr>
          <p:cNvSpPr txBox="1"/>
          <p:nvPr/>
        </p:nvSpPr>
        <p:spPr>
          <a:xfrm>
            <a:off x="141811" y="1787779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9" name="Прямокутник 1">
            <a:extLst>
              <a:ext uri="{FF2B5EF4-FFF2-40B4-BE49-F238E27FC236}">
                <a16:creationId xmlns:a16="http://schemas.microsoft.com/office/drawing/2014/main" id="{6EF02818-9FD4-4A93-8281-8368DD068718}"/>
              </a:ext>
            </a:extLst>
          </p:cNvPr>
          <p:cNvSpPr txBox="1">
            <a:spLocks/>
          </p:cNvSpPr>
          <p:nvPr/>
        </p:nvSpPr>
        <p:spPr bwMode="auto">
          <a:xfrm>
            <a:off x="496482" y="2731061"/>
            <a:ext cx="815103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Зарахування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переведення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учнів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здійснюється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як правило, до початку 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навчального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року 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або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семестру  </a:t>
            </a:r>
            <a:r>
              <a:rPr lang="ru-RU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навчання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uk-UA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FC533B-7F62-40C7-BD71-D9A9DF29C380}"/>
              </a:ext>
            </a:extLst>
          </p:cNvPr>
          <p:cNvSpPr txBox="1"/>
          <p:nvPr/>
        </p:nvSpPr>
        <p:spPr>
          <a:xfrm>
            <a:off x="79714" y="4457034"/>
            <a:ext cx="4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267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4">
            <a:extLst>
              <a:ext uri="{FF2B5EF4-FFF2-40B4-BE49-F238E27FC236}">
                <a16:creationId xmlns:a16="http://schemas.microsoft.com/office/drawing/2014/main" id="{213D7873-DB17-43C6-B6CE-D4D1C7A4BC42}"/>
              </a:ext>
            </a:extLst>
          </p:cNvPr>
          <p:cNvSpPr/>
          <p:nvPr/>
        </p:nvSpPr>
        <p:spPr>
          <a:xfrm>
            <a:off x="522513" y="2171364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 разі, якщо під час дистанційного навчання батьки не забезпечують участь дитини в освітньому процесі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протягом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10 робочих днів підряд 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 невідомих причин,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заклад освіти інформує </a:t>
            </a:r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 це відповідну </a:t>
            </a:r>
            <a:r>
              <a:rPr lang="uk-UA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службу у справах дітей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362CE-3720-4282-87F1-2A14C2A1B7EC}"/>
              </a:ext>
            </a:extLst>
          </p:cNvPr>
          <p:cNvSpPr txBox="1"/>
          <p:nvPr/>
        </p:nvSpPr>
        <p:spPr>
          <a:xfrm>
            <a:off x="679268" y="409133"/>
            <a:ext cx="7785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Отримання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матеріалів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спілкування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між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суб’єктами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дистанційного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під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час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корекційно-розвиткових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занять,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консультацій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що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проводяться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дистанційно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забезпечується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передачею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відео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-,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аудіо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-,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графічної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текстової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інформації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в синхронному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асинхронному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режимі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833CC-B8BC-44A5-B554-BB3A8A332EAA}"/>
              </a:ext>
            </a:extLst>
          </p:cNvPr>
          <p:cNvSpPr txBox="1"/>
          <p:nvPr/>
        </p:nvSpPr>
        <p:spPr>
          <a:xfrm>
            <a:off x="89843" y="4664790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9320F-2A02-41BD-BBAE-F1115708E4C7}"/>
              </a:ext>
            </a:extLst>
          </p:cNvPr>
          <p:cNvSpPr txBox="1"/>
          <p:nvPr/>
        </p:nvSpPr>
        <p:spPr>
          <a:xfrm>
            <a:off x="152372" y="409133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B34A1-39AA-48EB-AEFD-236BD95A17B6}"/>
              </a:ext>
            </a:extLst>
          </p:cNvPr>
          <p:cNvSpPr txBox="1"/>
          <p:nvPr/>
        </p:nvSpPr>
        <p:spPr>
          <a:xfrm>
            <a:off x="128435" y="2194449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5CE23-A246-43DA-BCBD-93B5397F83D9}"/>
              </a:ext>
            </a:extLst>
          </p:cNvPr>
          <p:cNvSpPr txBox="1"/>
          <p:nvPr/>
        </p:nvSpPr>
        <p:spPr>
          <a:xfrm>
            <a:off x="89842" y="3534687"/>
            <a:ext cx="52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📌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E0609-7504-4E0C-9C6F-6F44B5E3268A}"/>
              </a:ext>
            </a:extLst>
          </p:cNvPr>
          <p:cNvSpPr txBox="1"/>
          <p:nvPr/>
        </p:nvSpPr>
        <p:spPr>
          <a:xfrm>
            <a:off x="522513" y="3260230"/>
            <a:ext cx="82296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18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Оцінювання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результатів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проводяться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відповідно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критеріїв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визначених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МОН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України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Державна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підсумкова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атестація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проводиться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відповідно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законодавства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8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Оцінювання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результатів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може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здійснюватися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очно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дистанційно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використанням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можливостей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інформаційно-комунікаційних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цифрових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технологій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зокрема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відеоконференцзв’язку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інструментарію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оцінювання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визначеного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освітньою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програмою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закладу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20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931B8E8-F60C-BB55-BFCE-A7843965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1485" y="1480864"/>
            <a:ext cx="1025912" cy="8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3812D-564E-4E46-AF1D-125A2F51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18" y="994685"/>
            <a:ext cx="7886700" cy="1768388"/>
          </a:xfrm>
        </p:spPr>
        <p:txBody>
          <a:bodyPr>
            <a:normAutofit/>
          </a:bodyPr>
          <a:lstStyle/>
          <a:p>
            <a:pPr algn="ctr"/>
            <a:br>
              <a:rPr lang="ru-RU" sz="8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</a:br>
            <a:br>
              <a:rPr lang="ru-RU" sz="800" b="1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</a:br>
            <a:br>
              <a:rPr lang="ru-RU" sz="2400" b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</a:br>
            <a:endParaRPr lang="ru-RU" sz="240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09146-3487-4739-8A92-308E9EB8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44" y="1889933"/>
            <a:ext cx="8675648" cy="24113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br>
              <a:rPr lang="uk-UA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endParaRPr lang="uk-UA" sz="18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📌 ЗАКОН УКРАЇНИ про внесення змін до деяких законів України про освіту щодо організації інклюзивного навчання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📌 ПОРЯДОК організації інклюзивного навчання у закладах загальної середньої освіти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7C47B-61F5-484F-88C6-39A2FF91F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A82F2-2304-180C-B70C-239281B6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45">
            <a:off x="8817872" y="412866"/>
            <a:ext cx="225653" cy="559993"/>
          </a:xfrm>
          <a:prstGeom prst="rect">
            <a:avLst/>
          </a:prstGeom>
        </p:spPr>
      </p:pic>
      <p:pic>
        <p:nvPicPr>
          <p:cNvPr id="7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0ABA0555-2BB7-08A5-5320-0B7038C8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307519" y="829277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D68732-62C1-4F72-7DFA-FA2C7D25F691}"/>
              </a:ext>
            </a:extLst>
          </p:cNvPr>
          <p:cNvSpPr txBox="1"/>
          <p:nvPr/>
        </p:nvSpPr>
        <p:spPr>
          <a:xfrm>
            <a:off x="1565386" y="803630"/>
            <a:ext cx="6949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uk-UA" sz="1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буде організоване навчання для дітей з особливими освітніми потребами? Хто буде спускатися з ними в укриття?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005FB22-94AE-9CCD-0F97-64943F9211F0}"/>
              </a:ext>
            </a:extLst>
          </p:cNvPr>
          <p:cNvSpPr txBox="1">
            <a:spLocks/>
          </p:cNvSpPr>
          <p:nvPr/>
        </p:nvSpPr>
        <p:spPr bwMode="auto">
          <a:xfrm>
            <a:off x="666739" y="304069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B70D49-3539-45AF-855E-34DA7EF1EAAE}"/>
              </a:ext>
            </a:extLst>
          </p:cNvPr>
          <p:cNvSpPr/>
          <p:nvPr/>
        </p:nvSpPr>
        <p:spPr>
          <a:xfrm>
            <a:off x="354244" y="3924323"/>
            <a:ext cx="8537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Порядок визначає організаційні засади інклюзивного навчання учнів з особливими освітніми потребами за інституційною (очною (денною) формою здобуття освіти у закладах загальної середньої освіти.</a:t>
            </a:r>
          </a:p>
          <a:p>
            <a:pPr algn="just"/>
            <a:endParaRPr lang="uk-UA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 період воєнного стану, надзвичайної ситуації або надзвичайного стану можливе застосування дистанційно-очної (змішаної) форми                               здобуття освіти для таких дітей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uk-UA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0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3812D-564E-4E46-AF1D-125A2F51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97" y="194562"/>
            <a:ext cx="7886700" cy="61174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8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</a:br>
            <a:br>
              <a:rPr lang="ru-RU" sz="800" b="1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</a:br>
            <a:r>
              <a:rPr lang="ru-RU" sz="2400" b="1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Здобуття</a:t>
            </a: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дітей</a:t>
            </a: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 </a:t>
            </a:r>
            <a:b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 </a:t>
            </a:r>
            <a:r>
              <a:rPr lang="ru-RU" sz="2400" b="1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особливими</a:t>
            </a: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освітніми</a:t>
            </a:r>
            <a:r>
              <a:rPr lang="ru-RU" sz="2400" b="1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потребами</a:t>
            </a:r>
            <a:br>
              <a:rPr lang="ru-RU" sz="2400" b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</a:br>
            <a:endParaRPr lang="ru-RU" sz="240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27C47B-61F5-484F-88C6-39A2FF91F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A82F2-2304-180C-B70C-239281B6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728058" y="162743"/>
            <a:ext cx="225653" cy="559993"/>
          </a:xfrm>
          <a:prstGeom prst="rect">
            <a:avLst/>
          </a:prstGeom>
        </p:spPr>
      </p:pic>
      <p:pic>
        <p:nvPicPr>
          <p:cNvPr id="7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0ABA0555-2BB7-08A5-5320-0B7038C8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220334" y="116633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5C47B-2191-4897-8CDB-3A682C43F83E}"/>
              </a:ext>
            </a:extLst>
          </p:cNvPr>
          <p:cNvSpPr/>
          <p:nvPr/>
        </p:nvSpPr>
        <p:spPr>
          <a:xfrm>
            <a:off x="277950" y="1220517"/>
            <a:ext cx="84394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У період воєнного стану, надзвичайної ситуації або надзвичайного стану (особливого періоду)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гранична кількість учнів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з особливими освітніми потребами в інклюзивних класах, визначена цим Порядком,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не застосовується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Заклад освіти не може відмовити в організації інклюзивного навчання учня з особливими освітніми потребами та створенні інклюзивного класу.</a:t>
            </a:r>
          </a:p>
          <a:p>
            <a:pPr algn="just"/>
            <a:r>
              <a:rPr lang="uk-UA" i="1" dirty="0">
                <a:solidFill>
                  <a:srgbClr val="333333"/>
                </a:solidFill>
                <a:latin typeface="Times New Roman" panose="02020603050405020304" pitchFamily="18" charset="0"/>
              </a:rPr>
              <a:t>{Пункт 6 доповнено абзацом згідно з Постановою КМ </a:t>
            </a:r>
            <a:r>
              <a:rPr lang="uk-UA" i="1" u="sng" dirty="0">
                <a:solidFill>
                  <a:srgbClr val="000099"/>
                </a:solidFill>
                <a:latin typeface="Times New Roman" panose="02020603050405020304" pitchFamily="18" charset="0"/>
                <a:hlinkClick r:id="rId5"/>
              </a:rPr>
              <a:t>№ 483 від 26.04.2022</a:t>
            </a:r>
            <a:r>
              <a:rPr lang="uk-UA" i="1" dirty="0">
                <a:solidFill>
                  <a:srgbClr val="333333"/>
                </a:solidFill>
                <a:latin typeface="Times New Roman" panose="02020603050405020304" pitchFamily="18" charset="0"/>
              </a:rPr>
              <a:t>}</a:t>
            </a:r>
            <a:endParaRPr lang="uk-UA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Для учнів, які потребують підтримки в освітньому процесі, керівник закладу освіти формує команду психолого-педагогічного супроводу та забезпечує її роботу в закладі освіти. До складу команди залучаються фахівці </a:t>
            </a:r>
            <a:r>
              <a:rPr lang="uk-UA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інклюзивно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-ресурсного центру, які брали участь у проведенні комплексної оцінки. </a:t>
            </a:r>
          </a:p>
          <a:p>
            <a:pPr algn="just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У період воєнного стану, надзвичайної ситуації або надзвичайного стану (особливого періоду)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засідання команди можуть проходити в режимі он-лайн та/або у змішаному очно-дистанційному форматі.</a:t>
            </a:r>
          </a:p>
          <a:p>
            <a:pPr algn="just"/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{Пункт 7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із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змінами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внесеними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згідно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Постановою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КМ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483 </a:t>
            </a:r>
            <a:r>
              <a:rPr lang="ru-RU" i="1" dirty="0" err="1">
                <a:solidFill>
                  <a:srgbClr val="333333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26.04.2022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</a:rPr>
              <a:t>}</a:t>
            </a:r>
            <a:endParaRPr lang="uk-UA" i="1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7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0EC8B-0DCF-4A90-9219-69871ED1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1" y="365126"/>
            <a:ext cx="8593015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НАКАЗ МОН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України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від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28.03.2022  № 274 </a:t>
            </a:r>
            <a:b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</a:b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«Про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деякі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питання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організації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здобуття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загальної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середньої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освітнього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процесу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в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умовах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воєнного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стану в </a:t>
            </a:r>
            <a:r>
              <a:rPr lang="ru-RU" sz="24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Україні</a:t>
            </a:r>
            <a:r>
              <a:rPr lang="ru-RU" sz="24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240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ED51F-14E4-4405-A292-336BE382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18" y="2540514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1)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зарахування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здобувачів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загальної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середньої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які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вимушені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були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змінити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місце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та/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проживання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перебування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і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проживають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перебувають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) в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Україні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чи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за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її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межами,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закладів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заявою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її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сканованою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копією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чи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фотокопією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що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подається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закладу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одним з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батьків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опікуном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іншим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законним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представником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родичем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здобувана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або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повнолітнім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здобувачем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нарочно, факсом,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електронною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поштою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іншими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засобами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зв’язку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чи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у будь-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який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інший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спосіб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(за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вибором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заявника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);</a:t>
            </a:r>
          </a:p>
          <a:p>
            <a:pPr marL="0" indent="0" algn="just">
              <a:buNone/>
            </a:pP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2)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здобуття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загальної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середньої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здобуванів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 будь-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якою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формою,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що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може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забезпечити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заклад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є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найбільш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безпечною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для них;</a:t>
            </a:r>
          </a:p>
          <a:p>
            <a:pPr marL="0" indent="0">
              <a:buNone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CB21D-9991-4167-A016-2A43CFC7B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FE3A50-4A24-40A6-8C03-FF256911D535}"/>
              </a:ext>
            </a:extLst>
          </p:cNvPr>
          <p:cNvSpPr txBox="1"/>
          <p:nvPr/>
        </p:nvSpPr>
        <p:spPr>
          <a:xfrm>
            <a:off x="410307" y="1745932"/>
            <a:ext cx="6893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Закладам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забезпечити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організувати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CB21D-9991-4167-A016-2A43CFC7B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8D89B3D-D8D5-4ED1-B3BF-FEF8055DC2CA}"/>
              </a:ext>
            </a:extLst>
          </p:cNvPr>
          <p:cNvSpPr txBox="1">
            <a:spLocks/>
          </p:cNvSpPr>
          <p:nvPr/>
        </p:nvSpPr>
        <p:spPr>
          <a:xfrm>
            <a:off x="451485" y="2316132"/>
            <a:ext cx="8593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НАКАЗ МОН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України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від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15.05.2022  № 563</a:t>
            </a:r>
            <a:b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Про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затвердження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методичних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рекомендацій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щодо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окремих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питань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здобуття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в закладах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загальної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середньої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в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умовах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воєнного</a:t>
            </a:r>
            <a:r>
              <a:rPr lang="ru-RU" sz="2000" b="1" i="0" dirty="0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 стану в </a:t>
            </a:r>
            <a:r>
              <a:rPr lang="ru-RU" sz="2000" b="1" i="0" dirty="0" err="1">
                <a:solidFill>
                  <a:srgbClr val="C55A11"/>
                </a:solidFill>
                <a:effectLst/>
                <a:latin typeface="Century Gothic" panose="020B0502020202020204" pitchFamily="34" charset="0"/>
              </a:rPr>
              <a:t>Україні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»</a:t>
            </a:r>
            <a:endParaRPr lang="ru-RU" sz="2000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7388-284C-C366-74FF-087B5694D64A}"/>
              </a:ext>
            </a:extLst>
          </p:cNvPr>
          <p:cNvSpPr txBox="1"/>
          <p:nvPr/>
        </p:nvSpPr>
        <p:spPr>
          <a:xfrm>
            <a:off x="1285961" y="410074"/>
            <a:ext cx="7269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Яка форма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підходить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моїм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дітям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вони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знаходяться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за кордоном та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відвідують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щодня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місцеву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школу,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присутні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на онлайн уроках. При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я сама не маю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змоги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обох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всім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предметам. Яка форма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підходить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моїх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5CC811-619D-90CD-6249-1E930BCB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0126" y="2013525"/>
            <a:ext cx="872389" cy="654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AC1BAE-4480-875C-0D01-20101C8D31A7}"/>
              </a:ext>
            </a:extLst>
          </p:cNvPr>
          <p:cNvSpPr txBox="1"/>
          <p:nvPr/>
        </p:nvSpPr>
        <p:spPr>
          <a:xfrm>
            <a:off x="561704" y="1700353"/>
            <a:ext cx="8130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потрібно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забирати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документи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піде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 школу за кордоном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перевести просто на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індивідуальне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F5C6C8-736A-CFE5-85BD-87A087102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45">
            <a:off x="8655908" y="120172"/>
            <a:ext cx="225653" cy="559993"/>
          </a:xfrm>
          <a:prstGeom prst="rect">
            <a:avLst/>
          </a:prstGeom>
        </p:spPr>
      </p:pic>
      <p:pic>
        <p:nvPicPr>
          <p:cNvPr id="22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C6404179-060A-D43B-AF47-8DBB7FCF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8485" y="734448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EE59236-A1DD-F0CF-EB42-498FC32DD437}"/>
              </a:ext>
            </a:extLst>
          </p:cNvPr>
          <p:cNvSpPr txBox="1">
            <a:spLocks/>
          </p:cNvSpPr>
          <p:nvPr/>
        </p:nvSpPr>
        <p:spPr bwMode="auto">
          <a:xfrm>
            <a:off x="451485" y="98346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id="{C3903ACC-697B-E0F2-A37D-E799121A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96" y="3544341"/>
            <a:ext cx="8679104" cy="1760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400" b="1" i="1" u="sng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Забезпечення безперервності здобуття освіти дітьми в умовах воєнного стану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6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                                                </a:t>
            </a:r>
            <a:r>
              <a:rPr lang="uk-UA" sz="6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Рекомендовано:</a:t>
            </a:r>
            <a:endParaRPr lang="uk-UA" sz="6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варіанти здобуття освіти особами, які перебувають за кордоном;</a:t>
            </a:r>
            <a:r>
              <a:rPr lang="uk-UA" sz="6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заходи щодо оптимізації освітнього процесу й урахування результатів навчання з тих предметів, які здобувач (здобувачка) освіти опановує в закордонній школі;</a:t>
            </a:r>
            <a:endParaRPr lang="uk-UA" sz="64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зміст інформаційної довідки закладу освіти, де навчається дитина за місцем перебування, для можливості оптимізації освітнього процесу.</a:t>
            </a:r>
            <a:endParaRPr lang="uk-UA" sz="64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059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B9DE1-4DB2-4543-A865-5B4B3C97BBEB}"/>
              </a:ext>
            </a:extLst>
          </p:cNvPr>
          <p:cNvSpPr txBox="1"/>
          <p:nvPr/>
        </p:nvSpPr>
        <p:spPr>
          <a:xfrm>
            <a:off x="409433" y="1490388"/>
            <a:ext cx="8325134" cy="2662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Комітету </a:t>
            </a: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Верховної Ради </a:t>
            </a:r>
            <a:r>
              <a:rPr lang="uk-UA" sz="2200" b="1" kern="1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Україниз</a:t>
            </a: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 освіти, науки та інновацій</a:t>
            </a:r>
          </a:p>
          <a:p>
            <a:pPr algn="ctr">
              <a:spcAft>
                <a:spcPts val="800"/>
              </a:spcAft>
            </a:pP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«Про затвердження Рекомендацій слухань у Комітеті на тему: «Освітні втрати й освітні розриви на рівні загальної середньої освіти: вимірювання та механізми подолання»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(протокол від 07.06.2023 № 122)</a:t>
            </a:r>
            <a:endParaRPr lang="ru-RU" sz="2200" b="1" kern="100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BFE44E-6DA7-4F7A-97FB-93B9CA7F4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" y="3373448"/>
            <a:ext cx="863901" cy="12691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31DAC-B4DB-4C97-A67A-DDE8A0A30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281" y="1107306"/>
            <a:ext cx="1405719" cy="1054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7C294-78E7-4327-8547-8BE8B2F734EB}"/>
              </a:ext>
            </a:extLst>
          </p:cNvPr>
          <p:cNvSpPr txBox="1"/>
          <p:nvPr/>
        </p:nvSpPr>
        <p:spPr>
          <a:xfrm>
            <a:off x="1054971" y="4402544"/>
            <a:ext cx="7679596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u="sng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Засновникам закладів загальної середньої освіти:</a:t>
            </a:r>
            <a:endParaRPr lang="ru-RU" sz="2000" u="sng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16.2. Створити умови для повернення до очного/змішаного навчання</a:t>
            </a:r>
            <a:r>
              <a:rPr lang="uk-UA" sz="20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(забезпечення </a:t>
            </a:r>
            <a:r>
              <a:rPr lang="uk-UA" sz="2000" b="1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укриттів</a:t>
            </a:r>
            <a:r>
              <a:rPr lang="uk-UA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8720D-49F9-25FD-4528-917BA85C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45">
            <a:off x="8708916" y="853513"/>
            <a:ext cx="225653" cy="559993"/>
          </a:xfrm>
          <a:prstGeom prst="rect">
            <a:avLst/>
          </a:prstGeom>
        </p:spPr>
      </p:pic>
      <p:pic>
        <p:nvPicPr>
          <p:cNvPr id="4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5642B41A-FA41-287B-A808-9E15FE30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58027" y="564463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F414FC-F078-C40D-1C99-5869288E4AE9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10A0-1D93-3305-348C-49DCF852CE64}"/>
              </a:ext>
            </a:extLst>
          </p:cNvPr>
          <p:cNvSpPr txBox="1"/>
          <p:nvPr/>
        </p:nvSpPr>
        <p:spPr>
          <a:xfrm>
            <a:off x="1668609" y="768752"/>
            <a:ext cx="6069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Що це за очне навчання придумав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Гумдеп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? 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2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9837A-98CA-90D6-A516-96B991E2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6" y="1696458"/>
            <a:ext cx="8527311" cy="255294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Особливості оцінювання  в умовах воєнного стану:</a:t>
            </a:r>
            <a:br>
              <a:rPr lang="uk-UA" sz="2700" u="sng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1F3D36-8E44-AFC6-2523-F1210D09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59" y="1951752"/>
            <a:ext cx="8548575" cy="459521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оцінювання результатів навчання учнів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які одночасно здобувають освіту в закладах освіти країни перебування та України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із тих предметів, які вивчаються в закордонній школі і відповідають предметам української типової освітньої програми, здійснювати на підставі результатів, отриманих у закордонній школі.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оцінювання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зокрема підсумкове (тематичне, семестрове, річне), результатів навчання здобувачів освіти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може здійснюватися за потреби з використанням технологій дистанційного навчання і засобів зв'язку;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 рішенням педагогічної ради під час оцінювання дозволяється враховувати результати навчання із </a:t>
            </a:r>
            <a:r>
              <a:rPr lang="uk-UA" sz="7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відповідних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предметів 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(музика, фізична культура та ін.), отримані учнями у позашкільних закладах освіти.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переведення оцінок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отриманих у закордонній школі, у 12-бальну систему у межах автономії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заклад освіти здійснює самостійно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 відсутності в учнів 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із числа тимчасово переміщених осіб та з тимчасово окупованих територій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задокументованих результатів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оцінювання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 І семестр 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річне оцінювання можна здійснювати </a:t>
            </a:r>
            <a:r>
              <a:rPr lang="uk-UA" sz="6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за результатами ІІ семестру</a:t>
            </a:r>
            <a:r>
              <a:rPr lang="uk-UA" sz="64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endParaRPr lang="uk-UA" sz="6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uk-UA" sz="8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9C019-B114-CCF4-6508-E6A2C1F7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EBDEE9-B680-4BDA-93E0-CD3D8A5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998-7768-4E4F-B4C7-06E278FF3F39}" type="slidenum">
              <a:rPr lang="uk-UA" smtClean="0"/>
              <a:t>30</a:t>
            </a:fld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62B7A2-DBDE-AF31-AA00-A6658326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655908" y="120172"/>
            <a:ext cx="225653" cy="559993"/>
          </a:xfrm>
          <a:prstGeom prst="rect">
            <a:avLst/>
          </a:prstGeom>
        </p:spPr>
      </p:pic>
      <p:pic>
        <p:nvPicPr>
          <p:cNvPr id="7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A7FAD804-B198-1A6C-387E-25ADC017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8485" y="734448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0592BA3-CD5A-9F49-38A5-3819054D2F5F}"/>
              </a:ext>
            </a:extLst>
          </p:cNvPr>
          <p:cNvSpPr txBox="1">
            <a:spLocks/>
          </p:cNvSpPr>
          <p:nvPr/>
        </p:nvSpPr>
        <p:spPr bwMode="auto">
          <a:xfrm>
            <a:off x="527705" y="209240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6F40F-50E1-10C8-F2F2-26DF288FE971}"/>
              </a:ext>
            </a:extLst>
          </p:cNvPr>
          <p:cNvSpPr txBox="1"/>
          <p:nvPr/>
        </p:nvSpPr>
        <p:spPr>
          <a:xfrm>
            <a:off x="1102621" y="586546"/>
            <a:ext cx="7239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моя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знаходиться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за кордоном і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вирішить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там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піти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 школу, як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потім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перенести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бали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коли ми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повернемося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в свою школу?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1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9837A-98CA-90D6-A516-96B991E2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16" y="1925551"/>
            <a:ext cx="7745401" cy="1265792"/>
          </a:xfrm>
        </p:spPr>
        <p:txBody>
          <a:bodyPr>
            <a:normAutofit fontScale="90000"/>
          </a:bodyPr>
          <a:lstStyle/>
          <a:p>
            <a:pPr algn="just"/>
            <a:br>
              <a:rPr lang="uk-UA" sz="27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br>
              <a:rPr lang="uk-UA" sz="2200" b="1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200" b="1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700" b="1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3200" dirty="0"/>
            </a:br>
            <a:r>
              <a:rPr lang="uk-UA" sz="2200" b="1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переведення учнів закладу загальної середньої освіти на наступний рік навчання», затверджений наказом Міністерства освіти і науки України від 14.07.2015 № 762, зареєстрованим у Міністерстві юстиції України 30.07.2015 за № 924/27369 (зі змінами)  </a:t>
            </a:r>
            <a:br>
              <a:rPr lang="uk-UA" sz="2000" b="1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u="sng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dirty="0"/>
            </a:br>
            <a:r>
              <a:rPr lang="uk-UA" sz="4400" dirty="0"/>
              <a:t>   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1F3D36-8E44-AFC6-2523-F1210D09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2" y="3248493"/>
            <a:ext cx="8263353" cy="16601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Річне оцінювання може бути проведено перед початком навчального року</a:t>
            </a:r>
            <a:r>
              <a:rPr lang="uk-UA" sz="2000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зокрема з використанням технологій дистанційного навчання і засобів зв'язку. </a:t>
            </a:r>
            <a:r>
              <a:rPr lang="uk-UA" sz="20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окремих випадках </a:t>
            </a:r>
            <a:r>
              <a:rPr lang="uk-UA" sz="2000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річне оцінювання може здійснюватися</a:t>
            </a:r>
            <a:r>
              <a:rPr lang="uk-UA" sz="20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упродовж І семестру наступного навчального року.</a:t>
            </a:r>
            <a:endParaRPr lang="uk-UA" sz="2000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9C019-B114-CCF4-6508-E6A2C1F7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A76EB45-6435-F78D-8ECD-F36776EF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998-7768-4E4F-B4C7-06E278FF3F39}" type="slidenum">
              <a:rPr lang="uk-UA" smtClean="0"/>
              <a:t>31</a:t>
            </a:fld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8A9187-6B2C-2144-D5D3-229377654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297361" y="315770"/>
            <a:ext cx="225653" cy="559993"/>
          </a:xfrm>
          <a:prstGeom prst="rect">
            <a:avLst/>
          </a:prstGeom>
        </p:spPr>
      </p:pic>
      <p:pic>
        <p:nvPicPr>
          <p:cNvPr id="7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52513BCC-ECFA-90EB-DBED-F63C9099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259122" y="485320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F0135AE-099B-0FE9-4DD0-8EB6C9479F9D}"/>
              </a:ext>
            </a:extLst>
          </p:cNvPr>
          <p:cNvSpPr txBox="1">
            <a:spLocks/>
          </p:cNvSpPr>
          <p:nvPr/>
        </p:nvSpPr>
        <p:spPr bwMode="auto">
          <a:xfrm>
            <a:off x="451485" y="-23885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803327-8DB5-8FA4-46E4-9492EC2074A8}"/>
              </a:ext>
            </a:extLst>
          </p:cNvPr>
          <p:cNvSpPr txBox="1">
            <a:spLocks/>
          </p:cNvSpPr>
          <p:nvPr/>
        </p:nvSpPr>
        <p:spPr bwMode="auto">
          <a:xfrm>
            <a:off x="2065214" y="1159819"/>
            <a:ext cx="5194229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defTabSz="914400"/>
            <a:r>
              <a:rPr lang="uk-UA" sz="1600" b="1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ми приїхали без оцінок із-за кордону, чи можемо їх отримати в школі Дніпра?</a:t>
            </a:r>
            <a:br>
              <a:rPr lang="uk-UA" sz="1600" b="1" u="sng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br>
              <a:rPr lang="uk-UA" sz="1600" b="1" i="1" kern="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600" dirty="0"/>
            </a:br>
            <a:r>
              <a:rPr lang="uk-UA" sz="1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30519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31" y="378792"/>
            <a:ext cx="8776138" cy="5617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Закон України 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«Про повну загальну середню освіту» </a:t>
            </a:r>
          </a:p>
          <a:p>
            <a:pPr marL="0" indent="0" algn="ctr">
              <a:buNone/>
            </a:pP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Частина 5 статті 17. Оцінювання результатів навчання учнів та їх атестація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C84E0-0E06-8D61-556A-CA02C46DD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C54302-AAC6-9DAB-1108-C546011F7787}"/>
              </a:ext>
            </a:extLst>
          </p:cNvPr>
          <p:cNvSpPr txBox="1"/>
          <p:nvPr/>
        </p:nvSpPr>
        <p:spPr>
          <a:xfrm>
            <a:off x="319596" y="2856574"/>
            <a:ext cx="85048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 разі відсутності результатів річного оцінювання та/або державної підсумкової атестації</a:t>
            </a:r>
            <a:r>
              <a:rPr lang="uk-UA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після завершення навчання за освітньою програмою закладу освіти учень </a:t>
            </a:r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має право до початку нового навчального року пройти річне оцінювання </a:t>
            </a:r>
            <a:r>
              <a:rPr lang="uk-UA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та/або державну підсумкову атестацію</a:t>
            </a:r>
            <a:r>
              <a:rPr lang="uk-UA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uk-UA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 разі повторного </a:t>
            </a:r>
            <a:r>
              <a:rPr lang="uk-UA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непроходження</a:t>
            </a:r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річного оцінювання </a:t>
            </a:r>
            <a:r>
              <a:rPr lang="uk-UA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та/або державної підсумкової атестації п</a:t>
            </a:r>
            <a:r>
              <a:rPr lang="uk-UA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едагогічна рада відповідного закладу освіти спільно з батьками учня </a:t>
            </a:r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до початку нового навчального року вирішує питання про визначення форми </a:t>
            </a:r>
            <a:r>
              <a:rPr lang="uk-UA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та умов подальшого </a:t>
            </a:r>
            <a:r>
              <a:rPr lang="uk-UA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здобуття таким учнем повної загальної середньої освіти</a:t>
            </a:r>
            <a:r>
              <a:rPr lang="uk-UA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uk-UA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F69217B-92D9-C7A3-E422-A58689A7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998-7768-4E4F-B4C7-06E278FF3F39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467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0FA4C-BE10-290D-B43C-92DEFC8B7800}"/>
              </a:ext>
            </a:extLst>
          </p:cNvPr>
          <p:cNvSpPr txBox="1"/>
          <p:nvPr/>
        </p:nvSpPr>
        <p:spPr>
          <a:xfrm>
            <a:off x="379141" y="1523098"/>
            <a:ext cx="8585044" cy="4689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uk-UA" sz="20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ЧЕРВЕНЬ 2023 – опитування батьків</a:t>
            </a:r>
            <a:endParaRPr lang="uk-UA" sz="16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Чисельність учнів, батьки яких взяли участь в опитуванні – </a:t>
            </a:r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82643 (84 %)</a:t>
            </a:r>
            <a:endParaRPr lang="uk-UA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Батьками учнів закладу освіти обрано такі форми навчання:</a:t>
            </a:r>
            <a:endParaRPr lang="uk-UA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>
              <a:lnSpc>
                <a:spcPct val="107000"/>
              </a:lnSpc>
            </a:pPr>
            <a:endParaRPr lang="uk-UA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очно (</a:t>
            </a:r>
            <a:r>
              <a:rPr lang="uk-UA" sz="16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47349 (57 %)</a:t>
            </a:r>
            <a:endParaRPr lang="uk-UA" sz="16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дистанційно (онлайн) – </a:t>
            </a:r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30181 (37 %)</a:t>
            </a:r>
            <a:endParaRPr lang="uk-UA" sz="16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за індивідуальною формою (сімейна (домашня), екстернат) – </a:t>
            </a:r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4741 (6 %)</a:t>
            </a:r>
            <a:endParaRPr lang="uk-UA" sz="16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uk-UA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Чисельність учнів, які планують перебування за кордоном і поєднання навчання в 2023/2024 навчальному році у закладі освіти за місцем перебування та у своєму закладі освіти – </a:t>
            </a:r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7886 (9,5 %)</a:t>
            </a:r>
          </a:p>
          <a:p>
            <a:pPr algn="just">
              <a:lnSpc>
                <a:spcPct val="107000"/>
              </a:lnSpc>
            </a:pPr>
            <a:endParaRPr lang="uk-UA" sz="1600" b="1" dirty="0">
              <a:solidFill>
                <a:srgbClr val="C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just">
              <a:lnSpc>
                <a:spcPct val="107000"/>
              </a:lnSpc>
            </a:pPr>
            <a:r>
              <a:rPr lang="uk-UA" sz="20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15-20 серпня 2023 – подання заяв батьками</a:t>
            </a:r>
          </a:p>
          <a:p>
            <a:pPr algn="just">
              <a:lnSpc>
                <a:spcPct val="107000"/>
              </a:lnSpc>
            </a:pPr>
            <a:r>
              <a:rPr lang="uk-UA" sz="20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 форми навчання дитини у 2023/2024 н. р.</a:t>
            </a:r>
            <a:endParaRPr lang="uk-UA" sz="20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6872F-56E0-AF29-9010-BFCD5B38F6C3}"/>
              </a:ext>
            </a:extLst>
          </p:cNvPr>
          <p:cNvSpPr txBox="1"/>
          <p:nvPr/>
        </p:nvSpPr>
        <p:spPr>
          <a:xfrm>
            <a:off x="702527" y="223461"/>
            <a:ext cx="8251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результатів попереднього опитування  батьків учнів закладів загальної середньої освіти</a:t>
            </a:r>
            <a:r>
              <a:rPr lang="uk-UA" sz="2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визначення форми навчання  у 2023/2024 навчальному році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908FF-B105-F9CD-4731-429D5DBF0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pic>
        <p:nvPicPr>
          <p:cNvPr id="1026" name="Picture 2" descr="Поточні опитування | Придунайська філія МАУП">
            <a:extLst>
              <a:ext uri="{FF2B5EF4-FFF2-40B4-BE49-F238E27FC236}">
                <a16:creationId xmlns:a16="http://schemas.microsoft.com/office/drawing/2014/main" id="{6E4EF33E-8A56-C68C-7E76-1C232132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31" y="2185640"/>
            <a:ext cx="1817884" cy="9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о уваги батьків! – ЗДО №28 «Квітка Карпат»">
            <a:extLst>
              <a:ext uri="{FF2B5EF4-FFF2-40B4-BE49-F238E27FC236}">
                <a16:creationId xmlns:a16="http://schemas.microsoft.com/office/drawing/2014/main" id="{30A6C659-D898-6257-993D-1B750CDA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92" y="4509711"/>
            <a:ext cx="1638867" cy="16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6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26490" y="6277416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699A6-86E5-4D49-B134-779EF13217E1}"/>
              </a:ext>
            </a:extLst>
          </p:cNvPr>
          <p:cNvSpPr txBox="1"/>
          <p:nvPr/>
        </p:nvSpPr>
        <p:spPr>
          <a:xfrm>
            <a:off x="522514" y="2785444"/>
            <a:ext cx="817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підручники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знаходячись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кордоном, для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науково-педагогічним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проєктом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Інтелект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9547F-7C32-4480-83B6-69BA48FB1D3C}"/>
              </a:ext>
            </a:extLst>
          </p:cNvPr>
          <p:cNvSpPr txBox="1"/>
          <p:nvPr/>
        </p:nvSpPr>
        <p:spPr>
          <a:xfrm>
            <a:off x="522514" y="3849717"/>
            <a:ext cx="799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зараховані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роки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за кордоном,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залишать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дитину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другий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рік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клас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нижче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9A4D8-59E9-42FF-94F5-0F63C91D21FF}"/>
              </a:ext>
            </a:extLst>
          </p:cNvPr>
          <p:cNvSpPr txBox="1"/>
          <p:nvPr/>
        </p:nvSpPr>
        <p:spPr>
          <a:xfrm>
            <a:off x="522514" y="4810760"/>
            <a:ext cx="8255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Хотілося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можливість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прослухати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уроки, в тому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числі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завжди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можливість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онлайн через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технічні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причини, 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через накладки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графіків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за кордоном.</a:t>
            </a:r>
            <a:r>
              <a:rPr lang="ru-RU" b="1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E9AE05-61E3-475D-9478-D5DC444A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060374" y="651337"/>
            <a:ext cx="380854" cy="945146"/>
          </a:xfrm>
          <a:prstGeom prst="rect">
            <a:avLst/>
          </a:prstGeom>
        </p:spPr>
      </p:pic>
      <p:pic>
        <p:nvPicPr>
          <p:cNvPr id="16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EEE5FB27-6BAE-49A1-8A26-26F6751E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384363" y="655706"/>
            <a:ext cx="1479238" cy="1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CA2A383-739B-4F84-8450-DBDB1948A021}"/>
              </a:ext>
            </a:extLst>
          </p:cNvPr>
          <p:cNvSpPr txBox="1">
            <a:spLocks/>
          </p:cNvSpPr>
          <p:nvPr/>
        </p:nvSpPr>
        <p:spPr bwMode="auto">
          <a:xfrm>
            <a:off x="451485" y="202874"/>
            <a:ext cx="8241030" cy="5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4D887C-DFC5-42CE-AE2D-3779D5CCCE4E}"/>
              </a:ext>
            </a:extLst>
          </p:cNvPr>
          <p:cNvSpPr txBox="1"/>
          <p:nvPr/>
        </p:nvSpPr>
        <p:spPr>
          <a:xfrm>
            <a:off x="1934818" y="1294596"/>
            <a:ext cx="5718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упродовж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навчального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року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змінити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форму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очної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дистанційну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сімейну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воєнний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стан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погіршиться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змушена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виїхати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міста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6F198-C2EE-42BE-A232-D2A591F051BF}"/>
              </a:ext>
            </a:extLst>
          </p:cNvPr>
          <p:cNvSpPr/>
          <p:nvPr/>
        </p:nvSpPr>
        <p:spPr>
          <a:xfrm>
            <a:off x="2119141" y="77902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3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13CA9-FEF8-4BE0-B193-D0E21959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45">
            <a:off x="7460214" y="123400"/>
            <a:ext cx="377345" cy="936440"/>
          </a:xfrm>
          <a:prstGeom prst="rect">
            <a:avLst/>
          </a:prstGeom>
        </p:spPr>
      </p:pic>
      <p:pic>
        <p:nvPicPr>
          <p:cNvPr id="2050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21CDED33-6B0C-4C7F-840A-C0A6C4C9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410678" y="298405"/>
            <a:ext cx="1566759" cy="11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CD2BE-C165-4116-8860-070213C1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503" y="120218"/>
            <a:ext cx="8241030" cy="486181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710DE-C71F-44F7-AB3A-A98D9CF8FC48}"/>
              </a:ext>
            </a:extLst>
          </p:cNvPr>
          <p:cNvSpPr txBox="1"/>
          <p:nvPr/>
        </p:nvSpPr>
        <p:spPr>
          <a:xfrm>
            <a:off x="1364974" y="2296647"/>
            <a:ext cx="7207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предмети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викладатися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очно, а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дистанційно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842ED-70B8-47AD-B83C-EA182B3493CA}"/>
              </a:ext>
            </a:extLst>
          </p:cNvPr>
          <p:cNvSpPr txBox="1"/>
          <p:nvPr/>
        </p:nvSpPr>
        <p:spPr>
          <a:xfrm>
            <a:off x="638614" y="3143768"/>
            <a:ext cx="8190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 уроки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(офлайн), то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 уроки за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розкладом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проводитимуться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же день онлайн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приходу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додому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algn="just"/>
            <a:endParaRPr lang="ru-RU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якесь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вікно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онлайн і офлайн уроками?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9F5D0-D403-4AC8-9CBF-0C8941787E80}"/>
              </a:ext>
            </a:extLst>
          </p:cNvPr>
          <p:cNvSpPr txBox="1"/>
          <p:nvPr/>
        </p:nvSpPr>
        <p:spPr>
          <a:xfrm>
            <a:off x="670095" y="5043384"/>
            <a:ext cx="8190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Цікавить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як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організовано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молодших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середніх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класів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19621-D7C1-4085-9930-F5FEA07036FF}"/>
              </a:ext>
            </a:extLst>
          </p:cNvPr>
          <p:cNvSpPr txBox="1"/>
          <p:nvPr/>
        </p:nvSpPr>
        <p:spPr>
          <a:xfrm>
            <a:off x="2133600" y="1574127"/>
            <a:ext cx="6695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Скільки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тижні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ходитиме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F1D618-9961-43FB-9812-7DD8F9CA7F25}"/>
              </a:ext>
            </a:extLst>
          </p:cNvPr>
          <p:cNvSpPr/>
          <p:nvPr/>
        </p:nvSpPr>
        <p:spPr>
          <a:xfrm>
            <a:off x="2333500" y="654737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49E7D4AC-F6BE-42D5-890A-35C64320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499549" y="457565"/>
            <a:ext cx="1400866" cy="10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4B0A3-C7A8-4EFA-A0A3-4F4F407212C2}"/>
              </a:ext>
            </a:extLst>
          </p:cNvPr>
          <p:cNvSpPr txBox="1"/>
          <p:nvPr/>
        </p:nvSpPr>
        <p:spPr>
          <a:xfrm>
            <a:off x="2092652" y="1005227"/>
            <a:ext cx="5810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відбудеться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офіційна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лінійка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на перший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дзвоник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 вересня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році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17EC7-F9D6-4764-B9DA-5679DC4F1D47}"/>
              </a:ext>
            </a:extLst>
          </p:cNvPr>
          <p:cNvSpPr txBox="1"/>
          <p:nvPr/>
        </p:nvSpPr>
        <p:spPr>
          <a:xfrm>
            <a:off x="1315844" y="1890490"/>
            <a:ext cx="7152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 предметам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відані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пріоритети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очного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Як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відбуватися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форма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1E5EF-DDE6-4157-8657-2D21AA38C5A0}"/>
              </a:ext>
            </a:extLst>
          </p:cNvPr>
          <p:cNvSpPr txBox="1"/>
          <p:nvPr/>
        </p:nvSpPr>
        <p:spPr>
          <a:xfrm>
            <a:off x="522512" y="2819408"/>
            <a:ext cx="84386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час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планується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тих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уроків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змішаному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викладатись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дистанційній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до 12.00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16.25? 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час (до 12.00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16.25) та у 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очній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дистанційній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організовано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відпрацювання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уроків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випала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тривога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були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урок повинен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очним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Теж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запитання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урок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дистанційному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форматі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зумі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A21CAF-D734-4E73-822F-2359FB93A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181318" y="306763"/>
            <a:ext cx="388699" cy="96461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15E5380-79AD-4677-A268-E40284A944D4}"/>
              </a:ext>
            </a:extLst>
          </p:cNvPr>
          <p:cNvSpPr txBox="1">
            <a:spLocks/>
          </p:cNvSpPr>
          <p:nvPr/>
        </p:nvSpPr>
        <p:spPr bwMode="auto">
          <a:xfrm>
            <a:off x="451485" y="93475"/>
            <a:ext cx="8241030" cy="5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46BB60-4B71-4FB3-95C3-EF5754F7A89B}"/>
              </a:ext>
            </a:extLst>
          </p:cNvPr>
          <p:cNvSpPr/>
          <p:nvPr/>
        </p:nvSpPr>
        <p:spPr>
          <a:xfrm>
            <a:off x="2092651" y="572820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9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D2BD6-EA81-49B3-B7FF-67B49CCFA568}"/>
              </a:ext>
            </a:extLst>
          </p:cNvPr>
          <p:cNvSpPr txBox="1"/>
          <p:nvPr/>
        </p:nvSpPr>
        <p:spPr>
          <a:xfrm>
            <a:off x="1908313" y="1140577"/>
            <a:ext cx="5654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медичні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довідки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стан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здоров’я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змішаної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43808-76AB-4DC9-83DA-2860B99034AC}"/>
              </a:ext>
            </a:extLst>
          </p:cNvPr>
          <p:cNvSpPr txBox="1"/>
          <p:nvPr/>
        </p:nvSpPr>
        <p:spPr>
          <a:xfrm>
            <a:off x="444138" y="2289537"/>
            <a:ext cx="8480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проживаємо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в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місті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до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закінчення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війни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плануємо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повертатися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Яким чином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відбуватися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моєї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2A3EE-0303-4D04-B5B5-03BBE81769C9}"/>
              </a:ext>
            </a:extLst>
          </p:cNvPr>
          <p:cNvSpPr txBox="1"/>
          <p:nvPr/>
        </p:nvSpPr>
        <p:spPr>
          <a:xfrm>
            <a:off x="352695" y="4346225"/>
            <a:ext cx="8595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можливості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водити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змішана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форма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Батьки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працюють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нікому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водити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забирати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86E0F-B914-40A9-AFB0-EBC54E453E53}"/>
              </a:ext>
            </a:extLst>
          </p:cNvPr>
          <p:cNvSpPr txBox="1"/>
          <p:nvPr/>
        </p:nvSpPr>
        <p:spPr>
          <a:xfrm>
            <a:off x="352695" y="5352644"/>
            <a:ext cx="859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мати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домашні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Бо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є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секції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відвідують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ввечері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І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питання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д/з є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актуальним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робити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старші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класи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вчитись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у другу </a:t>
            </a:r>
            <a:r>
              <a:rPr lang="ru-RU" sz="20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зміну</a:t>
            </a:r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C724FB-CB89-49FB-83E4-B52F977E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45">
            <a:off x="8172845" y="283332"/>
            <a:ext cx="506077" cy="1255906"/>
          </a:xfrm>
          <a:prstGeom prst="rect">
            <a:avLst/>
          </a:prstGeom>
        </p:spPr>
      </p:pic>
      <p:pic>
        <p:nvPicPr>
          <p:cNvPr id="16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4E81ECB3-276B-4F0A-9421-D0742EE7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413246" y="157088"/>
            <a:ext cx="1452157" cy="10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9DBD0E8-E288-4CCD-8CEF-2540DD9F43E0}"/>
              </a:ext>
            </a:extLst>
          </p:cNvPr>
          <p:cNvSpPr txBox="1">
            <a:spLocks/>
          </p:cNvSpPr>
          <p:nvPr/>
        </p:nvSpPr>
        <p:spPr bwMode="auto">
          <a:xfrm>
            <a:off x="2404905" y="-70993"/>
            <a:ext cx="4830782" cy="8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4D945-438C-43BE-AC97-9D58186F92AA}"/>
              </a:ext>
            </a:extLst>
          </p:cNvPr>
          <p:cNvSpPr txBox="1"/>
          <p:nvPr/>
        </p:nvSpPr>
        <p:spPr>
          <a:xfrm>
            <a:off x="476791" y="3390937"/>
            <a:ext cx="8347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Більшість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батьків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класу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приведуть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школи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як вони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навчатися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DBAD45-7467-4F1F-AC4A-D9CED1CCA928}"/>
              </a:ext>
            </a:extLst>
          </p:cNvPr>
          <p:cNvSpPr/>
          <p:nvPr/>
        </p:nvSpPr>
        <p:spPr>
          <a:xfrm>
            <a:off x="2340947" y="59420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0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F86C49-19A0-466B-863A-8350338A4551}"/>
              </a:ext>
            </a:extLst>
          </p:cNvPr>
          <p:cNvSpPr txBox="1"/>
          <p:nvPr/>
        </p:nvSpPr>
        <p:spPr>
          <a:xfrm>
            <a:off x="451485" y="1648561"/>
            <a:ext cx="807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об'єднувати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навчатимуться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за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змішаною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формою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вчителі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F52CD-F5AA-4585-99E4-8146918B9451}"/>
              </a:ext>
            </a:extLst>
          </p:cNvPr>
          <p:cNvSpPr txBox="1"/>
          <p:nvPr/>
        </p:nvSpPr>
        <p:spPr>
          <a:xfrm>
            <a:off x="451485" y="2767548"/>
            <a:ext cx="807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продовжується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змішаній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програма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нтелект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»?</a:t>
            </a:r>
            <a:r>
              <a:rPr lang="ru-RU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73267-0B73-4082-94E4-8A9F5481B5E5}"/>
              </a:ext>
            </a:extLst>
          </p:cNvPr>
          <p:cNvSpPr txBox="1"/>
          <p:nvPr/>
        </p:nvSpPr>
        <p:spPr>
          <a:xfrm>
            <a:off x="503283" y="3886535"/>
            <a:ext cx="8190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сформований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батьки,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навчаються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одному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оберуть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очну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форму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4772EE-17E8-4197-80E2-77B4DA6F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45">
            <a:off x="8290230" y="267458"/>
            <a:ext cx="378975" cy="1127040"/>
          </a:xfrm>
          <a:prstGeom prst="rect">
            <a:avLst/>
          </a:prstGeom>
        </p:spPr>
      </p:pic>
      <p:pic>
        <p:nvPicPr>
          <p:cNvPr id="13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3FF71912-0C71-4F20-8FA3-FC946B0D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378624" y="185921"/>
            <a:ext cx="1417351" cy="10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596829E-687F-41DC-9CFB-A3E395BEC061}"/>
              </a:ext>
            </a:extLst>
          </p:cNvPr>
          <p:cNvSpPr txBox="1">
            <a:spLocks/>
          </p:cNvSpPr>
          <p:nvPr/>
        </p:nvSpPr>
        <p:spPr bwMode="auto">
          <a:xfrm>
            <a:off x="451485" y="70411"/>
            <a:ext cx="8241030" cy="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4CD167-6DFC-4E81-87ED-6879CB6D8148}"/>
              </a:ext>
            </a:extLst>
          </p:cNvPr>
          <p:cNvSpPr/>
          <p:nvPr/>
        </p:nvSpPr>
        <p:spPr>
          <a:xfrm>
            <a:off x="2119141" y="77902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3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06BC54-8B65-4401-93C0-B9D8D0FC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 flipH="1">
            <a:off x="8237093" y="228930"/>
            <a:ext cx="336023" cy="833891"/>
          </a:xfrm>
          <a:prstGeom prst="rect">
            <a:avLst/>
          </a:prstGeom>
        </p:spPr>
      </p:pic>
      <p:pic>
        <p:nvPicPr>
          <p:cNvPr id="8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DD8C91FD-36EF-4A9B-9DA1-74C4D246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401064" y="373004"/>
            <a:ext cx="1294296" cy="9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20F6E8-00CF-4EBE-BB2D-7B91D4181D4B}"/>
              </a:ext>
            </a:extLst>
          </p:cNvPr>
          <p:cNvSpPr txBox="1">
            <a:spLocks/>
          </p:cNvSpPr>
          <p:nvPr/>
        </p:nvSpPr>
        <p:spPr bwMode="auto">
          <a:xfrm>
            <a:off x="2419166" y="134265"/>
            <a:ext cx="4902393" cy="56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5D96F-3B86-4963-BAB6-243C6F52E259}"/>
              </a:ext>
            </a:extLst>
          </p:cNvPr>
          <p:cNvSpPr txBox="1"/>
          <p:nvPr/>
        </p:nvSpPr>
        <p:spPr>
          <a:xfrm>
            <a:off x="776338" y="2339861"/>
            <a:ext cx="76443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навчається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кордоном,  ми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обираємо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форму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можливо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організувати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дистанційно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як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зазвичай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9.00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математика,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мова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Оскільки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географії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отримують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гарну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за кордоном,  але математика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відрізняється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без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української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мови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ніяк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плануємо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повертатися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війни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22DE9A-3891-4944-A4FA-187171FCF4CC}"/>
              </a:ext>
            </a:extLst>
          </p:cNvPr>
          <p:cNvSpPr/>
          <p:nvPr/>
        </p:nvSpPr>
        <p:spPr>
          <a:xfrm>
            <a:off x="2119141" y="77902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83AF7-94B6-4898-8E48-C086CF5C10AD}"/>
              </a:ext>
            </a:extLst>
          </p:cNvPr>
          <p:cNvSpPr txBox="1"/>
          <p:nvPr/>
        </p:nvSpPr>
        <p:spPr>
          <a:xfrm>
            <a:off x="245660" y="432351"/>
            <a:ext cx="8068101" cy="4778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u="sng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Закладам загальної середньої освіти:</a:t>
            </a:r>
            <a:endParaRPr lang="ru-RU" b="1" u="sng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17.1. </a:t>
            </a:r>
            <a:r>
              <a:rPr lang="uk-UA" b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моніторинг результатів навчання </a:t>
            </a: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здобувачів освіти з використанням діагностичного інструментарію.</a:t>
            </a:r>
            <a:endParaRPr lang="ru-RU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17.2. </a:t>
            </a:r>
            <a:r>
              <a:rPr lang="uk-UA" b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 адаптивне гнучке планування</a:t>
            </a: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яке б передбачало перерозподіл навчального часу між темами, або розробляти власні навчальні програми, коригуючи зміст та результати навчання з урахуванням виявлених освітніх втрат.</a:t>
            </a:r>
            <a:endParaRPr lang="ru-RU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17.5. </a:t>
            </a:r>
            <a:r>
              <a:rPr lang="uk-UA" b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 години варіативної складової шляхом запровадження індивідуальних та групових консультацій для здобувачів освіти</a:t>
            </a: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17.7. </a:t>
            </a:r>
            <a:r>
              <a:rPr lang="uk-UA" b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стратегії адаптації освітнього процесу закладів освіти до роботи в умовах зміни режимів навчання.</a:t>
            </a:r>
            <a:endParaRPr lang="ru-RU" b="1" kern="1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лас з дітьми. Викладач або професор викладає студентам початкових класів. Студент вчиться на уроках Векторні ілюстрації">
            <a:extLst>
              <a:ext uri="{FF2B5EF4-FFF2-40B4-BE49-F238E27FC236}">
                <a16:creationId xmlns:a16="http://schemas.microsoft.com/office/drawing/2014/main" id="{F0C22CC9-23ED-470B-BDBB-2C176F52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F0D174-0CE1-40EA-B11B-CF18FB39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16" y="4415430"/>
            <a:ext cx="3068326" cy="2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5C7111-A5AB-436F-9C92-6405F08BB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45">
            <a:off x="8138420" y="65479"/>
            <a:ext cx="562097" cy="1394929"/>
          </a:xfrm>
          <a:prstGeom prst="rect">
            <a:avLst/>
          </a:prstGeom>
        </p:spPr>
      </p:pic>
      <p:pic>
        <p:nvPicPr>
          <p:cNvPr id="20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44C7955B-4664-4724-AF52-441285F0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317936" y="130334"/>
            <a:ext cx="1385369" cy="10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B12CB5-73C5-4A26-8686-6A2D42A4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3" t="-171" b="12019"/>
          <a:stretch>
            <a:fillRect/>
          </a:stretch>
        </p:blipFill>
        <p:spPr bwMode="auto">
          <a:xfrm>
            <a:off x="0" y="6288088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73628-3142-4995-A25A-A09480F2A932}"/>
              </a:ext>
            </a:extLst>
          </p:cNvPr>
          <p:cNvSpPr txBox="1"/>
          <p:nvPr/>
        </p:nvSpPr>
        <p:spPr>
          <a:xfrm>
            <a:off x="1909626" y="1347554"/>
            <a:ext cx="5978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буде урок в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запису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офлайн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повітряна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тривога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12364-8ED7-429B-AE1C-601F21562F3E}"/>
              </a:ext>
            </a:extLst>
          </p:cNvPr>
          <p:cNvSpPr txBox="1"/>
          <p:nvPr/>
        </p:nvSpPr>
        <p:spPr>
          <a:xfrm>
            <a:off x="541798" y="2273960"/>
            <a:ext cx="808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проходити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онлайн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той час, коли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частина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вчитись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офлайн?</a:t>
            </a:r>
            <a:r>
              <a:rPr lang="ru-RU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009860-98F7-440A-9C44-6B0D04EB4493}"/>
              </a:ext>
            </a:extLst>
          </p:cNvPr>
          <p:cNvSpPr txBox="1"/>
          <p:nvPr/>
        </p:nvSpPr>
        <p:spPr>
          <a:xfrm>
            <a:off x="541798" y="4281024"/>
            <a:ext cx="8334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уроки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фізкультури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тих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вчаться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очно?</a:t>
            </a:r>
            <a:r>
              <a:rPr lang="ru-RU" b="1" dirty="0"/>
              <a:t> 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863F7F2-0B62-4B46-B151-CC6B01C03D3F}"/>
              </a:ext>
            </a:extLst>
          </p:cNvPr>
          <p:cNvSpPr txBox="1">
            <a:spLocks/>
          </p:cNvSpPr>
          <p:nvPr/>
        </p:nvSpPr>
        <p:spPr bwMode="auto">
          <a:xfrm>
            <a:off x="2343486" y="-104951"/>
            <a:ext cx="4912863" cy="8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E23B4-5F15-4F2A-8F70-237DDDF58B46}"/>
              </a:ext>
            </a:extLst>
          </p:cNvPr>
          <p:cNvSpPr txBox="1"/>
          <p:nvPr/>
        </p:nvSpPr>
        <p:spPr>
          <a:xfrm>
            <a:off x="541798" y="3241851"/>
            <a:ext cx="7876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частина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класу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обере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очне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частина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дистанційне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будуть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проводитися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дистанційні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уроки?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B33657-08F2-4BDA-B659-E94438E7AB22}"/>
              </a:ext>
            </a:extLst>
          </p:cNvPr>
          <p:cNvSpPr/>
          <p:nvPr/>
        </p:nvSpPr>
        <p:spPr>
          <a:xfrm>
            <a:off x="2119141" y="77902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7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19D4E8-E0F3-4C63-BE6F-FA81D1BD0F83}"/>
              </a:ext>
            </a:extLst>
          </p:cNvPr>
          <p:cNvSpPr txBox="1"/>
          <p:nvPr/>
        </p:nvSpPr>
        <p:spPr>
          <a:xfrm>
            <a:off x="1475802" y="1797773"/>
            <a:ext cx="6747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Викладати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школі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(офлайн) буде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класний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керівник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інший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вчитель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28C59-EFDA-40CF-83E9-53C27CCBD756}"/>
              </a:ext>
            </a:extLst>
          </p:cNvPr>
          <p:cNvSpPr txBox="1"/>
          <p:nvPr/>
        </p:nvSpPr>
        <p:spPr>
          <a:xfrm>
            <a:off x="411045" y="2595472"/>
            <a:ext cx="8085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продовжуватись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укритті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56DF34-1706-4F3F-ADA2-14716765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45">
            <a:off x="8446601" y="397932"/>
            <a:ext cx="500871" cy="1242988"/>
          </a:xfrm>
          <a:prstGeom prst="rect">
            <a:avLst/>
          </a:prstGeom>
        </p:spPr>
      </p:pic>
      <p:pic>
        <p:nvPicPr>
          <p:cNvPr id="13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0CC1B6F9-1B48-4D86-86CC-68E30F94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556358" y="743002"/>
            <a:ext cx="1457909" cy="10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3973704-4E5B-4E35-A33E-0DD97EA7613E}"/>
              </a:ext>
            </a:extLst>
          </p:cNvPr>
          <p:cNvSpPr txBox="1">
            <a:spLocks/>
          </p:cNvSpPr>
          <p:nvPr/>
        </p:nvSpPr>
        <p:spPr bwMode="auto">
          <a:xfrm>
            <a:off x="2278653" y="-75407"/>
            <a:ext cx="6747781" cy="8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Запитуєте, відповідаємо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5C3D8-A563-ED3D-D06F-CEDCEE206AB1}"/>
              </a:ext>
            </a:extLst>
          </p:cNvPr>
          <p:cNvSpPr txBox="1"/>
          <p:nvPr/>
        </p:nvSpPr>
        <p:spPr>
          <a:xfrm>
            <a:off x="1475802" y="3249267"/>
            <a:ext cx="808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один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рік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змінити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школу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D67FD-75E0-04E1-1905-11F71B57DC05}"/>
              </a:ext>
            </a:extLst>
          </p:cNvPr>
          <p:cNvSpPr txBox="1"/>
          <p:nvPr/>
        </p:nvSpPr>
        <p:spPr>
          <a:xfrm>
            <a:off x="411045" y="3903062"/>
            <a:ext cx="837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організовуватись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домашні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діти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багато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встигнуть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зробити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школі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перевантаження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дитину</a:t>
            </a:r>
            <a:r>
              <a:rPr lang="ru-RU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2D5F09-D32C-451B-8491-C1AB08991277}"/>
              </a:ext>
            </a:extLst>
          </p:cNvPr>
          <p:cNvSpPr/>
          <p:nvPr/>
        </p:nvSpPr>
        <p:spPr>
          <a:xfrm>
            <a:off x="2119141" y="779029"/>
            <a:ext cx="495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О</a:t>
            </a:r>
            <a:r>
              <a:rPr lang="ru-UA" b="1" dirty="0" err="1">
                <a:solidFill>
                  <a:srgbClr val="C00000"/>
                </a:solidFill>
              </a:rPr>
              <a:t>рганізаційн</a:t>
            </a:r>
            <a:r>
              <a:rPr lang="uk-UA" b="1" dirty="0">
                <a:solidFill>
                  <a:srgbClr val="C00000"/>
                </a:solidFill>
              </a:rPr>
              <a:t>а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b="1" dirty="0" err="1">
                <a:solidFill>
                  <a:srgbClr val="C00000"/>
                </a:solidFill>
              </a:rPr>
              <a:t>автономі</a:t>
            </a:r>
            <a:r>
              <a:rPr lang="uk-UA" b="1" dirty="0">
                <a:solidFill>
                  <a:srgbClr val="C00000"/>
                </a:solidFill>
              </a:rPr>
              <a:t>я закладів освіти</a:t>
            </a:r>
            <a:endParaRPr lang="ru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70625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4"/>
          <p:cNvSpPr>
            <a:spLocks noGrp="1"/>
          </p:cNvSpPr>
          <p:nvPr>
            <p:ph idx="1"/>
          </p:nvPr>
        </p:nvSpPr>
        <p:spPr>
          <a:xfrm>
            <a:off x="566505" y="767981"/>
            <a:ext cx="7886700" cy="2019300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МОДЕЛЬ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організації освітнього процесу за змішаною формою навчання  в комунальних закладах загальної середньої освіти  Дніпровської міської ради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(основні аспекти до створення моделі)  </a:t>
            </a:r>
          </a:p>
        </p:txBody>
      </p:sp>
      <p:pic>
        <p:nvPicPr>
          <p:cNvPr id="2054" name="Picture 6" descr="До уваги педагогів: відкрито реєстрацію на онлайн-курс про дистанційне і змішане  навчання | Кременчуцька газета">
            <a:extLst>
              <a:ext uri="{FF2B5EF4-FFF2-40B4-BE49-F238E27FC236}">
                <a16:creationId xmlns:a16="http://schemas.microsoft.com/office/drawing/2014/main" id="{AF860AEA-DEDC-4BDA-9DBB-4F721DCD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4" y="2751924"/>
            <a:ext cx="5559364" cy="351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CF4DB-2284-4C78-BF74-45932A908A72}"/>
              </a:ext>
            </a:extLst>
          </p:cNvPr>
          <p:cNvSpPr txBox="1"/>
          <p:nvPr/>
        </p:nvSpPr>
        <p:spPr>
          <a:xfrm>
            <a:off x="371475" y="1528663"/>
            <a:ext cx="840105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90170" algn="ctr"/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Змішане навчання (очне навчання у поєднанні з дистанційним)</a:t>
            </a:r>
            <a:endParaRPr lang="ru-RU" sz="1600" b="1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Навчання, за якого частина пізнавальної діяльності учнів відбувається у класі на </a:t>
            </a:r>
            <a:r>
              <a:rPr lang="uk-UA" sz="16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уроці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під безпосереднім керівництвом учителя (очне навчання), а інша — за допомогою інформаційно-комунікаційних технологій в онлайн режимі (синхронний або асинхронний).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Дистанційне навчання</a:t>
            </a:r>
            <a:endParaRPr lang="ru-RU" sz="1600" b="1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Навчання шляхом застосування сучасних інформаційно-комунікаційних технологій (синхронний та асинхронний режим).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Електронні освітні платформи, онлайн сервіси та інструменти, за допомогою яких організовується освітній процес під час дистанційного навчання, обирає та схвалює педагогічна рада закладу освіти.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360680" algn="just"/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Синхронний режим 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- взаємодія між учителем і учнями коли всі учасники одночасно перебувають у веб-середовищі дистанційного навчання (чат, аудіо-, відеоконференції, як-то: </a:t>
            </a:r>
            <a:r>
              <a:rPr lang="en-US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Zoom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Meet 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тощо).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360680" algn="just"/>
            <a:r>
              <a:rPr lang="uk-UA" sz="1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Асинхронний</a:t>
            </a:r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режим - взаємодія між учителем і учнями відбувається з затримкою у часі за допомогою електронної платформи, сервісу та інструментів, яка схвалила педагогічна рада закладу освіти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360680" algn="just"/>
            <a:r>
              <a:rPr lang="uk-UA" sz="1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8FE2F-8C45-FAA3-C1A9-2792CF33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645">
            <a:off x="8708916" y="853513"/>
            <a:ext cx="225653" cy="559993"/>
          </a:xfrm>
          <a:prstGeom prst="rect">
            <a:avLst/>
          </a:prstGeom>
        </p:spPr>
      </p:pic>
      <p:pic>
        <p:nvPicPr>
          <p:cNvPr id="4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9EEEE538-A2FE-CCE2-6D28-3AC6C585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58027" y="564463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AFB16E-20F5-DE4C-F7CB-290BEF56DA2C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6561D-ACA9-FB3D-E343-FA940FB5A54F}"/>
              </a:ext>
            </a:extLst>
          </p:cNvPr>
          <p:cNvSpPr txBox="1"/>
          <p:nvPr/>
        </p:nvSpPr>
        <p:spPr>
          <a:xfrm>
            <a:off x="1155652" y="789995"/>
            <a:ext cx="7714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Що таке з</a:t>
            </a: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мішане навчання і чим воно відрізняється від дистанційного? </a:t>
            </a:r>
            <a:endParaRPr lang="uk-U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41A1A-0347-9D5A-EAE8-A2D9C7DA947D}"/>
              </a:ext>
            </a:extLst>
          </p:cNvPr>
          <p:cNvSpPr txBox="1"/>
          <p:nvPr/>
        </p:nvSpPr>
        <p:spPr>
          <a:xfrm>
            <a:off x="1155653" y="1128549"/>
            <a:ext cx="7288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скільки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форма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змішана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можливий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100% офлайн?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62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4"/>
          <p:cNvPicPr>
            <a:picLocks noChangeAspect="1"/>
          </p:cNvPicPr>
          <p:nvPr/>
        </p:nvPicPr>
        <p:blipFill>
          <a:blip r:embed="rId2"/>
          <a:srcRect l="833" t="-171" b="12019"/>
          <a:stretch>
            <a:fillRect/>
          </a:stretch>
        </p:blipFill>
        <p:spPr bwMode="auto">
          <a:xfrm>
            <a:off x="0" y="6270625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4"/>
          <p:cNvSpPr/>
          <p:nvPr/>
        </p:nvSpPr>
        <p:spPr>
          <a:xfrm>
            <a:off x="295275" y="95250"/>
            <a:ext cx="8755868" cy="211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МОДЕЛЬ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організації освітнього процесу за змішаною формою навчання  в комунальних закладах загальної середньої освіти  Дніпровської міської ради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основні аспекти до створення моделі</a:t>
            </a:r>
            <a:r>
              <a:rPr lang="uk-UA" sz="2400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)  </a:t>
            </a:r>
            <a:endParaRPr lang="uk-UA" sz="2400" dirty="0">
              <a:solidFill>
                <a:srgbClr val="002060"/>
              </a:solidFill>
              <a:latin typeface="Century Gothic" pitchFamily="34" charset="0"/>
              <a:ea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736" y="2653897"/>
            <a:ext cx="779460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Поєднання</a:t>
            </a:r>
            <a:r>
              <a:rPr lang="uk-UA" sz="2000" b="1" dirty="0">
                <a:latin typeface="Century Gothic" panose="020B0502020202020204" pitchFamily="34" charset="0"/>
                <a:cs typeface="+mn-cs"/>
              </a:rPr>
              <a:t> очної форми із дистанційною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Century Gothic" panose="020B0502020202020204" pitchFamily="34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Century Gothic" panose="020B0502020202020204" pitchFamily="34" charset="0"/>
                <a:cs typeface="+mn-cs"/>
              </a:rPr>
              <a:t>Одночасне </a:t>
            </a: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перебування</a:t>
            </a:r>
            <a:r>
              <a:rPr lang="uk-UA" sz="2000" b="1" dirty="0">
                <a:latin typeface="Century Gothic" panose="020B0502020202020204" pitchFamily="34" charset="0"/>
                <a:cs typeface="+mn-cs"/>
              </a:rPr>
              <a:t> у закладі освіти чисельності здобувачів освіти і працівників відповідно до наявних посадкових місць у приміщенні найпростішого укриття закладу освіти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Century Gothic" panose="020B0502020202020204" pitchFamily="34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Century Gothic" panose="020B0502020202020204" pitchFamily="34" charset="0"/>
                <a:cs typeface="+mn-cs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Дотримання</a:t>
            </a:r>
            <a:r>
              <a:rPr lang="uk-UA" sz="2000" b="1" dirty="0">
                <a:latin typeface="Century Gothic" panose="020B0502020202020204" pitchFamily="34" charset="0"/>
                <a:cs typeface="+mn-cs"/>
              </a:rPr>
              <a:t> вимог Санітарного регламенту для закладів загальної середньої освіти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uk-UA" sz="1000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8" name="Picture 6" descr="До уваги педагогів: відкрито реєстрацію на онлайн-курс про дистанційне і змішане  навчання | Кременчуцька газета">
            <a:extLst>
              <a:ext uri="{FF2B5EF4-FFF2-40B4-BE49-F238E27FC236}">
                <a16:creationId xmlns:a16="http://schemas.microsoft.com/office/drawing/2014/main" id="{6181B932-825E-496B-BDC0-8174BFD9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95" y="5303624"/>
            <a:ext cx="1633113" cy="10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нцелярская кнопка: векторные изображения и иллюстрации, которые можно  скачать бесплатно | Freepik">
            <a:extLst>
              <a:ext uri="{FF2B5EF4-FFF2-40B4-BE49-F238E27FC236}">
                <a16:creationId xmlns:a16="http://schemas.microsoft.com/office/drawing/2014/main" id="{E5BB9E7C-90B9-4009-9691-5EEE391B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1" y="4770197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нцелярская кнопка: векторные изображения и иллюстрации, которые можно  скачать бесплатно | Freepik">
            <a:extLst>
              <a:ext uri="{FF2B5EF4-FFF2-40B4-BE49-F238E27FC236}">
                <a16:creationId xmlns:a16="http://schemas.microsoft.com/office/drawing/2014/main" id="{85FCB24C-8555-435A-A724-9C7391FB2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8" y="3294944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нцелярская кнопка: векторные изображения и иллюстрации, которые можно  скачать бесплатно | Freepik">
            <a:extLst>
              <a:ext uri="{FF2B5EF4-FFF2-40B4-BE49-F238E27FC236}">
                <a16:creationId xmlns:a16="http://schemas.microsoft.com/office/drawing/2014/main" id="{8FEBF8F5-2E12-49B6-810E-B047D19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1" y="2601714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D6087-E46F-4A97-98D7-530CD4488A79}"/>
              </a:ext>
            </a:extLst>
          </p:cNvPr>
          <p:cNvSpPr txBox="1"/>
          <p:nvPr/>
        </p:nvSpPr>
        <p:spPr>
          <a:xfrm>
            <a:off x="613566" y="3399221"/>
            <a:ext cx="8285356" cy="1071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uk-UA" sz="18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uk-UA" sz="18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2A0BE-D404-4B53-B879-9463D4A5A9B6}"/>
              </a:ext>
            </a:extLst>
          </p:cNvPr>
          <p:cNvSpPr txBox="1"/>
          <p:nvPr/>
        </p:nvSpPr>
        <p:spPr>
          <a:xfrm>
            <a:off x="130059" y="1575014"/>
            <a:ext cx="8883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Санітарний регламент для закладів загальної середньої освіти, затверджений наказом Міністерства охорони здоров’я України від 25.09.2020 № 2205, зареєстрований  у Міністерстві юстиції України 10.11.2020  за № 1111/35394</a:t>
            </a:r>
            <a:endParaRPr lang="ru-RU" kern="100" dirty="0">
              <a:solidFill>
                <a:schemeClr val="accent2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F511-31D9-41C5-95B0-8290D43F6F3C}"/>
              </a:ext>
            </a:extLst>
          </p:cNvPr>
          <p:cNvSpPr txBox="1"/>
          <p:nvPr/>
        </p:nvSpPr>
        <p:spPr>
          <a:xfrm>
            <a:off x="680247" y="3556195"/>
            <a:ext cx="785018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Початок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навчального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дня не повинен бути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раніше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8:00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години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у другу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зміну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- не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пізніше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14:00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години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Навчання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учнів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1-4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класів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, повинно бути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організовано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 у першу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зміну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.</a:t>
            </a:r>
          </a:p>
        </p:txBody>
      </p:sp>
      <p:pic>
        <p:nvPicPr>
          <p:cNvPr id="8" name="Picture 2" descr="Маркер PNG -изображения - PNG All">
            <a:extLst>
              <a:ext uri="{FF2B5EF4-FFF2-40B4-BE49-F238E27FC236}">
                <a16:creationId xmlns:a16="http://schemas.microsoft.com/office/drawing/2014/main" id="{45CB3895-FF95-4BFB-939C-73B877BE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4" y="3761562"/>
            <a:ext cx="402684" cy="3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аркер PNG -изображения - PNG All">
            <a:extLst>
              <a:ext uri="{FF2B5EF4-FFF2-40B4-BE49-F238E27FC236}">
                <a16:creationId xmlns:a16="http://schemas.microsoft.com/office/drawing/2014/main" id="{086CDBE4-A05B-4055-9232-480D9636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" y="4865963"/>
            <a:ext cx="402684" cy="3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616603-A03E-45FC-9284-7CF7FC262FC7}"/>
              </a:ext>
            </a:extLst>
          </p:cNvPr>
          <p:cNvSpPr txBox="1"/>
          <p:nvPr/>
        </p:nvSpPr>
        <p:spPr>
          <a:xfrm>
            <a:off x="245078" y="2743236"/>
            <a:ext cx="82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Організація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освітнього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процесу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не повинна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призводити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до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перевантаження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учнів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має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забезпечувати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безпечні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нешкідливі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здорові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умови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здобуття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освіти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Маркер PNG -изображения - PNG All">
            <a:extLst>
              <a:ext uri="{FF2B5EF4-FFF2-40B4-BE49-F238E27FC236}">
                <a16:creationId xmlns:a16="http://schemas.microsoft.com/office/drawing/2014/main" id="{FB5D4F11-3796-44BD-AE04-55798AA2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2" y="4391214"/>
            <a:ext cx="414929" cy="3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8DF3ED-809A-4E61-9CBD-4768BA2C3094}"/>
              </a:ext>
            </a:extLst>
          </p:cNvPr>
          <p:cNvSpPr txBox="1"/>
          <p:nvPr/>
        </p:nvSpPr>
        <p:spPr>
          <a:xfrm>
            <a:off x="582580" y="4632520"/>
            <a:ext cx="810304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Безперервна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навчальна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діяльність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учнів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тривалість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навчальних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занять)                        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не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може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перевищувати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 </a:t>
            </a:r>
          </a:p>
          <a:p>
            <a:pPr algn="just">
              <a:spcAft>
                <a:spcPts val="800"/>
              </a:spcAft>
            </a:pP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у 1-му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класі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- 35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хв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., </a:t>
            </a:r>
          </a:p>
          <a:p>
            <a:pPr algn="just">
              <a:spcAft>
                <a:spcPts val="800"/>
              </a:spcAft>
            </a:pP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2-4-х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класах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- 40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хв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., </a:t>
            </a:r>
          </a:p>
          <a:p>
            <a:pPr algn="just">
              <a:spcAft>
                <a:spcPts val="800"/>
              </a:spcAft>
            </a:pP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5-11(12)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класах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- 45 </a:t>
            </a:r>
            <a:r>
              <a:rPr lang="ru-RU" sz="16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хв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sz="16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854A2-2FBB-BC2B-7698-8E59D847D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45">
            <a:off x="8674296" y="260490"/>
            <a:ext cx="225653" cy="559993"/>
          </a:xfrm>
          <a:prstGeom prst="rect">
            <a:avLst/>
          </a:prstGeom>
        </p:spPr>
      </p:pic>
      <p:pic>
        <p:nvPicPr>
          <p:cNvPr id="5" name="Picture 2" descr="Красивые фото картинки знак вопроса">
            <a:extLst>
              <a:ext uri="{FF2B5EF4-FFF2-40B4-BE49-F238E27FC236}">
                <a16:creationId xmlns:a16="http://schemas.microsoft.com/office/drawing/2014/main" id="{5FA578B4-B3CB-F4B1-76E8-8DF55646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525">
            <a:off x="163943" y="676901"/>
            <a:ext cx="974789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4646EA-91DB-BC49-BF8E-5FD935491270}"/>
              </a:ext>
            </a:extLst>
          </p:cNvPr>
          <p:cNvSpPr txBox="1"/>
          <p:nvPr/>
        </p:nvSpPr>
        <p:spPr>
          <a:xfrm>
            <a:off x="1220598" y="530855"/>
            <a:ext cx="7465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уроки по 40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хвилин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зазвичай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початкова школа проводить уроки по 30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хвилин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порушення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стандартів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освітнього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процесу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уроки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починаються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з 08:00 ранку, як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уроки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починалися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з 08:30?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09C7995-C446-AEE2-06FD-DE41610BF705}"/>
              </a:ext>
            </a:extLst>
          </p:cNvPr>
          <p:cNvSpPr txBox="1">
            <a:spLocks/>
          </p:cNvSpPr>
          <p:nvPr/>
        </p:nvSpPr>
        <p:spPr bwMode="auto">
          <a:xfrm>
            <a:off x="523163" y="151693"/>
            <a:ext cx="8241030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uk-UA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 запитуєте, ми відповідаємо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-171" b="12020"/>
          <a:stretch/>
        </p:blipFill>
        <p:spPr>
          <a:xfrm>
            <a:off x="0" y="6299200"/>
            <a:ext cx="91440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D6087-E46F-4A97-98D7-530CD4488A79}"/>
              </a:ext>
            </a:extLst>
          </p:cNvPr>
          <p:cNvSpPr txBox="1"/>
          <p:nvPr/>
        </p:nvSpPr>
        <p:spPr>
          <a:xfrm>
            <a:off x="490736" y="1999355"/>
            <a:ext cx="8285356" cy="324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uk-UA" sz="18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1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 виконання завдань для самопідготовки учнів у </a:t>
            </a:r>
            <a:r>
              <a:rPr lang="uk-UA" sz="1800" b="1" kern="1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позанавчальний</a:t>
            </a:r>
            <a:r>
              <a:rPr lang="uk-UA" sz="1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 не рекомендується </a:t>
            </a:r>
            <a:endParaRPr lang="ru-RU" sz="14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1800" b="1" i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</a:t>
            </a:r>
            <a:r>
              <a:rPr lang="uk-UA" sz="1800" b="1" i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години </a:t>
            </a:r>
            <a:r>
              <a:rPr lang="uk-UA" sz="1800" b="1" i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3-5 класах,</a:t>
            </a:r>
            <a:endParaRPr lang="ru-RU" sz="1400" b="1" i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1800" b="1" i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</a:t>
            </a:r>
            <a:r>
              <a:rPr lang="uk-UA" sz="1800" b="1" i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 години </a:t>
            </a:r>
            <a:r>
              <a:rPr lang="uk-UA" sz="1800" b="1" i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6-9 класах, </a:t>
            </a:r>
            <a:endParaRPr lang="ru-RU" sz="1400" b="1" i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1800" b="1" i="1" kern="1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години </a:t>
            </a:r>
            <a:r>
              <a:rPr lang="uk-UA" sz="1800" b="1" i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10-11(12) класах.</a:t>
            </a:r>
            <a:endParaRPr lang="ru-RU" sz="1400" b="1" i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1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Учням 1-2 класів не рекомендуються </a:t>
            </a:r>
          </a:p>
          <a:p>
            <a:pPr algn="just">
              <a:spcAft>
                <a:spcPts val="800"/>
              </a:spcAft>
            </a:pPr>
            <a:r>
              <a:rPr lang="uk-UA" sz="1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обов’язкові завдання для самопідготовки у </a:t>
            </a:r>
            <a:r>
              <a:rPr lang="uk-UA" sz="1800" b="1" kern="1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позанавчальний</a:t>
            </a:r>
            <a:r>
              <a:rPr lang="uk-UA" sz="18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час.</a:t>
            </a:r>
            <a:endParaRPr lang="ru-RU" sz="1400" b="1" kern="1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2A0BE-D404-4B53-B879-9463D4A5A9B6}"/>
              </a:ext>
            </a:extLst>
          </p:cNvPr>
          <p:cNvSpPr txBox="1"/>
          <p:nvPr/>
        </p:nvSpPr>
        <p:spPr>
          <a:xfrm>
            <a:off x="61415" y="388837"/>
            <a:ext cx="9143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Санітарний регламент для закладів загальної середньої освіти, затверджений наказом Міністерства охорони здоров’я України від 25.09.2020 № 2205, зареєстрований            у Міністерстві юстиції України 10.11.2020  за № 1111/35394</a:t>
            </a:r>
            <a:endParaRPr lang="ru-RU" sz="2200" kern="100" dirty="0">
              <a:solidFill>
                <a:schemeClr val="accent2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839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4286</Words>
  <Application>Microsoft Office PowerPoint</Application>
  <PresentationFormat>Екран (4:3)</PresentationFormat>
  <Paragraphs>441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Open Sans</vt:lpstr>
      <vt:lpstr>Times New Roman</vt:lpstr>
      <vt:lpstr>Wingdings</vt:lpstr>
      <vt:lpstr>1_Тема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Організація здобуття освіти за дистанційною формою може здійснюватися для осіб, які:</vt:lpstr>
      <vt:lpstr>Презентація PowerPoint</vt:lpstr>
      <vt:lpstr>Презентація PowerPoint</vt:lpstr>
      <vt:lpstr>   </vt:lpstr>
      <vt:lpstr>  Здобуття освіти дітей   з особливими освітніми потребами </vt:lpstr>
      <vt:lpstr>НАКАЗ МОН України  від 28.03.2022  № 274  «Про деякі питання організації здобуття загальної середньої освіти та освітнього процесу в умовах воєнного стану в Україні»</vt:lpstr>
      <vt:lpstr>Презентація PowerPoint</vt:lpstr>
      <vt:lpstr>   Особливості оцінювання  в умовах воєнного стану:   </vt:lpstr>
      <vt:lpstr>       Порядок переведення учнів закладу загальної середньої освіти на наступний рік навчання», затверджений наказом Міністерства освіти і науки України від 14.07.2015 № 762, зареєстрованим у Міністерстві юстиції України 30.07.2015 за № 924/27369 (зі змінами)           </vt:lpstr>
      <vt:lpstr>Презентація PowerPoint</vt:lpstr>
      <vt:lpstr>Презентація PowerPoint</vt:lpstr>
      <vt:lpstr>Презентація PowerPoint</vt:lpstr>
      <vt:lpstr>Запитуєте, відповідаємо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 Леонідівна Гатило</dc:creator>
  <cp:lastModifiedBy>Кошман Людмила Юріївна</cp:lastModifiedBy>
  <cp:revision>249</cp:revision>
  <cp:lastPrinted>2023-07-24T10:32:53Z</cp:lastPrinted>
  <dcterms:created xsi:type="dcterms:W3CDTF">2021-04-07T09:36:57Z</dcterms:created>
  <dcterms:modified xsi:type="dcterms:W3CDTF">2023-07-25T12:52:48Z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0x010100B5E678F83CD0064B9703EA79D06C0EB5</vt:lpwstr>
  </property>
  <property fmtid="{D5CDD505-2E9C-101B-9397-08002B2CF9AE}" pid="3" name="_activity">
    <vt:lpwstr/>
  </property>
</Properties>
</file>