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9" r:id="rId18"/>
    <p:sldId id="282" r:id="rId19"/>
    <p:sldId id="287" r:id="rId20"/>
    <p:sldId id="280" r:id="rId21"/>
    <p:sldId id="281" r:id="rId22"/>
    <p:sldId id="277" r:id="rId23"/>
    <p:sldId id="278" r:id="rId24"/>
    <p:sldId id="283" r:id="rId25"/>
    <p:sldId id="284" r:id="rId26"/>
    <p:sldId id="285" r:id="rId27"/>
    <p:sldId id="286" r:id="rId28"/>
    <p:sldId id="288" r:id="rId29"/>
    <p:sldId id="289" r:id="rId30"/>
    <p:sldId id="291" r:id="rId31"/>
    <p:sldId id="299" r:id="rId32"/>
    <p:sldId id="301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Лахута" initials="ЕЛ" lastIdx="1" clrIdx="0">
    <p:extLst>
      <p:ext uri="{19B8F6BF-5375-455C-9EA6-DF929625EA0E}">
        <p15:presenceInfo xmlns:p15="http://schemas.microsoft.com/office/powerpoint/2012/main" userId="ca4d43783d9e98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13T12:26:58.87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6849-C8AB-4EFF-A095-48E721FD4DA2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34AC-EE63-4F4D-868F-E3D50A6750B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9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7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7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96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9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19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7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48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6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3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0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1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5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53405A-E333-40A8-A538-A4AB48479A2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F1A2A6-B464-40C4-B954-D2BD2B9401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8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1DFF9-1EB9-87AE-3F8E-EE2E9F41D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/>
              <a:t>У закладі навчається 227 учнів</a:t>
            </a:r>
            <a:br>
              <a:rPr lang="uk-UA" sz="3200" dirty="0"/>
            </a:br>
            <a:r>
              <a:rPr lang="uk-UA" sz="3200" dirty="0"/>
              <a:t>Працює 23 педагоги</a:t>
            </a:r>
            <a:endParaRPr lang="ru-RU" sz="32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502866-C9A8-9654-40B1-8FA046338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1591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Заповнили анкету</a:t>
            </a:r>
          </a:p>
          <a:p>
            <a:r>
              <a:rPr lang="uk-UA" dirty="0"/>
              <a:t>134 – батьки (62%) </a:t>
            </a:r>
          </a:p>
          <a:p>
            <a:r>
              <a:rPr lang="uk-UA" dirty="0"/>
              <a:t>160 – учні (71%)</a:t>
            </a:r>
          </a:p>
          <a:p>
            <a:r>
              <a:rPr lang="ru-RU" dirty="0"/>
              <a:t>18 – педагоги (78%)</a:t>
            </a:r>
          </a:p>
        </p:txBody>
      </p:sp>
    </p:spTree>
    <p:extLst>
      <p:ext uri="{BB962C8B-B14F-4D97-AF65-F5344CB8AC3E}">
        <p14:creationId xmlns:p14="http://schemas.microsoft.com/office/powerpoint/2010/main" val="386022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921C44-E13A-8A80-6DBA-C170B4DC9690}"/>
              </a:ext>
            </a:extLst>
          </p:cNvPr>
          <p:cNvSpPr txBox="1"/>
          <p:nvPr/>
        </p:nvSpPr>
        <p:spPr>
          <a:xfrm>
            <a:off x="197791" y="653142"/>
            <a:ext cx="84962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/>
              <a:t>		Чи створюєте Ви власні освітні ресурси? Якщо так, то які? 	</a:t>
            </a:r>
            <a:r>
              <a:rPr lang="uk-UA" sz="2000" i="1" dirty="0"/>
              <a:t>педагоги</a:t>
            </a:r>
          </a:p>
          <a:p>
            <a:pPr algn="ctr"/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-, </a:t>
            </a:r>
            <a:r>
              <a:rPr lang="ru-RU" sz="2000" dirty="0" err="1"/>
              <a:t>аудіоматеріали</a:t>
            </a:r>
            <a:r>
              <a:rPr lang="ru-RU" sz="2000" dirty="0"/>
              <a:t>, </a:t>
            </a:r>
            <a:r>
              <a:rPr lang="ru-RU" sz="2000" dirty="0" err="1"/>
              <a:t>презентації</a:t>
            </a:r>
            <a:r>
              <a:rPr lang="ru-RU" sz="2000" dirty="0"/>
              <a:t>, тести.</a:t>
            </a:r>
          </a:p>
          <a:p>
            <a:pPr algn="ctr"/>
            <a:r>
              <a:rPr lang="ru-RU" sz="2000" dirty="0" err="1"/>
              <a:t>Ігри</a:t>
            </a:r>
            <a:r>
              <a:rPr lang="ru-RU" sz="2000" dirty="0"/>
              <a:t> в </a:t>
            </a:r>
            <a:r>
              <a:rPr lang="ru-RU" sz="2000" dirty="0" err="1"/>
              <a:t>програмі</a:t>
            </a:r>
            <a:r>
              <a:rPr lang="ru-RU" sz="2000" dirty="0"/>
              <a:t> </a:t>
            </a:r>
            <a:r>
              <a:rPr lang="ru-RU" sz="2000" dirty="0" err="1"/>
              <a:t>wordwall</a:t>
            </a:r>
            <a:r>
              <a:rPr lang="ru-RU" sz="2000" dirty="0"/>
              <a:t>, </a:t>
            </a:r>
            <a:r>
              <a:rPr lang="ru-RU" sz="2000" dirty="0" err="1"/>
              <a:t>презентації</a:t>
            </a:r>
            <a:r>
              <a:rPr lang="ru-RU" sz="2000" dirty="0"/>
              <a:t> в </a:t>
            </a:r>
            <a:r>
              <a:rPr lang="ru-RU" sz="2000" dirty="0" err="1"/>
              <a:t>Canva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власних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,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презентацій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Відеоуроки</a:t>
            </a:r>
            <a:r>
              <a:rPr lang="ru-RU" sz="2000" dirty="0"/>
              <a:t> для </a:t>
            </a:r>
            <a:r>
              <a:rPr lang="ru-RU" sz="2000" dirty="0" err="1"/>
              <a:t>конкретних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, </a:t>
            </a:r>
            <a:r>
              <a:rPr lang="ru-RU" sz="2000" dirty="0" err="1"/>
              <a:t>роботи</a:t>
            </a:r>
            <a:r>
              <a:rPr lang="ru-RU" sz="2000" dirty="0"/>
              <a:t> для </a:t>
            </a:r>
            <a:r>
              <a:rPr lang="ru-RU" sz="2000" dirty="0" err="1"/>
              <a:t>перевірки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E9BEB-7D0C-1CF3-E6D0-FFBAF7337E74}"/>
              </a:ext>
            </a:extLst>
          </p:cNvPr>
          <p:cNvSpPr txBox="1"/>
          <p:nvPr/>
        </p:nvSpPr>
        <p:spPr>
          <a:xfrm>
            <a:off x="2853471" y="2516720"/>
            <a:ext cx="871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/>
              <a:t>учні</a:t>
            </a:r>
            <a:r>
              <a:rPr lang="ru-RU" sz="2000" dirty="0"/>
              <a:t>    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користуєтесь</a:t>
            </a:r>
            <a:r>
              <a:rPr lang="ru-RU" sz="2000" dirty="0"/>
              <a:t>  Ви </a:t>
            </a:r>
            <a:r>
              <a:rPr lang="ru-RU" sz="2000" dirty="0" err="1"/>
              <a:t>освітніми</a:t>
            </a:r>
            <a:r>
              <a:rPr lang="ru-RU" sz="2000" dirty="0"/>
              <a:t> ресурсами,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створені</a:t>
            </a:r>
            <a:r>
              <a:rPr lang="ru-RU" sz="2000" dirty="0"/>
              <a:t> </a:t>
            </a:r>
            <a:r>
              <a:rPr lang="ru-RU" sz="2000" dirty="0" err="1"/>
              <a:t>вчителями</a:t>
            </a:r>
            <a:r>
              <a:rPr lang="ru-RU" sz="2000" dirty="0"/>
              <a:t> закладу? 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так, то </a:t>
            </a:r>
            <a:r>
              <a:rPr lang="ru-RU" sz="2000" dirty="0" err="1"/>
              <a:t>якими</a:t>
            </a:r>
            <a:r>
              <a:rPr lang="ru-RU" sz="2000" dirty="0"/>
              <a:t>?</a:t>
            </a:r>
          </a:p>
          <a:p>
            <a:r>
              <a:rPr lang="uk-UA" sz="2000" dirty="0"/>
              <a:t>Презентації, конспекти, </a:t>
            </a:r>
            <a:r>
              <a:rPr lang="uk-UA" sz="2000" dirty="0" err="1"/>
              <a:t>відеоуроки</a:t>
            </a:r>
            <a:endParaRPr lang="uk-U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99979-53F7-07E7-5D42-5E5D0B351CFA}"/>
              </a:ext>
            </a:extLst>
          </p:cNvPr>
          <p:cNvSpPr txBox="1"/>
          <p:nvPr/>
        </p:nvSpPr>
        <p:spPr>
          <a:xfrm>
            <a:off x="802433" y="4096273"/>
            <a:ext cx="10184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користується</a:t>
            </a:r>
            <a:r>
              <a:rPr lang="ru-RU" sz="2000" dirty="0"/>
              <a:t>  Ваша </a:t>
            </a:r>
            <a:r>
              <a:rPr lang="ru-RU" sz="2000" dirty="0" err="1"/>
              <a:t>дитина</a:t>
            </a:r>
            <a:r>
              <a:rPr lang="ru-RU" sz="2000" dirty="0"/>
              <a:t> </a:t>
            </a:r>
            <a:r>
              <a:rPr lang="ru-RU" sz="2000" dirty="0" err="1"/>
              <a:t>освітніми</a:t>
            </a:r>
            <a:r>
              <a:rPr lang="ru-RU" sz="2000" dirty="0"/>
              <a:t> ресурсами,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створені</a:t>
            </a:r>
            <a:r>
              <a:rPr lang="ru-RU" sz="2000" dirty="0"/>
              <a:t> </a:t>
            </a:r>
            <a:r>
              <a:rPr lang="ru-RU" sz="2000" dirty="0" err="1"/>
              <a:t>вчителями</a:t>
            </a:r>
            <a:r>
              <a:rPr lang="ru-RU" sz="2000" dirty="0"/>
              <a:t> закладу?	</a:t>
            </a:r>
            <a:r>
              <a:rPr lang="ru-RU" sz="2000" i="1" dirty="0"/>
              <a:t>батьки 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так, то </a:t>
            </a:r>
            <a:r>
              <a:rPr lang="ru-RU" sz="2000" dirty="0" err="1"/>
              <a:t>якими</a:t>
            </a:r>
            <a:r>
              <a:rPr lang="ru-RU" sz="2000" dirty="0"/>
              <a:t>?</a:t>
            </a:r>
          </a:p>
          <a:p>
            <a:r>
              <a:rPr lang="ru-RU" sz="2000" dirty="0" err="1"/>
              <a:t>Електронний</a:t>
            </a:r>
            <a:r>
              <a:rPr lang="ru-RU" sz="2000" dirty="0"/>
              <a:t> </a:t>
            </a:r>
            <a:r>
              <a:rPr lang="ru-RU" sz="2000" dirty="0" err="1"/>
              <a:t>щоденник</a:t>
            </a:r>
            <a:r>
              <a:rPr lang="ru-RU" sz="2000" dirty="0"/>
              <a:t>, </a:t>
            </a:r>
            <a:r>
              <a:rPr lang="ru-RU" sz="2000" dirty="0" err="1"/>
              <a:t>відеоролики</a:t>
            </a:r>
            <a:r>
              <a:rPr lang="ru-RU" sz="2000" dirty="0"/>
              <a:t>, </a:t>
            </a:r>
            <a:r>
              <a:rPr lang="ru-RU" sz="2000" dirty="0" err="1"/>
              <a:t>презентації</a:t>
            </a:r>
            <a:r>
              <a:rPr lang="ru-RU" sz="2000" dirty="0"/>
              <a:t>, </a:t>
            </a:r>
            <a:r>
              <a:rPr lang="ru-RU" sz="2000" dirty="0" err="1"/>
              <a:t>конспекти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498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Чи використовуть вчителі закладу  зміст свого  предмету (курсу), щоб формувати у учнів суспільні цінності, виховувати патріотизм?&#10;. Кількість відповідей: 134 відповіді.">
            <a:extLst>
              <a:ext uri="{FF2B5EF4-FFF2-40B4-BE49-F238E27FC236}">
                <a16:creationId xmlns:a16="http://schemas.microsoft.com/office/drawing/2014/main" id="{CC14642A-AE9F-92BD-02D5-79AAFDAC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7" y="676081"/>
            <a:ext cx="5840281" cy="26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іаграма відповідей у Формах. Назва запитання: Чи використовуть вчителі закладу  зміст свого  предмету (курсу), щоб формувати суспільні цінності, виховувати патріотизм?&#10;. Кількість відповідей: 159 відповідей.">
            <a:extLst>
              <a:ext uri="{FF2B5EF4-FFF2-40B4-BE49-F238E27FC236}">
                <a16:creationId xmlns:a16="http://schemas.microsoft.com/office/drawing/2014/main" id="{B259F943-E1A9-7F31-EF55-CBE81DED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99" y="3321697"/>
            <a:ext cx="6314026" cy="28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іаграма відповідей у Формах. Назва запитання: Чи використовуєте Ви  зміст свого  предмету (курсу), інтегрованих змістових ліній, щоб формувати суспільні цінності, виховувати патріотизм?&#10;. Кількість відповідей: 18 відповідей.">
            <a:extLst>
              <a:ext uri="{FF2B5EF4-FFF2-40B4-BE49-F238E27FC236}">
                <a16:creationId xmlns:a16="http://schemas.microsoft.com/office/drawing/2014/main" id="{348A4C6D-0B03-2BF4-4421-CDAAFA85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28" y="908805"/>
            <a:ext cx="4812788" cy="21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0A89FB-956C-6284-1336-417F6DBE5566}"/>
              </a:ext>
            </a:extLst>
          </p:cNvPr>
          <p:cNvSpPr txBox="1"/>
          <p:nvPr/>
        </p:nvSpPr>
        <p:spPr>
          <a:xfrm>
            <a:off x="1056904" y="193567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3B5E4-263E-8CE4-337D-E1AAEAFBBC1C}"/>
              </a:ext>
            </a:extLst>
          </p:cNvPr>
          <p:cNvSpPr txBox="1"/>
          <p:nvPr/>
        </p:nvSpPr>
        <p:spPr>
          <a:xfrm>
            <a:off x="7659584" y="534389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1CC5C-AB01-5B1F-09FF-B6D693880DE0}"/>
              </a:ext>
            </a:extLst>
          </p:cNvPr>
          <p:cNvSpPr txBox="1"/>
          <p:nvPr/>
        </p:nvSpPr>
        <p:spPr>
          <a:xfrm>
            <a:off x="9264204" y="253497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2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7398F-A387-F65B-25E2-2B4EDE32524C}"/>
              </a:ext>
            </a:extLst>
          </p:cNvPr>
          <p:cNvSpPr txBox="1"/>
          <p:nvPr/>
        </p:nvSpPr>
        <p:spPr>
          <a:xfrm>
            <a:off x="1408922" y="1222310"/>
            <a:ext cx="9297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використовуєте</a:t>
            </a:r>
            <a:r>
              <a:rPr lang="ru-RU" sz="2400" dirty="0"/>
              <a:t> Ви  ІКТ в </a:t>
            </a:r>
            <a:r>
              <a:rPr lang="ru-RU" sz="2400" dirty="0" err="1"/>
              <a:t>освітньому</a:t>
            </a:r>
            <a:r>
              <a:rPr lang="ru-RU" sz="2400" dirty="0"/>
              <a:t> </a:t>
            </a:r>
            <a:r>
              <a:rPr lang="ru-RU" sz="2400" dirty="0" err="1"/>
              <a:t>процесі</a:t>
            </a:r>
            <a:r>
              <a:rPr lang="ru-RU" sz="2400" dirty="0"/>
              <a:t>? </a:t>
            </a:r>
            <a:r>
              <a:rPr lang="ru-RU" sz="2400" dirty="0" err="1"/>
              <a:t>Якщо</a:t>
            </a:r>
            <a:r>
              <a:rPr lang="ru-RU" sz="2400" dirty="0"/>
              <a:t> так, то як </a:t>
            </a:r>
            <a:r>
              <a:rPr lang="ru-RU" sz="2400" dirty="0" err="1"/>
              <a:t>саме</a:t>
            </a:r>
            <a:r>
              <a:rPr lang="ru-RU" sz="2400" dirty="0"/>
              <a:t>?</a:t>
            </a:r>
          </a:p>
          <a:p>
            <a:r>
              <a:rPr lang="ru-RU" sz="2400" dirty="0"/>
              <a:t>																	</a:t>
            </a:r>
            <a:r>
              <a:rPr lang="ru-RU" sz="2400" i="1" dirty="0"/>
              <a:t>педагоги</a:t>
            </a:r>
            <a:endParaRPr lang="uk-UA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60D3F-E1AD-9834-5893-669C6A085D1C}"/>
              </a:ext>
            </a:extLst>
          </p:cNvPr>
          <p:cNvSpPr txBox="1"/>
          <p:nvPr/>
        </p:nvSpPr>
        <p:spPr>
          <a:xfrm>
            <a:off x="1100882" y="2241189"/>
            <a:ext cx="999023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/>
              <a:t>Усі</a:t>
            </a:r>
            <a:r>
              <a:rPr lang="ru-RU" sz="2400" dirty="0"/>
              <a:t> уроки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відео</a:t>
            </a:r>
            <a:r>
              <a:rPr lang="ru-RU" sz="2400" dirty="0"/>
              <a:t>, </a:t>
            </a:r>
            <a:r>
              <a:rPr lang="ru-RU" sz="2400" dirty="0" err="1"/>
              <a:t>презентаціями</a:t>
            </a:r>
            <a:r>
              <a:rPr lang="ru-RU" sz="2400" dirty="0"/>
              <a:t>, </a:t>
            </a:r>
          </a:p>
          <a:p>
            <a:pPr algn="ctr"/>
            <a:r>
              <a:rPr lang="ru-RU" sz="2400" dirty="0" err="1"/>
              <a:t>використовую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симулятори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Використовую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у Telegram, </a:t>
            </a:r>
            <a:r>
              <a:rPr lang="ru-RU" sz="2400" dirty="0" err="1"/>
              <a:t>Vіber</a:t>
            </a:r>
            <a:r>
              <a:rPr lang="ru-RU" sz="2400" dirty="0"/>
              <a:t>, ZOOM-</a:t>
            </a:r>
            <a:r>
              <a:rPr lang="ru-RU" sz="2400" dirty="0" err="1"/>
              <a:t>конференціях</a:t>
            </a:r>
            <a:r>
              <a:rPr lang="ru-RU" sz="2400" dirty="0"/>
              <a:t>, </a:t>
            </a:r>
          </a:p>
          <a:p>
            <a:pPr algn="ctr"/>
            <a:r>
              <a:rPr lang="ru-RU" sz="2400" dirty="0"/>
              <a:t>на платформах "На урок", "</a:t>
            </a:r>
            <a:r>
              <a:rPr lang="ru-RU" sz="2400" dirty="0" err="1"/>
              <a:t>Всеосвіта</a:t>
            </a:r>
            <a:r>
              <a:rPr lang="ru-RU" sz="2400" dirty="0"/>
              <a:t>", "</a:t>
            </a:r>
            <a:r>
              <a:rPr lang="ru-RU" sz="2400" dirty="0" err="1"/>
              <a:t>Українська</a:t>
            </a:r>
            <a:r>
              <a:rPr lang="ru-RU" sz="2400" dirty="0"/>
              <a:t> школа онлайн".</a:t>
            </a:r>
          </a:p>
          <a:p>
            <a:pPr algn="ctr"/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платформ для </a:t>
            </a:r>
            <a:r>
              <a:rPr lang="ru-RU" sz="2400" dirty="0" err="1"/>
              <a:t>створення</a:t>
            </a:r>
            <a:r>
              <a:rPr lang="ru-RU" sz="2400" dirty="0"/>
              <a:t> умов для </a:t>
            </a:r>
            <a:r>
              <a:rPr lang="ru-RU" sz="2400" dirty="0" err="1"/>
              <a:t>самостійної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(</a:t>
            </a:r>
            <a:r>
              <a:rPr lang="ru-RU" sz="2400" dirty="0" err="1"/>
              <a:t>Мій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Learning (для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ігрових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), </a:t>
            </a:r>
            <a:r>
              <a:rPr lang="ru-RU" sz="2400" dirty="0" err="1"/>
              <a:t>Всеосвіта</a:t>
            </a:r>
            <a:r>
              <a:rPr lang="ru-RU" sz="2400" dirty="0"/>
              <a:t>).</a:t>
            </a:r>
          </a:p>
          <a:p>
            <a:pPr algn="ctr"/>
            <a:endParaRPr lang="ru-RU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36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Чи дотримуються вчителі закладу  норм Санітарного регламенту під час роботи з технічними засобами навчання на уроці?&#10;. Кількість відповідей: 159 відповідей.">
            <a:extLst>
              <a:ext uri="{FF2B5EF4-FFF2-40B4-BE49-F238E27FC236}">
                <a16:creationId xmlns:a16="http://schemas.microsoft.com/office/drawing/2014/main" id="{AF2A16F0-BF84-095D-64DF-9CA5FE4C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2" y="643812"/>
            <a:ext cx="5754388" cy="26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іаграма відповідей у Формах. Назва запитання: Чи дотримуються, на Ваш погляд, вчителі закладу  норм Санітарного регламенту під час роботи з технічними засобами навчання на уроці?&#10;. Кількість відповідей: 134 відповіді.">
            <a:extLst>
              <a:ext uri="{FF2B5EF4-FFF2-40B4-BE49-F238E27FC236}">
                <a16:creationId xmlns:a16="http://schemas.microsoft.com/office/drawing/2014/main" id="{3CFBCD27-6F2B-8230-333D-C0C01177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76" y="3250520"/>
            <a:ext cx="6342217" cy="28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іаграма відповідей у Формах. Назва запитання: Чи дотримуєтеся Ви норм Санітарного регламенту під час роботи з ТЗН на уроці?&#10;. Кількість відповідей: 18 відповідей.">
            <a:extLst>
              <a:ext uri="{FF2B5EF4-FFF2-40B4-BE49-F238E27FC236}">
                <a16:creationId xmlns:a16="http://schemas.microsoft.com/office/drawing/2014/main" id="{8269FCBE-06D6-7C80-4BE7-3F02395F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9" y="930437"/>
            <a:ext cx="4713939" cy="198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7FA0E3-3BAD-7466-2253-7AA944DC1248}"/>
              </a:ext>
            </a:extLst>
          </p:cNvPr>
          <p:cNvSpPr txBox="1"/>
          <p:nvPr/>
        </p:nvSpPr>
        <p:spPr>
          <a:xfrm>
            <a:off x="920675" y="209005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AD2B0-717B-C754-06B6-5F856CD196EB}"/>
              </a:ext>
            </a:extLst>
          </p:cNvPr>
          <p:cNvSpPr txBox="1"/>
          <p:nvPr/>
        </p:nvSpPr>
        <p:spPr>
          <a:xfrm>
            <a:off x="9033108" y="238694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DCDA0-A651-BB21-9231-BE74348762CE}"/>
              </a:ext>
            </a:extLst>
          </p:cNvPr>
          <p:cNvSpPr txBox="1"/>
          <p:nvPr/>
        </p:nvSpPr>
        <p:spPr>
          <a:xfrm>
            <a:off x="4198776" y="504701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05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Чи зростає, на Ваш погляд, у Вашому закладі освіти якісно-кваліфікаційний рівень педагогічних працівників?&#10;. Кількість відповідей: 159 відповідей.">
            <a:extLst>
              <a:ext uri="{FF2B5EF4-FFF2-40B4-BE49-F238E27FC236}">
                <a16:creationId xmlns:a16="http://schemas.microsoft.com/office/drawing/2014/main" id="{5EB37BA8-BAD8-A77E-FDAD-CA75F7FF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" y="668923"/>
            <a:ext cx="6481665" cy="29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іаграма відповідей у Формах. Назва запитання: Чи зростає, на Ваш погляд, у  закладі, де навчається Ваша дитина,  якісно-кваліфікаційний рівень педагогічних працівників?&#10;. Кількість відповідей: 134 відповіді.">
            <a:extLst>
              <a:ext uri="{FF2B5EF4-FFF2-40B4-BE49-F238E27FC236}">
                <a16:creationId xmlns:a16="http://schemas.microsoft.com/office/drawing/2014/main" id="{BF7F45B7-1302-A992-F17F-7958022E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73" y="3375491"/>
            <a:ext cx="6211078" cy="28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Діаграма відповідей у Формах. Назва запитання: Чи зростає, на Ваш погляд, у Вашому закладі освіти якісно-кваліфікаційний рівень педагогічних працівників?&#10;. Кількість відповідей: 18 відповідей.">
            <a:extLst>
              <a:ext uri="{FF2B5EF4-FFF2-40B4-BE49-F238E27FC236}">
                <a16:creationId xmlns:a16="http://schemas.microsoft.com/office/drawing/2014/main" id="{A0701955-DA2E-E373-95D1-85DD48C8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8" y="1016393"/>
            <a:ext cx="4386943" cy="19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B38D74-A3CB-B3C7-6F08-8D45BB66993B}"/>
              </a:ext>
            </a:extLst>
          </p:cNvPr>
          <p:cNvSpPr txBox="1"/>
          <p:nvPr/>
        </p:nvSpPr>
        <p:spPr>
          <a:xfrm>
            <a:off x="802432" y="217318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20B36-DD03-F158-45E9-B9C156AC7E4C}"/>
              </a:ext>
            </a:extLst>
          </p:cNvPr>
          <p:cNvSpPr txBox="1"/>
          <p:nvPr/>
        </p:nvSpPr>
        <p:spPr>
          <a:xfrm>
            <a:off x="9227127" y="250569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D827E-BFBC-0A25-07C1-7908EC03D1F1}"/>
              </a:ext>
            </a:extLst>
          </p:cNvPr>
          <p:cNvSpPr txBox="1"/>
          <p:nvPr/>
        </p:nvSpPr>
        <p:spPr>
          <a:xfrm>
            <a:off x="7386452" y="551015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50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 налагоджена у закладі освіти конструктивна комунікація вчителів з учнями? &#10;. Кількість відповідей: 159 відповідей.">
            <a:extLst>
              <a:ext uri="{FF2B5EF4-FFF2-40B4-BE49-F238E27FC236}">
                <a16:creationId xmlns:a16="http://schemas.microsoft.com/office/drawing/2014/main" id="{242704C4-804A-7AB2-E360-D368BB71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7" y="694210"/>
            <a:ext cx="6771397" cy="28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іаграма відповідей у Формах. Назва запитання: Чи налагоджена у закладі освіти конструктивна комунікація вчителів з учнями? &#10;. Кількість відповідей: 134 відповіді.">
            <a:extLst>
              <a:ext uri="{FF2B5EF4-FFF2-40B4-BE49-F238E27FC236}">
                <a16:creationId xmlns:a16="http://schemas.microsoft.com/office/drawing/2014/main" id="{A4E7FBB0-7D2E-0C23-93F2-8A8FD217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50" y="3163078"/>
            <a:ext cx="6771396" cy="28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109FF-F4A9-6D4D-1793-65497BAA530A}"/>
              </a:ext>
            </a:extLst>
          </p:cNvPr>
          <p:cNvSpPr txBox="1"/>
          <p:nvPr/>
        </p:nvSpPr>
        <p:spPr>
          <a:xfrm>
            <a:off x="1026367" y="4301412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Очне</a:t>
            </a:r>
          </a:p>
          <a:p>
            <a:r>
              <a:rPr lang="uk-UA" sz="2400" dirty="0"/>
              <a:t>Месенджери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43483-3DD1-BA5D-C58D-A04E292665C2}"/>
              </a:ext>
            </a:extLst>
          </p:cNvPr>
          <p:cNvSpPr txBox="1"/>
          <p:nvPr/>
        </p:nvSpPr>
        <p:spPr>
          <a:xfrm>
            <a:off x="843148" y="201880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E59D5-0D2D-6B6C-2EC0-46546D6D6D33}"/>
              </a:ext>
            </a:extLst>
          </p:cNvPr>
          <p:cNvSpPr txBox="1"/>
          <p:nvPr/>
        </p:nvSpPr>
        <p:spPr>
          <a:xfrm>
            <a:off x="8205849" y="5132409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7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 налагоджена у закладі освіти конструктивна комунікація вчителів з Вашими батьками? &#10;. Кількість відповідей: 159 відповідей.">
            <a:extLst>
              <a:ext uri="{FF2B5EF4-FFF2-40B4-BE49-F238E27FC236}">
                <a16:creationId xmlns:a16="http://schemas.microsoft.com/office/drawing/2014/main" id="{B531C9B9-A37F-1DCF-8ACC-440996B3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3" y="675497"/>
            <a:ext cx="6553114" cy="27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іаграма відповідей у Формах. Назва запитання: Чи налагоджена у закладі освіти конструктивна комунікація вчителів з Вами як з батьками? &#10;. Кількість відповідей: 134 відповіді.">
            <a:extLst>
              <a:ext uri="{FF2B5EF4-FFF2-40B4-BE49-F238E27FC236}">
                <a16:creationId xmlns:a16="http://schemas.microsoft.com/office/drawing/2014/main" id="{75A61115-7AF8-D05D-57E6-2BC4A3C3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61" y="3175378"/>
            <a:ext cx="6941976" cy="29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8E3FA8-E343-27C0-51E5-50809A055AC1}"/>
              </a:ext>
            </a:extLst>
          </p:cNvPr>
          <p:cNvSpPr txBox="1"/>
          <p:nvPr/>
        </p:nvSpPr>
        <p:spPr>
          <a:xfrm>
            <a:off x="7707086" y="1063690"/>
            <a:ext cx="2512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Індивідуально</a:t>
            </a:r>
          </a:p>
          <a:p>
            <a:r>
              <a:rPr lang="uk-UA" dirty="0"/>
              <a:t>Збори</a:t>
            </a:r>
          </a:p>
          <a:p>
            <a:r>
              <a:rPr lang="uk-UA" dirty="0"/>
              <a:t>Чати </a:t>
            </a:r>
          </a:p>
          <a:p>
            <a:r>
              <a:rPr lang="uk-UA" dirty="0"/>
              <a:t>Дзвінки </a:t>
            </a:r>
          </a:p>
          <a:p>
            <a:r>
              <a:rPr lang="uk-UA" dirty="0"/>
              <a:t>Електронний щоденник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4AEE1-3B1A-DEC2-440A-DB02DC24FE16}"/>
              </a:ext>
            </a:extLst>
          </p:cNvPr>
          <p:cNvSpPr txBox="1"/>
          <p:nvPr/>
        </p:nvSpPr>
        <p:spPr>
          <a:xfrm>
            <a:off x="930517" y="21716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2B924-3515-EF51-64CA-4167A5D0F639}"/>
              </a:ext>
            </a:extLst>
          </p:cNvPr>
          <p:cNvSpPr txBox="1"/>
          <p:nvPr/>
        </p:nvSpPr>
        <p:spPr>
          <a:xfrm>
            <a:off x="8148552" y="515389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Якщо у Вас виникають питання щодо освітнього процесу, то від кого Ви можете отримати змістовну і конструктивну відповідь чи допомогу?. Кількість відповідей: 134 відповіді.">
            <a:extLst>
              <a:ext uri="{FF2B5EF4-FFF2-40B4-BE49-F238E27FC236}">
                <a16:creationId xmlns:a16="http://schemas.microsoft.com/office/drawing/2014/main" id="{9D8D97EB-1525-B162-5704-6F9967E5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27" y="787966"/>
            <a:ext cx="10406946" cy="52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373EE-DE9D-8188-C4BE-5A1B8299D201}"/>
              </a:ext>
            </a:extLst>
          </p:cNvPr>
          <p:cNvSpPr txBox="1"/>
          <p:nvPr/>
        </p:nvSpPr>
        <p:spPr>
          <a:xfrm>
            <a:off x="7647709" y="147254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/>
              <a:t>батьки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3841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іаграма відповідей у Формах. Назва запитання: Наскільки дієво інформує Вас про успіхи Вашої дитини електронний щоденник?. Кількість відповідей: 134 відповіді.">
            <a:extLst>
              <a:ext uri="{FF2B5EF4-FFF2-40B4-BE49-F238E27FC236}">
                <a16:creationId xmlns:a16="http://schemas.microsoft.com/office/drawing/2014/main" id="{7E062756-2F00-6D32-7588-F6F5EA19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7" y="1181582"/>
            <a:ext cx="10697346" cy="44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FA9B13-66F7-784E-E307-66F953ABDF4C}"/>
              </a:ext>
            </a:extLst>
          </p:cNvPr>
          <p:cNvSpPr txBox="1"/>
          <p:nvPr/>
        </p:nvSpPr>
        <p:spPr>
          <a:xfrm>
            <a:off x="1140031" y="370510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1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Оцініть ефективність рейтингової системи оцінювання у процесі стимулювання Вашої дитини до підвищення результативності навчання (1-найменший бал, 5 - найвищий бал). Кількість відповідей: 134 відповіді.">
            <a:extLst>
              <a:ext uri="{FF2B5EF4-FFF2-40B4-BE49-F238E27FC236}">
                <a16:creationId xmlns:a16="http://schemas.microsoft.com/office/drawing/2014/main" id="{44CC765E-F803-E69D-3EEE-C126CA75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4" y="1143035"/>
            <a:ext cx="10081083" cy="45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B693C-1791-8BE4-F99F-2C9AA1D78C1F}"/>
              </a:ext>
            </a:extLst>
          </p:cNvPr>
          <p:cNvSpPr txBox="1"/>
          <p:nvPr/>
        </p:nvSpPr>
        <p:spPr>
          <a:xfrm>
            <a:off x="1246909" y="382385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98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и навчаєтесь у паралелі. Кількість відповідей: 160 відповідей.">
            <a:extLst>
              <a:ext uri="{FF2B5EF4-FFF2-40B4-BE49-F238E27FC236}">
                <a16:creationId xmlns:a16="http://schemas.microsoft.com/office/drawing/2014/main" id="{4CB91AB8-AFB0-DE6F-033B-F4CE9C06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2" y="683921"/>
            <a:ext cx="6524979" cy="27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іаграма відповідей у Формах. Назва запитання: Ваша дитина навчається у паралелі. Кількість відповідей: 134 відповіді.">
            <a:extLst>
              <a:ext uri="{FF2B5EF4-FFF2-40B4-BE49-F238E27FC236}">
                <a16:creationId xmlns:a16="http://schemas.microsoft.com/office/drawing/2014/main" id="{6B8FFE30-A867-BB02-E3E4-C1424E9E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3225089"/>
            <a:ext cx="7168445" cy="30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AC6281-6303-D71E-851C-34ABD44ABF2D}"/>
              </a:ext>
            </a:extLst>
          </p:cNvPr>
          <p:cNvSpPr txBox="1"/>
          <p:nvPr/>
        </p:nvSpPr>
        <p:spPr>
          <a:xfrm>
            <a:off x="973777" y="168712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C674E-FB66-4F64-43CE-62E7CBE22926}"/>
              </a:ext>
            </a:extLst>
          </p:cNvPr>
          <p:cNvSpPr txBox="1"/>
          <p:nvPr/>
        </p:nvSpPr>
        <p:spPr>
          <a:xfrm>
            <a:off x="7944593" y="518951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6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іаграма відповідей у Формах. Назва запитання: Оцініть відкритість і налаштованість до співпраці адміністрації закладу з Вами, як з батьками (1 - найменший бал, 5 - найвищий бал). Кількість відповідей: 134 відповіді.">
            <a:extLst>
              <a:ext uri="{FF2B5EF4-FFF2-40B4-BE49-F238E27FC236}">
                <a16:creationId xmlns:a16="http://schemas.microsoft.com/office/drawing/2014/main" id="{AE2C743F-BB40-0FAB-9F6C-36FDD33D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8" y="1170001"/>
            <a:ext cx="10373083" cy="46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E6DE6-3ABC-F45B-BACD-7444CFF72E9E}"/>
              </a:ext>
            </a:extLst>
          </p:cNvPr>
          <p:cNvSpPr txBox="1"/>
          <p:nvPr/>
        </p:nvSpPr>
        <p:spPr>
          <a:xfrm>
            <a:off x="1330036" y="401386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56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іаграма відповідей у Формах. Назва запитання: Чи вважаєте Ви, що адміністрація закладу впроваджує правильний курс розвитку діцею та підвищення якості знань.. Кількість відповідей: 134 відповіді.">
            <a:extLst>
              <a:ext uri="{FF2B5EF4-FFF2-40B4-BE49-F238E27FC236}">
                <a16:creationId xmlns:a16="http://schemas.microsoft.com/office/drawing/2014/main" id="{C68927B7-8DFB-11A6-594A-3AB92052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3" y="1038629"/>
            <a:ext cx="10553633" cy="47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FA07E-FD49-DA8B-256D-9D829C25DB75}"/>
              </a:ext>
            </a:extLst>
          </p:cNvPr>
          <p:cNvSpPr txBox="1"/>
          <p:nvPr/>
        </p:nvSpPr>
        <p:spPr>
          <a:xfrm>
            <a:off x="1223158" y="384760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68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Чи дотримуєтесь Ви  принципів академічної доброчесності у навчальній діяльності?&#10;. Кількість відповідей: 159 відповідей.">
            <a:extLst>
              <a:ext uri="{FF2B5EF4-FFF2-40B4-BE49-F238E27FC236}">
                <a16:creationId xmlns:a16="http://schemas.microsoft.com/office/drawing/2014/main" id="{DC582DF6-0C1C-D473-6D2E-B179D32B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3" y="660322"/>
            <a:ext cx="6589232" cy="27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іаграма відповідей у Формах. Назва запитання: Чи дотримуєтесь ви  принципів академічної доброчесності в освітній діяльності?&#10;. Кількість відповідей: 18 відповідей.">
            <a:extLst>
              <a:ext uri="{FF2B5EF4-FFF2-40B4-BE49-F238E27FC236}">
                <a16:creationId xmlns:a16="http://schemas.microsoft.com/office/drawing/2014/main" id="{9C71547E-0A1E-5F02-396B-0F9779F3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77" y="3116424"/>
            <a:ext cx="7333137" cy="30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940A3-BBD8-978F-0006-0217899BDBF8}"/>
              </a:ext>
            </a:extLst>
          </p:cNvPr>
          <p:cNvSpPr txBox="1"/>
          <p:nvPr/>
        </p:nvSpPr>
        <p:spPr>
          <a:xfrm>
            <a:off x="914400" y="218506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1A55-1CFD-6AAA-ED12-517989801CD6}"/>
              </a:ext>
            </a:extLst>
          </p:cNvPr>
          <p:cNvSpPr txBox="1"/>
          <p:nvPr/>
        </p:nvSpPr>
        <p:spPr>
          <a:xfrm>
            <a:off x="8015844" y="502326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8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 Чи використовують вчителі закладу  завдання, спрямовані на розвиток  критичного мислення та креативність учнів?&#10;. Кількість відповідей: 159 відповідей.">
            <a:extLst>
              <a:ext uri="{FF2B5EF4-FFF2-40B4-BE49-F238E27FC236}">
                <a16:creationId xmlns:a16="http://schemas.microsoft.com/office/drawing/2014/main" id="{1BD4C99A-1067-DE7F-23C6-210E2362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638760"/>
            <a:ext cx="5953565" cy="26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іаграма відповідей у Формах. Назва запитання:  Чи використовують вчителі закладу  завдання, спрямовані на розвиток  критичного мислення та креативність Вашої дитини?&#10;. Кількість відповідей: 134 відповіді.">
            <a:extLst>
              <a:ext uri="{FF2B5EF4-FFF2-40B4-BE49-F238E27FC236}">
                <a16:creationId xmlns:a16="http://schemas.microsoft.com/office/drawing/2014/main" id="{478E8400-B5E1-35FE-03D8-8D35E94C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30" y="3020342"/>
            <a:ext cx="6913984" cy="31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Діаграма відповідей у Формах. Назва запитання:  Чи розробляєте Ви  завдання, спрямовані розвивати критичне мислення та креативність учнів?&#10;. Кількість відповідей: 18 відповідей.">
            <a:extLst>
              <a:ext uri="{FF2B5EF4-FFF2-40B4-BE49-F238E27FC236}">
                <a16:creationId xmlns:a16="http://schemas.microsoft.com/office/drawing/2014/main" id="{28DFE96B-41D8-F4D6-A752-CA3C244A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15" y="793102"/>
            <a:ext cx="4662713" cy="21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C54EAD-C0E8-7B00-2A9D-25A53F73E35C}"/>
              </a:ext>
            </a:extLst>
          </p:cNvPr>
          <p:cNvSpPr txBox="1"/>
          <p:nvPr/>
        </p:nvSpPr>
        <p:spPr>
          <a:xfrm>
            <a:off x="783772" y="225631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0AE52-C397-C6D9-6FC1-B87C4246A284}"/>
              </a:ext>
            </a:extLst>
          </p:cNvPr>
          <p:cNvSpPr txBox="1"/>
          <p:nvPr/>
        </p:nvSpPr>
        <p:spPr>
          <a:xfrm>
            <a:off x="9215252" y="230381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63BA0-C45A-0B65-8DF3-E8C3E7A81363}"/>
              </a:ext>
            </a:extLst>
          </p:cNvPr>
          <p:cNvSpPr txBox="1"/>
          <p:nvPr/>
        </p:nvSpPr>
        <p:spPr>
          <a:xfrm>
            <a:off x="7315200" y="5286869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1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іаграма відповідей у Формах. Назва запитання: Як Ви вважаєте,  Ваша дитина спілкується виключно державною мовою під час навчальних занять і в позаурочний час?&#10;. Кількість відповідей: 134 відповіді.">
            <a:extLst>
              <a:ext uri="{FF2B5EF4-FFF2-40B4-BE49-F238E27FC236}">
                <a16:creationId xmlns:a16="http://schemas.microsoft.com/office/drawing/2014/main" id="{F6BE1B39-17EC-3504-A19F-148266E8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0" y="643811"/>
            <a:ext cx="6344816" cy="28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Діаграма відповідей у Формах. Назва запитання: Чи використовуєте Ви виключно державну мову під час навчальних занять і в позаурочний час&#10;. Кількість відповідей: 159 відповідей.">
            <a:extLst>
              <a:ext uri="{FF2B5EF4-FFF2-40B4-BE49-F238E27FC236}">
                <a16:creationId xmlns:a16="http://schemas.microsoft.com/office/drawing/2014/main" id="{94C8DEEA-8533-16F4-7A11-B4AC2CF0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5" y="3214628"/>
            <a:ext cx="6621624" cy="29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4BC4F-5D28-8B25-79C5-59DD850D31EB}"/>
              </a:ext>
            </a:extLst>
          </p:cNvPr>
          <p:cNvSpPr txBox="1"/>
          <p:nvPr/>
        </p:nvSpPr>
        <p:spPr>
          <a:xfrm>
            <a:off x="866899" y="250569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CC975-B672-C18B-FDCD-449609430DA6}"/>
              </a:ext>
            </a:extLst>
          </p:cNvPr>
          <p:cNvSpPr txBox="1"/>
          <p:nvPr/>
        </p:nvSpPr>
        <p:spPr>
          <a:xfrm>
            <a:off x="8324603" y="527264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43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іаграма відповідей у Формах. Назва запитання: Чи використовують вчителі закладу виключно державну мову під час навчальних занять і в позаурочний час&#10;. Кількість відповідей: 159 відповідей.">
            <a:extLst>
              <a:ext uri="{FF2B5EF4-FFF2-40B4-BE49-F238E27FC236}">
                <a16:creationId xmlns:a16="http://schemas.microsoft.com/office/drawing/2014/main" id="{DC96062E-CF51-8A38-048E-9778F5A4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8" y="677405"/>
            <a:ext cx="6074230" cy="27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Діаграма відповідей у Формах. Назва запитання: Чи використовують вчителі закладу виключно державну мову під час навчальних занять і в позаурочний час&#10;. Кількість відповідей: 134 відповіді.">
            <a:extLst>
              <a:ext uri="{FF2B5EF4-FFF2-40B4-BE49-F238E27FC236}">
                <a16:creationId xmlns:a16="http://schemas.microsoft.com/office/drawing/2014/main" id="{082A4A17-56E8-43BA-4EDB-CA1ACF65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87" y="3206395"/>
            <a:ext cx="6565639" cy="29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Діаграма відповідей у Формах. Назва запитання: Чи використовуєте Ви виключно державну мову під час навчальних занять і в позаурочний час&#10;. Кількість відповідей: 18 відповідей.">
            <a:extLst>
              <a:ext uri="{FF2B5EF4-FFF2-40B4-BE49-F238E27FC236}">
                <a16:creationId xmlns:a16="http://schemas.microsoft.com/office/drawing/2014/main" id="{C5C99C50-9CF4-13A6-75F5-ABF433E0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05" y="843154"/>
            <a:ext cx="4441580" cy="20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B7C27-FD59-BA65-B97E-0EB9144DFFB3}"/>
              </a:ext>
            </a:extLst>
          </p:cNvPr>
          <p:cNvSpPr txBox="1"/>
          <p:nvPr/>
        </p:nvSpPr>
        <p:spPr>
          <a:xfrm>
            <a:off x="895738" y="231568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E5981-0109-DFFF-23BB-0B4CFE72F926}"/>
              </a:ext>
            </a:extLst>
          </p:cNvPr>
          <p:cNvSpPr txBox="1"/>
          <p:nvPr/>
        </p:nvSpPr>
        <p:spPr>
          <a:xfrm>
            <a:off x="9405257" y="222068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479C5-D8AA-98B6-33D7-257351321424}"/>
              </a:ext>
            </a:extLst>
          </p:cNvPr>
          <p:cNvSpPr txBox="1"/>
          <p:nvPr/>
        </p:nvSpPr>
        <p:spPr>
          <a:xfrm>
            <a:off x="4560125" y="523701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53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іаграма відповідей у Формах. Назва запитання: Як Ви оцінюєте  рівень свого психологічного комфорту  на заняттях?. Кількість відповідей: 159 відповідей.">
            <a:extLst>
              <a:ext uri="{FF2B5EF4-FFF2-40B4-BE49-F238E27FC236}">
                <a16:creationId xmlns:a16="http://schemas.microsoft.com/office/drawing/2014/main" id="{1073CE71-A570-6E94-C18F-74303B6C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1" y="703667"/>
            <a:ext cx="6096000" cy="25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Діаграма відповідей у Формах. Назва запитання: Як Ви оцінюєте  рівень  психологічного комфорту Вашої дитини  на заняттях?. Кількість відповідей: 134 відповіді.">
            <a:extLst>
              <a:ext uri="{FF2B5EF4-FFF2-40B4-BE49-F238E27FC236}">
                <a16:creationId xmlns:a16="http://schemas.microsoft.com/office/drawing/2014/main" id="{5A891818-9971-5F9C-CF03-08CDF975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23" y="3338160"/>
            <a:ext cx="6702263" cy="28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Діаграма відповідей у Формах. Назва запитання: Як Ви оцінюєте  рівень психологічного комфорту учнів на Ваших заняттях?. Кількість відповідей: 18 відповідей.">
            <a:extLst>
              <a:ext uri="{FF2B5EF4-FFF2-40B4-BE49-F238E27FC236}">
                <a16:creationId xmlns:a16="http://schemas.microsoft.com/office/drawing/2014/main" id="{0647B5EF-0084-F95E-CCC8-5CD3EFAD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58" y="821094"/>
            <a:ext cx="4928291" cy="20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E0BAE-CEEF-7E61-82DC-4F477F6D8BEE}"/>
              </a:ext>
            </a:extLst>
          </p:cNvPr>
          <p:cNvSpPr txBox="1"/>
          <p:nvPr/>
        </p:nvSpPr>
        <p:spPr>
          <a:xfrm>
            <a:off x="1038808" y="198438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F330A-5B6D-2964-6F4E-AA2886A64A2A}"/>
              </a:ext>
            </a:extLst>
          </p:cNvPr>
          <p:cNvSpPr txBox="1"/>
          <p:nvPr/>
        </p:nvSpPr>
        <p:spPr>
          <a:xfrm>
            <a:off x="9084623" y="229193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B240F-E2CB-2708-1AEE-E9F461828858}"/>
              </a:ext>
            </a:extLst>
          </p:cNvPr>
          <p:cNvSpPr txBox="1"/>
          <p:nvPr/>
        </p:nvSpPr>
        <p:spPr>
          <a:xfrm>
            <a:off x="7813964" y="537952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658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EEBA-1113-D076-B5A9-1C75FF16697B}"/>
              </a:ext>
            </a:extLst>
          </p:cNvPr>
          <p:cNvSpPr txBox="1"/>
          <p:nvPr/>
        </p:nvSpPr>
        <p:spPr>
          <a:xfrm>
            <a:off x="1365662" y="605642"/>
            <a:ext cx="980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, на Вашу думку, СПРИЯЄ </a:t>
            </a:r>
            <a:r>
              <a:rPr lang="ru-RU" sz="2400" dirty="0" err="1"/>
              <a:t>створенню</a:t>
            </a:r>
            <a:r>
              <a:rPr lang="ru-RU" sz="2400" dirty="0"/>
              <a:t>  </a:t>
            </a:r>
            <a:r>
              <a:rPr lang="ru-RU" sz="2400" dirty="0" err="1"/>
              <a:t>психологічного</a:t>
            </a:r>
            <a:r>
              <a:rPr lang="ru-RU" sz="2400" dirty="0"/>
              <a:t> комфорту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на уроках?       </a:t>
            </a:r>
            <a:r>
              <a:rPr lang="ru-RU" sz="2400" i="1" dirty="0" err="1"/>
              <a:t>учні</a:t>
            </a:r>
            <a:r>
              <a:rPr lang="ru-RU" sz="2400" i="1" dirty="0"/>
              <a:t>-батьки-педагоги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C9C17-44A4-CABC-8A37-F211E1AA45FE}"/>
              </a:ext>
            </a:extLst>
          </p:cNvPr>
          <p:cNvSpPr txBox="1"/>
          <p:nvPr/>
        </p:nvSpPr>
        <p:spPr>
          <a:xfrm>
            <a:off x="775855" y="1490008"/>
            <a:ext cx="106955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Неупереджене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доброзичливість</a:t>
            </a:r>
            <a:r>
              <a:rPr lang="ru-RU" sz="2000" dirty="0"/>
              <a:t> і </a:t>
            </a:r>
            <a:r>
              <a:rPr lang="ru-RU" sz="2000" dirty="0" err="1"/>
              <a:t>взаємоповага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Доброзичливе</a:t>
            </a:r>
            <a:r>
              <a:rPr lang="ru-RU" sz="2000" dirty="0"/>
              <a:t> і </a:t>
            </a:r>
            <a:r>
              <a:rPr lang="ru-RU" sz="2000" dirty="0" err="1"/>
              <a:t>поважне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учнів</a:t>
            </a:r>
            <a:r>
              <a:rPr lang="ru-RU" sz="2000" dirty="0"/>
              <a:t>, трохи </a:t>
            </a:r>
            <a:r>
              <a:rPr lang="ru-RU" sz="2000" dirty="0" err="1"/>
              <a:t>гумору</a:t>
            </a:r>
            <a:r>
              <a:rPr lang="ru-RU" sz="2000" dirty="0"/>
              <a:t> та </a:t>
            </a:r>
            <a:r>
              <a:rPr lang="ru-RU" sz="2000" dirty="0" err="1"/>
              <a:t>обов'язкове</a:t>
            </a:r>
            <a:r>
              <a:rPr lang="ru-RU" sz="2000" dirty="0"/>
              <a:t> </a:t>
            </a:r>
            <a:r>
              <a:rPr lang="ru-RU" sz="2000" dirty="0" err="1"/>
              <a:t>дотримання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</a:t>
            </a:r>
          </a:p>
          <a:p>
            <a:r>
              <a:rPr lang="ru-RU" sz="2000" dirty="0"/>
              <a:t>в будь-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Установлення</a:t>
            </a:r>
            <a:r>
              <a:rPr lang="ru-RU" sz="2000" dirty="0"/>
              <a:t> </a:t>
            </a:r>
            <a:r>
              <a:rPr lang="ru-RU" sz="2000" dirty="0" err="1"/>
              <a:t>чітких</a:t>
            </a:r>
            <a:r>
              <a:rPr lang="ru-RU" sz="2000" dirty="0"/>
              <a:t> правил </a:t>
            </a:r>
            <a:r>
              <a:rPr lang="ru-RU" sz="2000" dirty="0" err="1"/>
              <a:t>поведінки</a:t>
            </a:r>
            <a:r>
              <a:rPr lang="ru-RU" sz="2000" dirty="0"/>
              <a:t> за </a:t>
            </a:r>
            <a:r>
              <a:rPr lang="ru-RU" sz="2000" dirty="0" err="1"/>
              <a:t>участі</a:t>
            </a:r>
            <a:r>
              <a:rPr lang="ru-RU" sz="2000" dirty="0"/>
              <a:t> самих </a:t>
            </a:r>
            <a:r>
              <a:rPr lang="ru-RU" sz="2000" dirty="0" err="1"/>
              <a:t>здобувачів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Відкрита</a:t>
            </a:r>
            <a:r>
              <a:rPr lang="ru-RU" sz="2000" dirty="0"/>
              <a:t> </a:t>
            </a:r>
            <a:r>
              <a:rPr lang="ru-RU" sz="2000" dirty="0" err="1"/>
              <a:t>комунікація</a:t>
            </a:r>
            <a:r>
              <a:rPr lang="ru-RU" sz="2000" dirty="0"/>
              <a:t> з </a:t>
            </a:r>
            <a:r>
              <a:rPr lang="ru-RU" sz="2000" dirty="0" err="1"/>
              <a:t>викладачем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Взаємний</a:t>
            </a:r>
            <a:r>
              <a:rPr lang="ru-RU" sz="2000" dirty="0"/>
              <a:t> </a:t>
            </a:r>
            <a:r>
              <a:rPr lang="ru-RU" sz="2000" dirty="0" err="1"/>
              <a:t>інтерес</a:t>
            </a:r>
            <a:r>
              <a:rPr lang="ru-RU" sz="2000" dirty="0"/>
              <a:t> до предмету. </a:t>
            </a:r>
            <a:r>
              <a:rPr lang="ru-RU" sz="2000" dirty="0" err="1"/>
              <a:t>Емоційна</a:t>
            </a:r>
            <a:r>
              <a:rPr lang="ru-RU" sz="2000" dirty="0"/>
              <a:t> </a:t>
            </a:r>
            <a:r>
              <a:rPr lang="ru-RU" sz="2000" dirty="0" err="1"/>
              <a:t>підтримка</a:t>
            </a:r>
            <a:r>
              <a:rPr lang="ru-RU" sz="2000" dirty="0"/>
              <a:t> та </a:t>
            </a:r>
            <a:r>
              <a:rPr lang="ru-RU" sz="2000" dirty="0" err="1"/>
              <a:t>доброзичливість</a:t>
            </a:r>
            <a:r>
              <a:rPr lang="ru-RU" sz="2000" dirty="0"/>
              <a:t>, </a:t>
            </a:r>
            <a:r>
              <a:rPr lang="ru-RU" sz="2000" dirty="0" err="1"/>
              <a:t>інтерактивність</a:t>
            </a:r>
            <a:r>
              <a:rPr lang="ru-RU" sz="2000" dirty="0"/>
              <a:t> уроку, </a:t>
            </a:r>
          </a:p>
          <a:p>
            <a:r>
              <a:rPr lang="ru-RU" sz="2000" dirty="0" err="1"/>
              <a:t>зв’язок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сучасністю</a:t>
            </a:r>
            <a:r>
              <a:rPr lang="ru-RU" sz="2000" dirty="0"/>
              <a:t>, </a:t>
            </a:r>
            <a:r>
              <a:rPr lang="ru-RU" sz="2000" dirty="0" err="1"/>
              <a:t>діалог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учителем і </a:t>
            </a:r>
            <a:r>
              <a:rPr lang="ru-RU" sz="2000" dirty="0" err="1"/>
              <a:t>учнями</a:t>
            </a:r>
            <a:r>
              <a:rPr lang="ru-RU" sz="2000" dirty="0"/>
              <a:t>,    </a:t>
            </a:r>
            <a:r>
              <a:rPr lang="ru-RU" sz="2000" dirty="0" err="1"/>
              <a:t>ігрові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та </a:t>
            </a:r>
            <a:r>
              <a:rPr lang="ru-RU" sz="2000" dirty="0" err="1"/>
              <a:t>творчість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Гарне</a:t>
            </a:r>
            <a:r>
              <a:rPr lang="ru-RU" sz="2000" dirty="0"/>
              <a:t> </a:t>
            </a:r>
            <a:r>
              <a:rPr lang="ru-RU" sz="2000" dirty="0" err="1"/>
              <a:t>відношення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 до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зацікавленість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 </a:t>
            </a:r>
            <a:r>
              <a:rPr lang="ru-RU" sz="2000" dirty="0" err="1"/>
              <a:t>навчити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Цікаві</a:t>
            </a:r>
            <a:r>
              <a:rPr lang="ru-RU" sz="2000" dirty="0"/>
              <a:t> </a:t>
            </a:r>
            <a:r>
              <a:rPr lang="ru-RU" sz="2000" dirty="0" err="1"/>
              <a:t>факти</a:t>
            </a:r>
            <a:r>
              <a:rPr lang="ru-RU" sz="2000" dirty="0"/>
              <a:t> про </a:t>
            </a:r>
            <a:r>
              <a:rPr lang="ru-RU" sz="2000" dirty="0" err="1"/>
              <a:t>матеріал</a:t>
            </a:r>
            <a:r>
              <a:rPr lang="ru-RU" sz="2000" dirty="0"/>
              <a:t>, </a:t>
            </a:r>
            <a:r>
              <a:rPr lang="ru-RU" sz="2000" dirty="0" err="1"/>
              <a:t>змога</a:t>
            </a:r>
            <a:r>
              <a:rPr lang="ru-RU" sz="2000" dirty="0"/>
              <a:t> </a:t>
            </a:r>
            <a:r>
              <a:rPr lang="ru-RU" sz="2000" dirty="0" err="1"/>
              <a:t>розібрати</a:t>
            </a:r>
            <a:r>
              <a:rPr lang="ru-RU" sz="2000" dirty="0"/>
              <a:t> </a:t>
            </a:r>
            <a:r>
              <a:rPr lang="ru-RU" sz="2000" dirty="0" err="1"/>
              <a:t>самостійну</a:t>
            </a:r>
            <a:r>
              <a:rPr lang="ru-RU" sz="2000" dirty="0"/>
              <a:t> роботу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виконав</a:t>
            </a:r>
            <a:r>
              <a:rPr lang="ru-RU" sz="2000" dirty="0"/>
              <a:t> погано.</a:t>
            </a:r>
          </a:p>
          <a:p>
            <a:r>
              <a:rPr lang="ru-RU" sz="2000" dirty="0" err="1"/>
              <a:t>Дисципліна</a:t>
            </a:r>
            <a:r>
              <a:rPr lang="ru-RU" sz="2000" dirty="0"/>
              <a:t>, </a:t>
            </a:r>
            <a:r>
              <a:rPr lang="ru-RU" sz="2000" dirty="0" err="1"/>
              <a:t>цікаві</a:t>
            </a:r>
            <a:r>
              <a:rPr lang="ru-RU" sz="2000" dirty="0"/>
              <a:t> уроки і атмосфера </a:t>
            </a:r>
            <a:r>
              <a:rPr lang="ru-RU" sz="2000" dirty="0" err="1"/>
              <a:t>націлена</a:t>
            </a:r>
            <a:r>
              <a:rPr lang="ru-RU" sz="2000" dirty="0"/>
              <a:t> на </a:t>
            </a:r>
            <a:r>
              <a:rPr lang="ru-RU" sz="2000" dirty="0" err="1"/>
              <a:t>навчання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помилитися</a:t>
            </a:r>
            <a:r>
              <a:rPr lang="ru-RU" sz="2000" dirty="0"/>
              <a:t> і не бути </a:t>
            </a:r>
            <a:r>
              <a:rPr lang="ru-RU" sz="2000" dirty="0" err="1"/>
              <a:t>засудженим</a:t>
            </a:r>
            <a:r>
              <a:rPr lang="ru-RU" sz="2000" dirty="0"/>
              <a:t>.</a:t>
            </a:r>
          </a:p>
          <a:p>
            <a:r>
              <a:rPr lang="ru-RU" sz="2000" dirty="0"/>
              <a:t>Позитивна атмосфера, </a:t>
            </a:r>
            <a:r>
              <a:rPr lang="ru-RU" sz="2000" dirty="0" err="1"/>
              <a:t>емоційна</a:t>
            </a:r>
            <a:r>
              <a:rPr lang="ru-RU" sz="2000" dirty="0"/>
              <a:t>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 та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зворотній</a:t>
            </a:r>
            <a:r>
              <a:rPr lang="ru-RU" sz="2000" dirty="0"/>
              <a:t> </a:t>
            </a:r>
            <a:r>
              <a:rPr lang="ru-RU" sz="2000" dirty="0" err="1"/>
              <a:t>звʼязок</a:t>
            </a:r>
            <a:r>
              <a:rPr lang="ru-RU" sz="2000" dirty="0"/>
              <a:t>, </a:t>
            </a:r>
            <a:r>
              <a:rPr lang="ru-RU" sz="2000" dirty="0" err="1"/>
              <a:t>фізичний</a:t>
            </a:r>
            <a:r>
              <a:rPr lang="ru-RU" sz="2000" dirty="0"/>
              <a:t> комфорт</a:t>
            </a:r>
          </a:p>
          <a:p>
            <a:r>
              <a:rPr lang="ru-RU" sz="2000" dirty="0"/>
              <a:t>(температура, </a:t>
            </a:r>
            <a:r>
              <a:rPr lang="ru-RU" sz="2000" dirty="0" err="1"/>
              <a:t>освітлення</a:t>
            </a:r>
            <a:r>
              <a:rPr lang="ru-RU" sz="2000" dirty="0"/>
              <a:t>,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інеренету</a:t>
            </a:r>
            <a:r>
              <a:rPr lang="ru-RU" sz="2000" dirty="0"/>
              <a:t>).</a:t>
            </a:r>
          </a:p>
          <a:p>
            <a:r>
              <a:rPr lang="ru-RU" sz="2000" dirty="0" err="1"/>
              <a:t>Відношення</a:t>
            </a:r>
            <a:r>
              <a:rPr lang="ru-RU" sz="2000" dirty="0"/>
              <a:t> в </a:t>
            </a:r>
            <a:r>
              <a:rPr lang="ru-RU" sz="2000" dirty="0" err="1"/>
              <a:t>колективі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.</a:t>
            </a:r>
          </a:p>
          <a:p>
            <a:r>
              <a:rPr lang="ru-RU" sz="2000" dirty="0"/>
              <a:t>Тиша, з </a:t>
            </a:r>
            <a:r>
              <a:rPr lang="ru-RU" sz="2000" dirty="0" err="1"/>
              <a:t>тишею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добре </a:t>
            </a:r>
            <a:r>
              <a:rPr lang="ru-RU" sz="2000" dirty="0" err="1"/>
              <a:t>зрозуміти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викладає</a:t>
            </a:r>
            <a:r>
              <a:rPr lang="ru-RU" sz="2000" dirty="0"/>
              <a:t> </a:t>
            </a:r>
            <a:r>
              <a:rPr lang="ru-RU" sz="2000" dirty="0" err="1"/>
              <a:t>вчитель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860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F4408-DDA3-596E-29FF-7B5A34B4C234}"/>
              </a:ext>
            </a:extLst>
          </p:cNvPr>
          <p:cNvSpPr txBox="1"/>
          <p:nvPr/>
        </p:nvSpPr>
        <p:spPr>
          <a:xfrm>
            <a:off x="1060807" y="700644"/>
            <a:ext cx="10070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, на Вашу думку, ЗАВАЖАЄ </a:t>
            </a:r>
            <a:r>
              <a:rPr lang="ru-RU" sz="2400" dirty="0" err="1"/>
              <a:t>створенню</a:t>
            </a:r>
            <a:r>
              <a:rPr lang="ru-RU" sz="2400" dirty="0"/>
              <a:t>  </a:t>
            </a:r>
            <a:r>
              <a:rPr lang="ru-RU" sz="2400" dirty="0" err="1"/>
              <a:t>психологічного</a:t>
            </a:r>
            <a:r>
              <a:rPr lang="ru-RU" sz="2400" dirty="0"/>
              <a:t> комфорту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на уроках?			</a:t>
            </a:r>
            <a:r>
              <a:rPr lang="ru-RU" sz="2400" i="1" dirty="0" err="1"/>
              <a:t>учні</a:t>
            </a:r>
            <a:r>
              <a:rPr lang="ru-RU" sz="2400" i="1" dirty="0"/>
              <a:t>-батьки-педагоги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708E8-36DD-0619-9052-0AA8E2059A18}"/>
              </a:ext>
            </a:extLst>
          </p:cNvPr>
          <p:cNvSpPr txBox="1"/>
          <p:nvPr/>
        </p:nvSpPr>
        <p:spPr>
          <a:xfrm>
            <a:off x="807522" y="1531641"/>
            <a:ext cx="1078051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Тривоги</a:t>
            </a:r>
            <a:r>
              <a:rPr lang="ru-RU" sz="2000" dirty="0"/>
              <a:t>, </a:t>
            </a:r>
            <a:r>
              <a:rPr lang="ru-RU" sz="2000" dirty="0" err="1"/>
              <a:t>відключення</a:t>
            </a:r>
            <a:r>
              <a:rPr lang="ru-RU" sz="2000" dirty="0"/>
              <a:t> </a:t>
            </a:r>
            <a:r>
              <a:rPr lang="ru-RU" sz="2000" dirty="0" err="1"/>
              <a:t>світла</a:t>
            </a:r>
            <a:r>
              <a:rPr lang="ru-RU" sz="2000" dirty="0"/>
              <a:t>,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низька</a:t>
            </a:r>
            <a:r>
              <a:rPr lang="ru-RU" sz="2000" dirty="0"/>
              <a:t> температура у </a:t>
            </a:r>
            <a:r>
              <a:rPr lang="ru-RU" sz="2000" dirty="0" err="1"/>
              <a:t>приміщеннях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внутрішньої</a:t>
            </a:r>
            <a:r>
              <a:rPr lang="ru-RU" sz="2000" dirty="0"/>
              <a:t> </a:t>
            </a:r>
            <a:r>
              <a:rPr lang="ru-RU" sz="2000" dirty="0" err="1"/>
              <a:t>мотивації</a:t>
            </a:r>
            <a:r>
              <a:rPr lang="ru-RU" sz="2000" dirty="0"/>
              <a:t> 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Дуже</a:t>
            </a:r>
            <a:r>
              <a:rPr lang="ru-RU" sz="2000" dirty="0"/>
              <a:t> маленький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дітьми</a:t>
            </a:r>
            <a:r>
              <a:rPr lang="ru-RU" sz="2000" dirty="0"/>
              <a:t>. </a:t>
            </a:r>
            <a:r>
              <a:rPr lang="ru-RU" sz="2000" dirty="0" err="1"/>
              <a:t>Складнощі</a:t>
            </a:r>
            <a:r>
              <a:rPr lang="ru-RU" sz="2000" dirty="0"/>
              <a:t> в </a:t>
            </a:r>
            <a:r>
              <a:rPr lang="ru-RU" sz="2000" dirty="0" err="1"/>
              <a:t>управлінні</a:t>
            </a:r>
            <a:r>
              <a:rPr lang="ru-RU" sz="2000" dirty="0"/>
              <a:t> </a:t>
            </a:r>
            <a:r>
              <a:rPr lang="ru-RU" sz="2000" dirty="0" err="1"/>
              <a:t>класом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Обмежений</a:t>
            </a:r>
            <a:r>
              <a:rPr lang="ru-RU" sz="2000" dirty="0"/>
              <a:t> арсенал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Підвищений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тривожності</a:t>
            </a:r>
            <a:r>
              <a:rPr lang="ru-RU" sz="2000" dirty="0"/>
              <a:t>, </a:t>
            </a:r>
            <a:r>
              <a:rPr lang="ru-RU" sz="2000" dirty="0" err="1"/>
              <a:t>зумовлений</a:t>
            </a:r>
            <a:r>
              <a:rPr lang="ru-RU" sz="2000" dirty="0"/>
              <a:t> </a:t>
            </a:r>
            <a:r>
              <a:rPr lang="ru-RU" sz="2000" dirty="0" err="1"/>
              <a:t>подіями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.</a:t>
            </a:r>
          </a:p>
          <a:p>
            <a:r>
              <a:rPr lang="ru-RU" sz="2000" dirty="0"/>
              <a:t>Для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налаштовані</a:t>
            </a:r>
            <a:r>
              <a:rPr lang="ru-RU" sz="2000" dirty="0"/>
              <a:t> </a:t>
            </a:r>
            <a:r>
              <a:rPr lang="ru-RU" sz="2000" dirty="0" err="1"/>
              <a:t>відпочивати</a:t>
            </a:r>
            <a:r>
              <a:rPr lang="ru-RU" sz="2000" dirty="0"/>
              <a:t> на уроці, а не </a:t>
            </a:r>
            <a:r>
              <a:rPr lang="ru-RU" sz="2000" dirty="0" err="1"/>
              <a:t>працювати</a:t>
            </a:r>
            <a:r>
              <a:rPr lang="ru-RU" sz="2000" dirty="0"/>
              <a:t>, </a:t>
            </a:r>
            <a:r>
              <a:rPr lang="ru-RU" sz="2000" dirty="0" err="1"/>
              <a:t>створенню</a:t>
            </a:r>
            <a:r>
              <a:rPr lang="ru-RU" sz="2000" dirty="0"/>
              <a:t> </a:t>
            </a:r>
            <a:r>
              <a:rPr lang="ru-RU" sz="2000" dirty="0" err="1"/>
              <a:t>психологічного</a:t>
            </a:r>
            <a:r>
              <a:rPr lang="ru-RU" sz="2000" dirty="0"/>
              <a:t> </a:t>
            </a:r>
          </a:p>
          <a:p>
            <a:r>
              <a:rPr lang="ru-RU" sz="2000" dirty="0"/>
              <a:t>комфорту </a:t>
            </a:r>
            <a:r>
              <a:rPr lang="ru-RU" sz="2000" dirty="0" err="1"/>
              <a:t>заважають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Монотонність</a:t>
            </a:r>
            <a:r>
              <a:rPr lang="ru-RU" sz="2000" dirty="0"/>
              <a:t>.  Крики.</a:t>
            </a:r>
          </a:p>
          <a:p>
            <a:r>
              <a:rPr lang="ru-RU" sz="2000" dirty="0"/>
              <a:t>Негативна атмосфера в </a:t>
            </a:r>
            <a:r>
              <a:rPr lang="ru-RU" sz="2000" dirty="0" err="1"/>
              <a:t>класі</a:t>
            </a:r>
            <a:r>
              <a:rPr lang="ru-RU" sz="2000" dirty="0"/>
              <a:t>.</a:t>
            </a:r>
          </a:p>
          <a:p>
            <a:r>
              <a:rPr lang="ru-RU" sz="2000" dirty="0"/>
              <a:t>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доречні</a:t>
            </a:r>
            <a:r>
              <a:rPr lang="ru-RU" sz="2000" dirty="0"/>
              <a:t> </a:t>
            </a:r>
            <a:r>
              <a:rPr lang="ru-RU" sz="2000" dirty="0" err="1"/>
              <a:t>жарти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.</a:t>
            </a:r>
          </a:p>
          <a:p>
            <a:r>
              <a:rPr lang="ru-RU" sz="2000" dirty="0"/>
              <a:t>Не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висловити</a:t>
            </a:r>
            <a:r>
              <a:rPr lang="ru-RU" sz="2000" dirty="0"/>
              <a:t> свою думку, </a:t>
            </a:r>
            <a:r>
              <a:rPr lang="ru-RU" sz="2000" dirty="0" err="1"/>
              <a:t>знижують</a:t>
            </a:r>
            <a:r>
              <a:rPr lang="ru-RU" sz="2000" dirty="0"/>
              <a:t> </a:t>
            </a:r>
            <a:r>
              <a:rPr lang="ru-RU" sz="2000" dirty="0" err="1"/>
              <a:t>оцінки</a:t>
            </a:r>
            <a:r>
              <a:rPr lang="ru-RU" sz="2000" dirty="0"/>
              <a:t>, не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перездати</a:t>
            </a:r>
            <a:r>
              <a:rPr lang="ru-RU" sz="2000" dirty="0"/>
              <a:t> </a:t>
            </a:r>
            <a:r>
              <a:rPr lang="ru-RU" sz="2000" dirty="0" err="1"/>
              <a:t>якусь</a:t>
            </a:r>
            <a:r>
              <a:rPr lang="ru-RU" sz="2000" dirty="0"/>
              <a:t> тему, </a:t>
            </a:r>
            <a:r>
              <a:rPr lang="ru-RU" sz="2000" dirty="0" err="1"/>
              <a:t>булінг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і </a:t>
            </a:r>
            <a:r>
              <a:rPr lang="ru-RU" sz="2000" dirty="0" err="1"/>
              <a:t>тд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Високе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Гаджети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632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77C1D-D515-0EFE-B60A-5B231D6920D7}"/>
              </a:ext>
            </a:extLst>
          </p:cNvPr>
          <p:cNvSpPr txBox="1"/>
          <p:nvPr/>
        </p:nvSpPr>
        <p:spPr>
          <a:xfrm>
            <a:off x="1175657" y="676894"/>
            <a:ext cx="9074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Що</a:t>
            </a:r>
            <a:r>
              <a:rPr lang="ru-RU" sz="2400" dirty="0"/>
              <a:t>, на Вашу думку, СПРИЯЄ </a:t>
            </a:r>
            <a:r>
              <a:rPr lang="ru-RU" sz="2400" dirty="0" err="1"/>
              <a:t>створенню</a:t>
            </a:r>
            <a:r>
              <a:rPr lang="ru-RU" sz="2400" dirty="0"/>
              <a:t>  </a:t>
            </a:r>
            <a:r>
              <a:rPr lang="ru-RU" sz="2400" dirty="0" err="1"/>
              <a:t>психологічного</a:t>
            </a:r>
            <a:r>
              <a:rPr lang="ru-RU" sz="2400" dirty="0"/>
              <a:t> комфорту </a:t>
            </a:r>
          </a:p>
          <a:p>
            <a:pPr algn="ctr"/>
            <a:r>
              <a:rPr lang="ru-RU" sz="2400" dirty="0" err="1"/>
              <a:t>вчителів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уроків</a:t>
            </a:r>
            <a:r>
              <a:rPr lang="ru-RU" sz="2400" dirty="0"/>
              <a:t>?     </a:t>
            </a:r>
            <a:r>
              <a:rPr lang="ru-RU" sz="2400" i="1" dirty="0" err="1"/>
              <a:t>учні</a:t>
            </a:r>
            <a:r>
              <a:rPr lang="ru-RU" sz="2400" i="1" dirty="0"/>
              <a:t>-батьки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36EE0-12F9-FA73-E9E4-CA4F8DEF37E3}"/>
              </a:ext>
            </a:extLst>
          </p:cNvPr>
          <p:cNvSpPr txBox="1"/>
          <p:nvPr/>
        </p:nvSpPr>
        <p:spPr>
          <a:xfrm>
            <a:off x="1033556" y="1690062"/>
            <a:ext cx="101248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Повага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до </a:t>
            </a:r>
            <a:r>
              <a:rPr lang="ru-RU" sz="2000" dirty="0" err="1"/>
              <a:t>вчителя</a:t>
            </a:r>
            <a:r>
              <a:rPr lang="ru-RU" sz="2000" dirty="0"/>
              <a:t> і </a:t>
            </a:r>
            <a:r>
              <a:rPr lang="ru-RU" sz="2000" dirty="0" err="1"/>
              <a:t>зацікавленність</a:t>
            </a:r>
            <a:r>
              <a:rPr lang="ru-RU" sz="2000" dirty="0"/>
              <a:t> в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, </a:t>
            </a:r>
            <a:r>
              <a:rPr lang="ru-RU" sz="2000" dirty="0" err="1"/>
              <a:t>взаємна</a:t>
            </a:r>
            <a:r>
              <a:rPr lang="ru-RU" sz="2000" dirty="0"/>
              <a:t> </a:t>
            </a:r>
            <a:r>
              <a:rPr lang="ru-RU" sz="2000" dirty="0" err="1"/>
              <a:t>комунікація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Підготовленість</a:t>
            </a:r>
            <a:r>
              <a:rPr lang="ru-RU" sz="2000" dirty="0"/>
              <a:t> до уроку.</a:t>
            </a:r>
          </a:p>
          <a:p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тривог</a:t>
            </a:r>
            <a:r>
              <a:rPr lang="ru-RU" sz="2000" dirty="0"/>
              <a:t> і </a:t>
            </a:r>
            <a:r>
              <a:rPr lang="ru-RU" sz="2000" dirty="0" err="1"/>
              <a:t>відключень</a:t>
            </a:r>
            <a:r>
              <a:rPr lang="ru-RU" sz="2000" dirty="0"/>
              <a:t> </a:t>
            </a:r>
            <a:r>
              <a:rPr lang="ru-RU" sz="2000" dirty="0" err="1"/>
              <a:t>світла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Уважні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прийшли</a:t>
            </a:r>
            <a:r>
              <a:rPr lang="ru-RU" sz="2000" dirty="0"/>
              <a:t> за </a:t>
            </a:r>
            <a:r>
              <a:rPr lang="ru-RU" sz="2000" dirty="0" err="1"/>
              <a:t>знаннями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Повага</a:t>
            </a:r>
            <a:r>
              <a:rPr lang="ru-RU" sz="2000" dirty="0"/>
              <a:t> до </a:t>
            </a:r>
            <a:r>
              <a:rPr lang="ru-RU" sz="2000" dirty="0" err="1"/>
              <a:t>вчителя</a:t>
            </a:r>
            <a:r>
              <a:rPr lang="ru-RU" sz="2000" dirty="0"/>
              <a:t>,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учні</a:t>
            </a:r>
            <a:r>
              <a:rPr lang="ru-RU" sz="2000" dirty="0"/>
              <a:t> </a:t>
            </a:r>
            <a:r>
              <a:rPr lang="ru-RU" sz="2000" dirty="0" err="1"/>
              <a:t>вчитися</a:t>
            </a:r>
            <a:r>
              <a:rPr lang="ru-RU" sz="2000" dirty="0"/>
              <a:t>, </a:t>
            </a:r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колектив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вчителів</a:t>
            </a:r>
            <a:r>
              <a:rPr lang="ru-RU" sz="2000" dirty="0"/>
              <a:t>, </a:t>
            </a:r>
            <a:r>
              <a:rPr lang="ru-RU" sz="2000" dirty="0" err="1"/>
              <a:t>самостійний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Повага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, </a:t>
            </a:r>
            <a:r>
              <a:rPr lang="ru-RU" sz="2000" dirty="0" err="1"/>
              <a:t>гарна</a:t>
            </a:r>
            <a:r>
              <a:rPr lang="ru-RU" sz="2000" dirty="0"/>
              <a:t> </a:t>
            </a:r>
            <a:r>
              <a:rPr lang="ru-RU" sz="2000" dirty="0" err="1"/>
              <a:t>дисципліна</a:t>
            </a:r>
            <a:r>
              <a:rPr lang="ru-RU" sz="2000" dirty="0"/>
              <a:t> в </a:t>
            </a:r>
            <a:r>
              <a:rPr lang="ru-RU" sz="2000" dirty="0" err="1"/>
              <a:t>групі</a:t>
            </a:r>
            <a:r>
              <a:rPr lang="ru-RU" sz="2000" dirty="0"/>
              <a:t>, </a:t>
            </a:r>
            <a:r>
              <a:rPr lang="ru-RU" sz="2000" dirty="0" err="1"/>
              <a:t>власний</a:t>
            </a:r>
            <a:r>
              <a:rPr lang="ru-RU" sz="2000" dirty="0"/>
              <a:t> стиль </a:t>
            </a:r>
            <a:r>
              <a:rPr lang="ru-RU" sz="2000" dirty="0" err="1"/>
              <a:t>викладання</a:t>
            </a:r>
            <a:r>
              <a:rPr lang="ru-RU" sz="2000" dirty="0"/>
              <a:t>,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колег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Компетентність</a:t>
            </a:r>
            <a:r>
              <a:rPr lang="ru-RU" sz="2000" dirty="0"/>
              <a:t> в </a:t>
            </a:r>
            <a:r>
              <a:rPr lang="ru-RU" sz="2000" dirty="0" err="1"/>
              <a:t>предметі</a:t>
            </a:r>
            <a:r>
              <a:rPr lang="ru-RU" sz="2000" dirty="0"/>
              <a:t>, форма </a:t>
            </a:r>
            <a:r>
              <a:rPr lang="ru-RU" sz="2000" dirty="0" err="1"/>
              <a:t>подачі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стресостійкість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грубощів</a:t>
            </a:r>
            <a:r>
              <a:rPr lang="ru-RU" sz="2000" dirty="0"/>
              <a:t>, хамства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відвертого</a:t>
            </a:r>
            <a:r>
              <a:rPr lang="ru-RU" sz="2000" dirty="0"/>
              <a:t> </a:t>
            </a:r>
            <a:r>
              <a:rPr lang="ru-RU" sz="2000" dirty="0" err="1"/>
              <a:t>ігнорування</a:t>
            </a:r>
            <a:r>
              <a:rPr lang="ru-RU" sz="2000" dirty="0"/>
              <a:t> </a:t>
            </a:r>
            <a:r>
              <a:rPr lang="ru-RU" sz="2000" dirty="0" err="1"/>
              <a:t>викладача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Ввічливість</a:t>
            </a:r>
            <a:r>
              <a:rPr lang="ru-RU" sz="2000" dirty="0"/>
              <a:t> до </a:t>
            </a:r>
            <a:r>
              <a:rPr lang="ru-RU" sz="2000" dirty="0" err="1"/>
              <a:t>вчителів</a:t>
            </a:r>
            <a:r>
              <a:rPr lang="ru-RU" sz="2000" dirty="0"/>
              <a:t>,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слухати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хоча</a:t>
            </a:r>
            <a:r>
              <a:rPr lang="ru-RU" sz="2000" dirty="0"/>
              <a:t> б не </a:t>
            </a:r>
            <a:r>
              <a:rPr lang="ru-RU" sz="2000" dirty="0" err="1"/>
              <a:t>заважати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69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Ваша стать. Кількість відповідей: 160 відповідей.">
            <a:extLst>
              <a:ext uri="{FF2B5EF4-FFF2-40B4-BE49-F238E27FC236}">
                <a16:creationId xmlns:a16="http://schemas.microsoft.com/office/drawing/2014/main" id="{7716A8C9-93CD-020A-0A7A-FF0280E6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1" y="711200"/>
            <a:ext cx="6460136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іаграма відповідей у Формах. Назва запитання: Ваша стать. Кількість відповідей: 134 відповіді.">
            <a:extLst>
              <a:ext uri="{FF2B5EF4-FFF2-40B4-BE49-F238E27FC236}">
                <a16:creationId xmlns:a16="http://schemas.microsoft.com/office/drawing/2014/main" id="{7826E92D-1BD6-816F-8500-884984C0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89" y="2982247"/>
            <a:ext cx="6807200" cy="28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4FBC1-5E93-9C68-1FCC-8A01C7F82603}"/>
              </a:ext>
            </a:extLst>
          </p:cNvPr>
          <p:cNvSpPr txBox="1"/>
          <p:nvPr/>
        </p:nvSpPr>
        <p:spPr>
          <a:xfrm>
            <a:off x="938151" y="237506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93FAD-BA2C-2E4A-2424-ABE8E655BE95}"/>
              </a:ext>
            </a:extLst>
          </p:cNvPr>
          <p:cNvSpPr txBox="1"/>
          <p:nvPr/>
        </p:nvSpPr>
        <p:spPr>
          <a:xfrm>
            <a:off x="8265226" y="479763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Ви задоволені освітнім середовищем та умовами навчання у закладі?. Кількість відповідей: 159 відповідей.">
            <a:extLst>
              <a:ext uri="{FF2B5EF4-FFF2-40B4-BE49-F238E27FC236}">
                <a16:creationId xmlns:a16="http://schemas.microsoft.com/office/drawing/2014/main" id="{200E8609-4487-6549-127E-EF691E8F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9" y="616259"/>
            <a:ext cx="6685808" cy="28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іаграма відповідей у Формах. Назва запитання: Ви задоволені освітнім середовищем та умовами навчання у закладі?. Кількість відповідей: 134 відповіді.">
            <a:extLst>
              <a:ext uri="{FF2B5EF4-FFF2-40B4-BE49-F238E27FC236}">
                <a16:creationId xmlns:a16="http://schemas.microsoft.com/office/drawing/2014/main" id="{CA0F6359-8B90-B845-128A-D208CEA2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3163526"/>
            <a:ext cx="7275616" cy="30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іаграма відповідей у Формах. Назва запитання: Ви задоволені освітнім середовищем та умовами праці у закладі?. Кількість відповідей: 18 відповідей.">
            <a:extLst>
              <a:ext uri="{FF2B5EF4-FFF2-40B4-BE49-F238E27FC236}">
                <a16:creationId xmlns:a16="http://schemas.microsoft.com/office/drawing/2014/main" id="{747D9F1D-B313-5221-4917-F9CCAD71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88" y="972780"/>
            <a:ext cx="4359906" cy="18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EE827-45CF-BF73-A936-37D0AE9B918B}"/>
              </a:ext>
            </a:extLst>
          </p:cNvPr>
          <p:cNvSpPr txBox="1"/>
          <p:nvPr/>
        </p:nvSpPr>
        <p:spPr>
          <a:xfrm>
            <a:off x="843149" y="218505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EF439-C933-736B-7E8C-926414D1F18E}"/>
              </a:ext>
            </a:extLst>
          </p:cNvPr>
          <p:cNvSpPr txBox="1"/>
          <p:nvPr/>
        </p:nvSpPr>
        <p:spPr>
          <a:xfrm>
            <a:off x="9397341" y="230381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50A76-1923-FE44-91BD-E43FF3EEA5D8}"/>
              </a:ext>
            </a:extLst>
          </p:cNvPr>
          <p:cNvSpPr txBox="1"/>
          <p:nvPr/>
        </p:nvSpPr>
        <p:spPr>
          <a:xfrm>
            <a:off x="7793187" y="535427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336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Наскільки прозора для Вас, як для батьків, інформація про діяльність благодійного  фонду &quot;Феміда&quot;?. Кількість відповідей: 134 відповіді.">
            <a:extLst>
              <a:ext uri="{FF2B5EF4-FFF2-40B4-BE49-F238E27FC236}">
                <a16:creationId xmlns:a16="http://schemas.microsoft.com/office/drawing/2014/main" id="{B43C55DD-6D5C-4749-4BA7-AC57638C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6" y="637325"/>
            <a:ext cx="7065819" cy="32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іаграма відповідей у Формах. Назва запитання: Чи задовольняє Вас доцільність використання  фондом &quot;Феміда&quot; батьківських внесків? . Кількість відповідей: 134 відповіді.">
            <a:extLst>
              <a:ext uri="{FF2B5EF4-FFF2-40B4-BE49-F238E27FC236}">
                <a16:creationId xmlns:a16="http://schemas.microsoft.com/office/drawing/2014/main" id="{3A5A0BA5-39B7-36AA-B717-4D5F4CF9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60" y="3114836"/>
            <a:ext cx="7382494" cy="31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2EC82-9B0E-58F0-A674-E38DC4025C4D}"/>
              </a:ext>
            </a:extLst>
          </p:cNvPr>
          <p:cNvSpPr txBox="1"/>
          <p:nvPr/>
        </p:nvSpPr>
        <p:spPr>
          <a:xfrm>
            <a:off x="938151" y="226818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EF1E5-571C-F8E3-DDF0-66FC3D55A1FF}"/>
              </a:ext>
            </a:extLst>
          </p:cNvPr>
          <p:cNvSpPr txBox="1"/>
          <p:nvPr/>
        </p:nvSpPr>
        <p:spPr>
          <a:xfrm>
            <a:off x="8110847" y="5260769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0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Чи існує проблема булінгу у закладі, де  навчається Ваша дитина?. Кількість відповідей: 134 відповіді.">
            <a:extLst>
              <a:ext uri="{FF2B5EF4-FFF2-40B4-BE49-F238E27FC236}">
                <a16:creationId xmlns:a16="http://schemas.microsoft.com/office/drawing/2014/main" id="{B4BB1365-392D-6804-5D8B-3BAD2F16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3" y="655486"/>
            <a:ext cx="6592567" cy="27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Діаграма відповідей у Формах. Назва запитання: Чи існує проблема булінгу у закладі, де Ви навчаєтесь?. Кількість відповідей: 159 відповідей.">
            <a:extLst>
              <a:ext uri="{FF2B5EF4-FFF2-40B4-BE49-F238E27FC236}">
                <a16:creationId xmlns:a16="http://schemas.microsoft.com/office/drawing/2014/main" id="{AF7B31F2-057B-D3BE-4AE5-A119589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83" y="3248404"/>
            <a:ext cx="6907481" cy="2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9B6565-D3FB-8633-98CD-CE9AD7D705F0}"/>
              </a:ext>
            </a:extLst>
          </p:cNvPr>
          <p:cNvSpPr txBox="1"/>
          <p:nvPr/>
        </p:nvSpPr>
        <p:spPr>
          <a:xfrm>
            <a:off x="1080655" y="245819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184E8-3D9E-D8C3-3862-55421B0D1223}"/>
              </a:ext>
            </a:extLst>
          </p:cNvPr>
          <p:cNvSpPr txBox="1"/>
          <p:nvPr/>
        </p:nvSpPr>
        <p:spPr>
          <a:xfrm>
            <a:off x="8455231" y="530827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73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 проводяться у Вашому закладі освіти заходи, направлені на попередження проявів булінгу та мобінгу?. Кількість відповідей: 159 відповідей.">
            <a:extLst>
              <a:ext uri="{FF2B5EF4-FFF2-40B4-BE49-F238E27FC236}">
                <a16:creationId xmlns:a16="http://schemas.microsoft.com/office/drawing/2014/main" id="{710879F7-BAD3-707A-DFC7-CB873EC6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3" y="691207"/>
            <a:ext cx="7090765" cy="32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іаграма відповідей у Формах. Назва запитання: Чи проводяться у  закладі освіти заходи, направлені на попередження проявів булінгу та мобінгу?. Кількість відповідей: 134 відповіді.">
            <a:extLst>
              <a:ext uri="{FF2B5EF4-FFF2-40B4-BE49-F238E27FC236}">
                <a16:creationId xmlns:a16="http://schemas.microsoft.com/office/drawing/2014/main" id="{8FBB7A8B-91DD-83C4-ED38-C5267A8F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2" y="3082613"/>
            <a:ext cx="6800603" cy="30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1ADE1-941D-AC1A-5A5B-739813E1A5E5}"/>
              </a:ext>
            </a:extLst>
          </p:cNvPr>
          <p:cNvSpPr txBox="1"/>
          <p:nvPr/>
        </p:nvSpPr>
        <p:spPr>
          <a:xfrm>
            <a:off x="1021278" y="263632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8E48E-F565-8D6C-6090-A67CD744130B}"/>
              </a:ext>
            </a:extLst>
          </p:cNvPr>
          <p:cNvSpPr txBox="1"/>
          <p:nvPr/>
        </p:nvSpPr>
        <p:spPr>
          <a:xfrm>
            <a:off x="8383979" y="520139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14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 Чи простежуються під час освітнього процесу можливості Вашого розвитку  та Ваша самореалізація?&#10;. Кількість відповідей: 160 відповідей.">
            <a:extLst>
              <a:ext uri="{FF2B5EF4-FFF2-40B4-BE49-F238E27FC236}">
                <a16:creationId xmlns:a16="http://schemas.microsoft.com/office/drawing/2014/main" id="{270890EA-BE95-E3FD-03F1-4F11D2AA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" y="1577181"/>
            <a:ext cx="5739539" cy="26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іаграма відповідей у Формах. Назва запитання:  Чи простежуються під час освітнього процесу можливості  розвитку  та  самореалізації Вашої дитини?&#10;. Кількість відповідей: 134 відповіді.">
            <a:extLst>
              <a:ext uri="{FF2B5EF4-FFF2-40B4-BE49-F238E27FC236}">
                <a16:creationId xmlns:a16="http://schemas.microsoft.com/office/drawing/2014/main" id="{A5356B29-C932-E960-0CCF-C69870A8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49" y="3429000"/>
            <a:ext cx="6096000" cy="2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іаграма відповідей у Формах. Назва запитання: Чи простежуюєте Ви під час освітнього процесу можливості розвитку учнів та їхню самореалізацію?&#10;. Кількість відповідей: 18 відповідей.">
            <a:extLst>
              <a:ext uri="{FF2B5EF4-FFF2-40B4-BE49-F238E27FC236}">
                <a16:creationId xmlns:a16="http://schemas.microsoft.com/office/drawing/2014/main" id="{34501029-AB92-5A45-282E-6AECE712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59" y="722489"/>
            <a:ext cx="4754363" cy="21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D887A-32EE-D48B-3FC3-F7BC995EA239}"/>
              </a:ext>
            </a:extLst>
          </p:cNvPr>
          <p:cNvSpPr txBox="1"/>
          <p:nvPr/>
        </p:nvSpPr>
        <p:spPr>
          <a:xfrm>
            <a:off x="1033154" y="34290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FEA13-C1DB-CE88-C71B-068B1CA24780}"/>
              </a:ext>
            </a:extLst>
          </p:cNvPr>
          <p:cNvSpPr txBox="1"/>
          <p:nvPr/>
        </p:nvSpPr>
        <p:spPr>
          <a:xfrm>
            <a:off x="9274629" y="2133759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6D60D-078C-B976-3C06-DA8EF01C34F4}"/>
              </a:ext>
            </a:extLst>
          </p:cNvPr>
          <p:cNvSpPr txBox="1"/>
          <p:nvPr/>
        </p:nvSpPr>
        <p:spPr>
          <a:xfrm>
            <a:off x="8266393" y="528452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3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 використовують вчителі під час навчальних занять особистісно орієнтований підхід,  спрямований на розвиток учня з урахуванням його індивідуальних особливостей, інтересів, здібностей? &#10;. Кількість відповідей: 160 відповідей.">
            <a:extLst>
              <a:ext uri="{FF2B5EF4-FFF2-40B4-BE49-F238E27FC236}">
                <a16:creationId xmlns:a16="http://schemas.microsoft.com/office/drawing/2014/main" id="{A5F96285-4BDE-A2BE-EF03-39BB22B5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77" y="674866"/>
            <a:ext cx="6402676" cy="29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іаграма відповідей у Формах. Назва запитання: Чи використовують вчителі під час навчальних занять особистісно орієнтований підхід,  спрямований на розвиток Вашої дитини з урахуванням її індивідуальних особливостей, інтересів, здібностей? &#10;. Кількість відповідей: 134 відповіді.">
            <a:extLst>
              <a:ext uri="{FF2B5EF4-FFF2-40B4-BE49-F238E27FC236}">
                <a16:creationId xmlns:a16="http://schemas.microsoft.com/office/drawing/2014/main" id="{B5F9F757-DE17-672C-9D1C-75127EA2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36" y="3279420"/>
            <a:ext cx="6402676" cy="29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іаграма відповідей у Формах. Назва запитання: Чи використовуєте Ви  під час навчальних занять особистісно орієнтований підхід?&#10;. Кількість відповідей: 18 відповідей.">
            <a:extLst>
              <a:ext uri="{FF2B5EF4-FFF2-40B4-BE49-F238E27FC236}">
                <a16:creationId xmlns:a16="http://schemas.microsoft.com/office/drawing/2014/main" id="{25EB415A-465B-D124-0A44-99F823FD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8" y="4081057"/>
            <a:ext cx="4989688" cy="20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027E3B-2AAA-9F3B-4323-51540EE3819C}"/>
              </a:ext>
            </a:extLst>
          </p:cNvPr>
          <p:cNvSpPr txBox="1"/>
          <p:nvPr/>
        </p:nvSpPr>
        <p:spPr>
          <a:xfrm>
            <a:off x="2359377" y="212672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78FC7-97FF-0E35-FB69-A2897A7A69AA}"/>
              </a:ext>
            </a:extLst>
          </p:cNvPr>
          <p:cNvSpPr txBox="1"/>
          <p:nvPr/>
        </p:nvSpPr>
        <p:spPr>
          <a:xfrm>
            <a:off x="824088" y="572390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D60C1-0E80-AB7D-4694-2A8F491FE2FE}"/>
              </a:ext>
            </a:extLst>
          </p:cNvPr>
          <p:cNvSpPr txBox="1"/>
          <p:nvPr/>
        </p:nvSpPr>
        <p:spPr>
          <a:xfrm>
            <a:off x="5560715" y="572390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20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1CBDA-918D-362C-3B62-FFCE6306C43E}"/>
              </a:ext>
            </a:extLst>
          </p:cNvPr>
          <p:cNvSpPr txBox="1"/>
          <p:nvPr/>
        </p:nvSpPr>
        <p:spPr>
          <a:xfrm>
            <a:off x="824874" y="2782111"/>
            <a:ext cx="10071989" cy="2542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Різні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проєкти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заходи,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індивідуальні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роботи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курсові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наукові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роботи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Колеги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діляться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досвідом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Пропонуються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курси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семінари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вебінари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проєкти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Кожен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захід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ліцеї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зорієнтовано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розкриття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певних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якостей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учнів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Працюють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гуртки,курси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Проводяться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екскурсів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практики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судових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закладах.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82514-7AB3-1185-D67B-0EC2D2578197}"/>
              </a:ext>
            </a:extLst>
          </p:cNvPr>
          <p:cNvSpPr txBox="1"/>
          <p:nvPr/>
        </p:nvSpPr>
        <p:spPr>
          <a:xfrm>
            <a:off x="1248002" y="887324"/>
            <a:ext cx="1014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Які організаційні заходи з упровадження особистісно орієнтованого навчання </a:t>
            </a:r>
          </a:p>
          <a:p>
            <a:pPr algn="ctr"/>
            <a:r>
              <a:rPr lang="uk-UA" sz="2400" dirty="0"/>
              <a:t>проводяться у закладі освіти?</a:t>
            </a:r>
          </a:p>
          <a:p>
            <a:pPr algn="r"/>
            <a:r>
              <a:rPr lang="uk-UA" sz="2400" i="1" dirty="0"/>
              <a:t>педагоги</a:t>
            </a:r>
          </a:p>
        </p:txBody>
      </p:sp>
    </p:spTree>
    <p:extLst>
      <p:ext uri="{BB962C8B-B14F-4D97-AF65-F5344CB8AC3E}">
        <p14:creationId xmlns:p14="http://schemas.microsoft.com/office/powerpoint/2010/main" val="210256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8318-6A20-BFD8-C0EE-73B8D7B2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5F464E-D8DB-65CA-1714-1F64C35311EF}"/>
              </a:ext>
            </a:extLst>
          </p:cNvPr>
          <p:cNvSpPr txBox="1"/>
          <p:nvPr/>
        </p:nvSpPr>
        <p:spPr>
          <a:xfrm>
            <a:off x="575098" y="1690430"/>
            <a:ext cx="11041804" cy="4853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Персональні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консультації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для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учнів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рівноправне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підтримання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участі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 заходах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самоврядування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Олімпіади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різні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цікаві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конкурси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для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здібних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учнів</a:t>
            </a:r>
            <a:r>
              <a:rPr lang="ru-RU" sz="2200" dirty="0">
                <a:solidFill>
                  <a:prstClr val="black"/>
                </a:solidFill>
                <a:latin typeface="Garamond" panose="02020404030301010803"/>
              </a:rPr>
              <a:t>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lang="ru-RU" sz="2200" dirty="0">
                <a:solidFill>
                  <a:prstClr val="black"/>
                </a:solidFill>
                <a:latin typeface="Garamond" panose="02020404030301010803"/>
              </a:rPr>
              <a:t>Ц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ікаві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домашні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завдання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наприклад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зробити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сценку за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твором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Менторські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зустрічі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постійно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приїжджають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викладачі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різних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університетів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Розмова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військовими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заняття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з психологами,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розмова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поліцією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біснесменами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Проєкт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«Ми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законотворці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»,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різноманітні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гуртки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Проєкт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Mas –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освіта</a:t>
            </a:r>
            <a:r>
              <a:rPr lang="ru-RU" sz="2200" dirty="0">
                <a:solidFill>
                  <a:prstClr val="black"/>
                </a:solidFill>
                <a:latin typeface="Garamond" panose="02020404030301010803"/>
              </a:rPr>
              <a:t>»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Залучення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навчального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процесу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кваліфікованих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діючих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фахівців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профільних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предметів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8ACCA-1B58-B881-EE65-004633FB5F2F}"/>
              </a:ext>
            </a:extLst>
          </p:cNvPr>
          <p:cNvSpPr txBox="1"/>
          <p:nvPr/>
        </p:nvSpPr>
        <p:spPr>
          <a:xfrm>
            <a:off x="1248002" y="682050"/>
            <a:ext cx="1014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Які організаційні заходи з упровадження особистісно орієнтованого навчання </a:t>
            </a:r>
          </a:p>
          <a:p>
            <a:pPr algn="ctr"/>
            <a:r>
              <a:rPr lang="uk-UA" sz="2400" dirty="0"/>
              <a:t>проводяться у закладі освіти?</a:t>
            </a:r>
          </a:p>
          <a:p>
            <a:pPr algn="r"/>
            <a:r>
              <a:rPr lang="uk-UA" sz="2400" i="1" dirty="0"/>
              <a:t>батьки-учні</a:t>
            </a:r>
          </a:p>
        </p:txBody>
      </p:sp>
    </p:spTree>
    <p:extLst>
      <p:ext uri="{BB962C8B-B14F-4D97-AF65-F5344CB8AC3E}">
        <p14:creationId xmlns:p14="http://schemas.microsoft.com/office/powerpoint/2010/main" val="205883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Як Ви вважаєте, чи використовують вчителі закладу під час навчального процесу освітні технології, нові методи, способи взаємодії вчителя та учня, які забезпечують ефективне досягнення результатів?   . Кількість відповідей: 160 відповідей.">
            <a:extLst>
              <a:ext uri="{FF2B5EF4-FFF2-40B4-BE49-F238E27FC236}">
                <a16:creationId xmlns:a16="http://schemas.microsoft.com/office/drawing/2014/main" id="{8C1B50F5-5015-725C-C39F-F6A2543E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" y="685411"/>
            <a:ext cx="6214188" cy="28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іаграма відповідей у Формах. Назва запитання: Як Ви вважаєте, чи використовують вчителі закладу під час навчального процесу освітні технології, нові методи, способи взаємодії вчителя та учня, які забезпечують ефективне досягнення результатів?   . Кількість відповідей: 134 відповіді.">
            <a:extLst>
              <a:ext uri="{FF2B5EF4-FFF2-40B4-BE49-F238E27FC236}">
                <a16:creationId xmlns:a16="http://schemas.microsoft.com/office/drawing/2014/main" id="{8EA9FA2F-E8B3-7673-9EE3-C1875C2E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74" y="3106829"/>
            <a:ext cx="6531429" cy="29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іаграма відповідей у Формах. Назва запитання: Чи застосовуєте Ви освітні технології?. Кількість відповідей: 18 відповідей.">
            <a:extLst>
              <a:ext uri="{FF2B5EF4-FFF2-40B4-BE49-F238E27FC236}">
                <a16:creationId xmlns:a16="http://schemas.microsoft.com/office/drawing/2014/main" id="{7E3DEA73-E8B7-0BFE-6EF9-0217D393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5" y="792467"/>
            <a:ext cx="4509349" cy="18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29FF4-206B-C1BD-887A-41C2A1D41C25}"/>
              </a:ext>
            </a:extLst>
          </p:cNvPr>
          <p:cNvSpPr txBox="1"/>
          <p:nvPr/>
        </p:nvSpPr>
        <p:spPr>
          <a:xfrm>
            <a:off x="890649" y="207818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31EE8-00E0-7664-6685-DCE981129FBA}"/>
              </a:ext>
            </a:extLst>
          </p:cNvPr>
          <p:cNvSpPr txBox="1"/>
          <p:nvPr/>
        </p:nvSpPr>
        <p:spPr>
          <a:xfrm>
            <a:off x="9666514" y="231788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педагоги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DD05A-4881-DAE9-6CA1-CBAE583136BF}"/>
              </a:ext>
            </a:extLst>
          </p:cNvPr>
          <p:cNvSpPr txBox="1"/>
          <p:nvPr/>
        </p:nvSpPr>
        <p:spPr>
          <a:xfrm>
            <a:off x="7647709" y="510863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Чи погоджуєтесь Ви,   що Ваша думка, думка інших ліцеїстів  має значення в освітньому процесі — її вислуховують і враховують?&#10;. Кількість відповідей: 159 відповідей.">
            <a:extLst>
              <a:ext uri="{FF2B5EF4-FFF2-40B4-BE49-F238E27FC236}">
                <a16:creationId xmlns:a16="http://schemas.microsoft.com/office/drawing/2014/main" id="{2C6C8E92-5293-3099-76C7-473BF291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" y="638760"/>
            <a:ext cx="5682343" cy="25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іаграма відповідей у Формах. Назва запитання: Чи погоджуєтесь Ви,   що Ваша думка, думка інших батьків ліцеїстів  має значення в освітньому процесі — її вислуховують і враховують?&#10;. Кількість відповідей: 134 відповіді.">
            <a:extLst>
              <a:ext uri="{FF2B5EF4-FFF2-40B4-BE49-F238E27FC236}">
                <a16:creationId xmlns:a16="http://schemas.microsoft.com/office/drawing/2014/main" id="{17CDB8C8-45C7-1A2C-FC69-03CAE60C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9" y="3212832"/>
            <a:ext cx="6293431" cy="28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EC5D9D-A89D-2340-3994-21CAE704447D}"/>
              </a:ext>
            </a:extLst>
          </p:cNvPr>
          <p:cNvSpPr txBox="1"/>
          <p:nvPr/>
        </p:nvSpPr>
        <p:spPr>
          <a:xfrm>
            <a:off x="926275" y="228006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учні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DF77A-D4A8-2200-8472-6444B522B5A5}"/>
              </a:ext>
            </a:extLst>
          </p:cNvPr>
          <p:cNvSpPr txBox="1"/>
          <p:nvPr/>
        </p:nvSpPr>
        <p:spPr>
          <a:xfrm>
            <a:off x="5142789" y="504701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батьки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009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</TotalTime>
  <Words>844</Words>
  <Application>Microsoft Office PowerPoint</Application>
  <PresentationFormat>Широкий екран</PresentationFormat>
  <Paragraphs>148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7" baseType="lpstr">
      <vt:lpstr>Arial</vt:lpstr>
      <vt:lpstr>Calibri</vt:lpstr>
      <vt:lpstr>Garamond</vt:lpstr>
      <vt:lpstr>Природа</vt:lpstr>
      <vt:lpstr>У закладі навчається 227 учнів Працює 23 педагоги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Лахута</dc:creator>
  <cp:lastModifiedBy>Елена Лахута</cp:lastModifiedBy>
  <cp:revision>12</cp:revision>
  <dcterms:created xsi:type="dcterms:W3CDTF">2024-12-30T12:59:48Z</dcterms:created>
  <dcterms:modified xsi:type="dcterms:W3CDTF">2025-01-13T10:33:06Z</dcterms:modified>
</cp:coreProperties>
</file>