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sldIdLst>
    <p:sldId id="330" r:id="rId2"/>
    <p:sldId id="307" r:id="rId3"/>
    <p:sldId id="308" r:id="rId4"/>
    <p:sldId id="309" r:id="rId5"/>
    <p:sldId id="310" r:id="rId6"/>
    <p:sldId id="311" r:id="rId7"/>
    <p:sldId id="312" r:id="rId8"/>
    <p:sldId id="331" r:id="rId9"/>
    <p:sldId id="33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3DADB"/>
    <a:srgbClr val="AED1F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0" autoAdjust="0"/>
    <p:restoredTop sz="94660"/>
  </p:normalViewPr>
  <p:slideViewPr>
    <p:cSldViewPr>
      <p:cViewPr varScale="1">
        <p:scale>
          <a:sx n="99" d="100"/>
          <a:sy n="99" d="100"/>
        </p:scale>
        <p:origin x="-19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196EB-E283-4A49-BDB5-DC5F208B539B}"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uk-UA"/>
        </a:p>
      </dgm:t>
    </dgm:pt>
    <dgm:pt modelId="{E3CEF4DE-19AA-462B-9DEC-E561EA316BD1}">
      <dgm:prSet phldrT="[Текст]"/>
      <dgm:spPr>
        <a:gradFill rotWithShape="0">
          <a:gsLst>
            <a:gs pos="0">
              <a:schemeClr val="accent5">
                <a:lumMod val="50000"/>
              </a:schemeClr>
            </a:gs>
            <a:gs pos="50000">
              <a:schemeClr val="accent5">
                <a:lumMod val="75000"/>
              </a:schemeClr>
            </a:gs>
            <a:gs pos="100000">
              <a:schemeClr val="accent1">
                <a:shade val="100000"/>
                <a:satMod val="115000"/>
              </a:schemeClr>
            </a:gs>
          </a:gsLst>
          <a:lin ang="5400000" scaled="0"/>
        </a:gradFill>
      </dgm:spPr>
      <dgm:t>
        <a:bodyPr/>
        <a:lstStyle/>
        <a:p>
          <a:r>
            <a:rPr lang="uk-UA" b="1" dirty="0" smtClean="0"/>
            <a:t>Поширені способи проникнення </a:t>
          </a:r>
          <a:r>
            <a:rPr lang="uk-UA" b="1" dirty="0" err="1" smtClean="0"/>
            <a:t>Хакерів</a:t>
          </a:r>
          <a:r>
            <a:rPr lang="uk-UA" b="1" dirty="0" smtClean="0"/>
            <a:t> до чужих систем:</a:t>
          </a:r>
          <a:endParaRPr lang="uk-UA" b="1" dirty="0"/>
        </a:p>
      </dgm:t>
    </dgm:pt>
    <dgm:pt modelId="{E020A04B-50F5-47A5-9B50-8205D7927899}" type="parTrans" cxnId="{4DA3FE0F-E3F4-4CCC-98CA-87C8EE1E8C2A}">
      <dgm:prSet/>
      <dgm:spPr/>
      <dgm:t>
        <a:bodyPr/>
        <a:lstStyle/>
        <a:p>
          <a:endParaRPr lang="uk-UA"/>
        </a:p>
      </dgm:t>
    </dgm:pt>
    <dgm:pt modelId="{86D0B6DC-4078-4C9E-8E01-EB758E0DAFA6}" type="sibTrans" cxnId="{4DA3FE0F-E3F4-4CCC-98CA-87C8EE1E8C2A}">
      <dgm:prSet/>
      <dgm:spPr/>
      <dgm:t>
        <a:bodyPr/>
        <a:lstStyle/>
        <a:p>
          <a:endParaRPr lang="uk-UA"/>
        </a:p>
      </dgm:t>
    </dgm:pt>
    <dgm:pt modelId="{51E7412D-4E8A-4126-9606-F97B6A3FF80A}">
      <dgm:prSet phldrT="[Текст]" custT="1"/>
      <dgm:spPr>
        <a:gradFill rotWithShape="0">
          <a:gsLst>
            <a:gs pos="0">
              <a:srgbClr val="002060"/>
            </a:gs>
            <a:gs pos="50000">
              <a:schemeClr val="accent2"/>
            </a:gs>
            <a:gs pos="100000">
              <a:schemeClr val="accent1">
                <a:shade val="100000"/>
                <a:satMod val="115000"/>
              </a:schemeClr>
            </a:gs>
          </a:gsLst>
          <a:lin ang="5400000" scaled="0"/>
        </a:gradFill>
      </dgm:spPr>
      <dgm:t>
        <a:bodyPr/>
        <a:lstStyle/>
        <a:p>
          <a:r>
            <a:rPr lang="uk-UA" sz="1200" b="1" dirty="0" smtClean="0"/>
            <a:t>Перевантаження сайту або мережі</a:t>
          </a:r>
          <a:endParaRPr lang="uk-UA" sz="1200" dirty="0"/>
        </a:p>
      </dgm:t>
    </dgm:pt>
    <dgm:pt modelId="{DE3CE21B-8344-482F-B711-0E74A07256D0}" type="parTrans" cxnId="{5C5F965C-AE27-42AC-B821-F83F39F85A62}">
      <dgm:prSet/>
      <dgm:spPr/>
      <dgm:t>
        <a:bodyPr/>
        <a:lstStyle/>
        <a:p>
          <a:endParaRPr lang="uk-UA"/>
        </a:p>
      </dgm:t>
    </dgm:pt>
    <dgm:pt modelId="{3B72053F-A04C-45FB-8B4A-EFED43A0A516}" type="sibTrans" cxnId="{5C5F965C-AE27-42AC-B821-F83F39F85A62}">
      <dgm:prSet/>
      <dgm:spPr/>
      <dgm:t>
        <a:bodyPr/>
        <a:lstStyle/>
        <a:p>
          <a:endParaRPr lang="uk-UA"/>
        </a:p>
      </dgm:t>
    </dgm:pt>
    <dgm:pt modelId="{4F8AB151-388E-4EE7-A0D4-DF27A52C705B}">
      <dgm:prSet phldrT="[Текст]" custT="1"/>
      <dgm:spPr>
        <a:gradFill rotWithShape="0">
          <a:gsLst>
            <a:gs pos="0">
              <a:srgbClr val="002060"/>
            </a:gs>
            <a:gs pos="50000">
              <a:schemeClr val="accent2"/>
            </a:gs>
            <a:gs pos="100000">
              <a:schemeClr val="accent1">
                <a:shade val="100000"/>
                <a:satMod val="115000"/>
              </a:schemeClr>
            </a:gs>
          </a:gsLst>
          <a:lin ang="5400000" scaled="0"/>
        </a:gradFill>
      </dgm:spPr>
      <dgm:t>
        <a:bodyPr/>
        <a:lstStyle/>
        <a:p>
          <a:r>
            <a:rPr lang="uk-UA" sz="1200" b="1" dirty="0" smtClean="0"/>
            <a:t>Підміна</a:t>
          </a:r>
        </a:p>
        <a:p>
          <a:r>
            <a:rPr lang="uk-UA" sz="1200" b="1" dirty="0" smtClean="0"/>
            <a:t>адрес</a:t>
          </a:r>
          <a:endParaRPr lang="uk-UA" sz="1200" dirty="0"/>
        </a:p>
      </dgm:t>
    </dgm:pt>
    <dgm:pt modelId="{3941203C-A921-4491-A6D5-58AA3F5C7587}" type="parTrans" cxnId="{8FAC3F96-B25C-4A39-8159-AC03C85DD84D}">
      <dgm:prSet/>
      <dgm:spPr/>
      <dgm:t>
        <a:bodyPr/>
        <a:lstStyle/>
        <a:p>
          <a:endParaRPr lang="uk-UA"/>
        </a:p>
      </dgm:t>
    </dgm:pt>
    <dgm:pt modelId="{5242AF5E-9C97-4B7C-AABB-CAB1458C9295}" type="sibTrans" cxnId="{8FAC3F96-B25C-4A39-8159-AC03C85DD84D}">
      <dgm:prSet/>
      <dgm:spPr/>
      <dgm:t>
        <a:bodyPr/>
        <a:lstStyle/>
        <a:p>
          <a:endParaRPr lang="uk-UA"/>
        </a:p>
      </dgm:t>
    </dgm:pt>
    <dgm:pt modelId="{DCC7D3DD-8714-4564-A4C6-ECECEE193B0A}">
      <dgm:prSet phldrT="[Текст]" custT="1"/>
      <dgm:spPr>
        <a:gradFill rotWithShape="0">
          <a:gsLst>
            <a:gs pos="0">
              <a:srgbClr val="002060"/>
            </a:gs>
            <a:gs pos="50000">
              <a:schemeClr val="accent2"/>
            </a:gs>
            <a:gs pos="100000">
              <a:schemeClr val="accent1">
                <a:shade val="100000"/>
                <a:satMod val="115000"/>
              </a:schemeClr>
            </a:gs>
          </a:gsLst>
          <a:lin ang="5400000" scaled="0"/>
        </a:gradFill>
      </dgm:spPr>
      <dgm:t>
        <a:bodyPr/>
        <a:lstStyle/>
        <a:p>
          <a:r>
            <a:rPr lang="uk-UA" sz="1200" b="1" dirty="0" smtClean="0"/>
            <a:t>Аналіз пакетів</a:t>
          </a:r>
          <a:endParaRPr lang="uk-UA" sz="1200" dirty="0"/>
        </a:p>
      </dgm:t>
    </dgm:pt>
    <dgm:pt modelId="{071E1DC6-6018-4197-9DFF-37850A1F6200}" type="parTrans" cxnId="{9D08149B-1D38-43A2-8E46-D9C4F433EF8E}">
      <dgm:prSet/>
      <dgm:spPr/>
      <dgm:t>
        <a:bodyPr/>
        <a:lstStyle/>
        <a:p>
          <a:endParaRPr lang="uk-UA"/>
        </a:p>
      </dgm:t>
    </dgm:pt>
    <dgm:pt modelId="{5894ADE1-B8F5-418B-A0B5-36795C697858}" type="sibTrans" cxnId="{9D08149B-1D38-43A2-8E46-D9C4F433EF8E}">
      <dgm:prSet/>
      <dgm:spPr/>
      <dgm:t>
        <a:bodyPr/>
        <a:lstStyle/>
        <a:p>
          <a:endParaRPr lang="uk-UA"/>
        </a:p>
      </dgm:t>
    </dgm:pt>
    <dgm:pt modelId="{B9DE3207-9D3C-475A-AF9C-9A89C0E252F7}">
      <dgm:prSet phldrT="[Текст]" custT="1"/>
      <dgm:spPr>
        <a:gradFill rotWithShape="0">
          <a:gsLst>
            <a:gs pos="0">
              <a:srgbClr val="002060"/>
            </a:gs>
            <a:gs pos="50000">
              <a:schemeClr val="accent2"/>
            </a:gs>
            <a:gs pos="100000">
              <a:schemeClr val="accent1">
                <a:shade val="100000"/>
                <a:satMod val="115000"/>
              </a:schemeClr>
            </a:gs>
          </a:gsLst>
          <a:lin ang="5400000" scaled="0"/>
        </a:gradFill>
      </dgm:spPr>
      <dgm:t>
        <a:bodyPr/>
        <a:lstStyle/>
        <a:p>
          <a:r>
            <a:rPr lang="uk-UA" sz="1100" b="1" dirty="0" smtClean="0"/>
            <a:t>Соціотехніка</a:t>
          </a:r>
          <a:endParaRPr lang="uk-UA" sz="1100" dirty="0"/>
        </a:p>
      </dgm:t>
    </dgm:pt>
    <dgm:pt modelId="{533F5DCE-4CCC-44C7-B1E1-4415ABBA3F3D}" type="sibTrans" cxnId="{62A83807-BC5F-4818-9D4F-35F694437DE2}">
      <dgm:prSet/>
      <dgm:spPr/>
      <dgm:t>
        <a:bodyPr/>
        <a:lstStyle/>
        <a:p>
          <a:endParaRPr lang="uk-UA"/>
        </a:p>
      </dgm:t>
    </dgm:pt>
    <dgm:pt modelId="{3498BB36-3DAC-46D0-9EC5-1315761306E6}" type="parTrans" cxnId="{62A83807-BC5F-4818-9D4F-35F694437DE2}">
      <dgm:prSet/>
      <dgm:spPr/>
      <dgm:t>
        <a:bodyPr/>
        <a:lstStyle/>
        <a:p>
          <a:endParaRPr lang="uk-UA"/>
        </a:p>
      </dgm:t>
    </dgm:pt>
    <dgm:pt modelId="{B98C098D-157C-440B-91E0-18D283BF3716}">
      <dgm:prSet custT="1"/>
      <dgm:spPr>
        <a:gradFill rotWithShape="0">
          <a:gsLst>
            <a:gs pos="0">
              <a:srgbClr val="002060"/>
            </a:gs>
            <a:gs pos="50000">
              <a:schemeClr val="accent2"/>
            </a:gs>
            <a:gs pos="100000">
              <a:schemeClr val="accent1">
                <a:shade val="100000"/>
                <a:satMod val="115000"/>
              </a:schemeClr>
            </a:gs>
          </a:gsLst>
          <a:lin ang="5400000" scaled="0"/>
        </a:gradFill>
      </dgm:spPr>
      <dgm:t>
        <a:bodyPr/>
        <a:lstStyle/>
        <a:p>
          <a:r>
            <a:rPr lang="uk-UA" sz="1200" b="1" dirty="0" smtClean="0"/>
            <a:t>Підміна </a:t>
          </a:r>
          <a:r>
            <a:rPr lang="uk-UA" sz="1200" b="1" dirty="0" err="1" smtClean="0"/>
            <a:t>веб-сторінки</a:t>
          </a:r>
          <a:endParaRPr lang="uk-UA" sz="1200" dirty="0"/>
        </a:p>
      </dgm:t>
    </dgm:pt>
    <dgm:pt modelId="{A19065D6-3596-4F76-8310-70F7020D51B8}" type="sibTrans" cxnId="{88152C61-5E9F-40FA-A12D-899892B838CD}">
      <dgm:prSet/>
      <dgm:spPr/>
      <dgm:t>
        <a:bodyPr/>
        <a:lstStyle/>
        <a:p>
          <a:endParaRPr lang="uk-UA"/>
        </a:p>
      </dgm:t>
    </dgm:pt>
    <dgm:pt modelId="{6879A7DC-257B-434D-90C0-904D511C6D15}" type="parTrans" cxnId="{88152C61-5E9F-40FA-A12D-899892B838CD}">
      <dgm:prSet/>
      <dgm:spPr/>
      <dgm:t>
        <a:bodyPr/>
        <a:lstStyle/>
        <a:p>
          <a:endParaRPr lang="uk-UA"/>
        </a:p>
      </dgm:t>
    </dgm:pt>
    <dgm:pt modelId="{BF4388A5-9DCB-4064-BC12-2EBC0C559810}">
      <dgm:prSet custT="1"/>
      <dgm:spPr>
        <a:gradFill rotWithShape="0">
          <a:gsLst>
            <a:gs pos="0">
              <a:srgbClr val="002060"/>
            </a:gs>
            <a:gs pos="50000">
              <a:schemeClr val="accent2"/>
            </a:gs>
            <a:gs pos="100000">
              <a:schemeClr val="accent1">
                <a:shade val="100000"/>
                <a:satMod val="115000"/>
              </a:schemeClr>
            </a:gs>
          </a:gsLst>
          <a:lin ang="5400000" scaled="0"/>
        </a:gradFill>
      </dgm:spPr>
      <dgm:t>
        <a:bodyPr/>
        <a:lstStyle/>
        <a:p>
          <a:r>
            <a:rPr lang="ru-RU" sz="12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трояни</a:t>
          </a:r>
          <a:endParaRPr lang="uk-UA" sz="1200" dirty="0"/>
        </a:p>
      </dgm:t>
    </dgm:pt>
    <dgm:pt modelId="{8C9CBDA2-2A99-4094-8CF7-A8103AFC4752}" type="sibTrans" cxnId="{43F96991-A1E9-4F20-B0BB-F218B8562735}">
      <dgm:prSet/>
      <dgm:spPr/>
      <dgm:t>
        <a:bodyPr/>
        <a:lstStyle/>
        <a:p>
          <a:endParaRPr lang="uk-UA"/>
        </a:p>
      </dgm:t>
    </dgm:pt>
    <dgm:pt modelId="{A92E7BE2-759A-40C7-8FF3-495530F50B29}" type="parTrans" cxnId="{43F96991-A1E9-4F20-B0BB-F218B8562735}">
      <dgm:prSet/>
      <dgm:spPr/>
      <dgm:t>
        <a:bodyPr/>
        <a:lstStyle/>
        <a:p>
          <a:endParaRPr lang="uk-UA"/>
        </a:p>
      </dgm:t>
    </dgm:pt>
    <dgm:pt modelId="{4502D410-CCF8-47A8-8FC5-97C0954264A8}" type="pres">
      <dgm:prSet presAssocID="{07C196EB-E283-4A49-BDB5-DC5F208B539B}" presName="Name0" presStyleCnt="0">
        <dgm:presLayoutVars>
          <dgm:chMax val="1"/>
          <dgm:dir/>
          <dgm:animLvl val="ctr"/>
          <dgm:resizeHandles val="exact"/>
        </dgm:presLayoutVars>
      </dgm:prSet>
      <dgm:spPr/>
      <dgm:t>
        <a:bodyPr/>
        <a:lstStyle/>
        <a:p>
          <a:endParaRPr lang="uk-UA"/>
        </a:p>
      </dgm:t>
    </dgm:pt>
    <dgm:pt modelId="{3B58B3EA-2AEC-44A3-AA8E-ED5CA76E7042}" type="pres">
      <dgm:prSet presAssocID="{E3CEF4DE-19AA-462B-9DEC-E561EA316BD1}" presName="centerShape" presStyleLbl="node0" presStyleIdx="0" presStyleCnt="1" custScaleX="148777" custScaleY="133851"/>
      <dgm:spPr/>
      <dgm:t>
        <a:bodyPr/>
        <a:lstStyle/>
        <a:p>
          <a:endParaRPr lang="uk-UA"/>
        </a:p>
      </dgm:t>
    </dgm:pt>
    <dgm:pt modelId="{0AB812E2-C534-4452-838C-2ABE8DCD424B}" type="pres">
      <dgm:prSet presAssocID="{DE3CE21B-8344-482F-B711-0E74A07256D0}" presName="parTrans" presStyleLbl="sibTrans2D1" presStyleIdx="0" presStyleCnt="6" custScaleX="116684" custScaleY="102784"/>
      <dgm:spPr/>
      <dgm:t>
        <a:bodyPr/>
        <a:lstStyle/>
        <a:p>
          <a:endParaRPr lang="uk-UA"/>
        </a:p>
      </dgm:t>
    </dgm:pt>
    <dgm:pt modelId="{378999BA-3ED4-465F-BC43-62A70356B103}" type="pres">
      <dgm:prSet presAssocID="{DE3CE21B-8344-482F-B711-0E74A07256D0}" presName="connectorText" presStyleLbl="sibTrans2D1" presStyleIdx="0" presStyleCnt="6"/>
      <dgm:spPr/>
      <dgm:t>
        <a:bodyPr/>
        <a:lstStyle/>
        <a:p>
          <a:endParaRPr lang="uk-UA"/>
        </a:p>
      </dgm:t>
    </dgm:pt>
    <dgm:pt modelId="{F58F02A2-5AB3-4F5B-ADC0-62599766444F}" type="pres">
      <dgm:prSet presAssocID="{51E7412D-4E8A-4126-9606-F97B6A3FF80A}" presName="node" presStyleLbl="node1" presStyleIdx="0" presStyleCnt="6" custScaleX="160076" custScaleY="136888" custRadScaleRad="99522" custRadScaleInc="2478">
        <dgm:presLayoutVars>
          <dgm:bulletEnabled val="1"/>
        </dgm:presLayoutVars>
      </dgm:prSet>
      <dgm:spPr/>
      <dgm:t>
        <a:bodyPr/>
        <a:lstStyle/>
        <a:p>
          <a:endParaRPr lang="uk-UA"/>
        </a:p>
      </dgm:t>
    </dgm:pt>
    <dgm:pt modelId="{0C899CBF-644B-421C-8891-8C0592E0BFD7}" type="pres">
      <dgm:prSet presAssocID="{3941203C-A921-4491-A6D5-58AA3F5C7587}" presName="parTrans" presStyleLbl="sibTrans2D1" presStyleIdx="1" presStyleCnt="6" custScaleX="116683" custScaleY="102784"/>
      <dgm:spPr/>
      <dgm:t>
        <a:bodyPr/>
        <a:lstStyle/>
        <a:p>
          <a:endParaRPr lang="uk-UA"/>
        </a:p>
      </dgm:t>
    </dgm:pt>
    <dgm:pt modelId="{A41254F0-B95D-45F6-B786-C9522F35B027}" type="pres">
      <dgm:prSet presAssocID="{3941203C-A921-4491-A6D5-58AA3F5C7587}" presName="connectorText" presStyleLbl="sibTrans2D1" presStyleIdx="1" presStyleCnt="6"/>
      <dgm:spPr/>
      <dgm:t>
        <a:bodyPr/>
        <a:lstStyle/>
        <a:p>
          <a:endParaRPr lang="uk-UA"/>
        </a:p>
      </dgm:t>
    </dgm:pt>
    <dgm:pt modelId="{E36FEB53-D5E4-4F9B-A306-0893B0BCD75C}" type="pres">
      <dgm:prSet presAssocID="{4F8AB151-388E-4EE7-A0D4-DF27A52C705B}" presName="node" presStyleLbl="node1" presStyleIdx="1" presStyleCnt="6" custScaleX="160076" custScaleY="136888" custRadScaleRad="100570" custRadScaleInc="4727">
        <dgm:presLayoutVars>
          <dgm:bulletEnabled val="1"/>
        </dgm:presLayoutVars>
      </dgm:prSet>
      <dgm:spPr/>
      <dgm:t>
        <a:bodyPr/>
        <a:lstStyle/>
        <a:p>
          <a:endParaRPr lang="uk-UA"/>
        </a:p>
      </dgm:t>
    </dgm:pt>
    <dgm:pt modelId="{E81D04AB-1A23-4227-9164-51078553F7A4}" type="pres">
      <dgm:prSet presAssocID="{071E1DC6-6018-4197-9DFF-37850A1F6200}" presName="parTrans" presStyleLbl="sibTrans2D1" presStyleIdx="2" presStyleCnt="6" custScaleX="116682" custScaleY="102784"/>
      <dgm:spPr/>
      <dgm:t>
        <a:bodyPr/>
        <a:lstStyle/>
        <a:p>
          <a:endParaRPr lang="uk-UA"/>
        </a:p>
      </dgm:t>
    </dgm:pt>
    <dgm:pt modelId="{B8496DCF-23C5-45DE-9242-C02C3A93275A}" type="pres">
      <dgm:prSet presAssocID="{071E1DC6-6018-4197-9DFF-37850A1F6200}" presName="connectorText" presStyleLbl="sibTrans2D1" presStyleIdx="2" presStyleCnt="6"/>
      <dgm:spPr/>
      <dgm:t>
        <a:bodyPr/>
        <a:lstStyle/>
        <a:p>
          <a:endParaRPr lang="uk-UA"/>
        </a:p>
      </dgm:t>
    </dgm:pt>
    <dgm:pt modelId="{AA7FBE0C-0725-422C-875C-61CC4A17D930}" type="pres">
      <dgm:prSet presAssocID="{DCC7D3DD-8714-4564-A4C6-ECECEE193B0A}" presName="node" presStyleLbl="node1" presStyleIdx="2" presStyleCnt="6" custScaleX="160076" custScaleY="136888" custRadScaleRad="101362" custRadScaleInc="-423">
        <dgm:presLayoutVars>
          <dgm:bulletEnabled val="1"/>
        </dgm:presLayoutVars>
      </dgm:prSet>
      <dgm:spPr/>
      <dgm:t>
        <a:bodyPr/>
        <a:lstStyle/>
        <a:p>
          <a:endParaRPr lang="uk-UA"/>
        </a:p>
      </dgm:t>
    </dgm:pt>
    <dgm:pt modelId="{576BFD67-4BEE-4A39-ADB7-57FB554E10B2}" type="pres">
      <dgm:prSet presAssocID="{3498BB36-3DAC-46D0-9EC5-1315761306E6}" presName="parTrans" presStyleLbl="sibTrans2D1" presStyleIdx="3" presStyleCnt="6" custScaleX="116683" custScaleY="102784"/>
      <dgm:spPr/>
      <dgm:t>
        <a:bodyPr/>
        <a:lstStyle/>
        <a:p>
          <a:endParaRPr lang="uk-UA"/>
        </a:p>
      </dgm:t>
    </dgm:pt>
    <dgm:pt modelId="{E2991C1F-F237-48A5-A317-87CA830CCBA0}" type="pres">
      <dgm:prSet presAssocID="{3498BB36-3DAC-46D0-9EC5-1315761306E6}" presName="connectorText" presStyleLbl="sibTrans2D1" presStyleIdx="3" presStyleCnt="6"/>
      <dgm:spPr/>
      <dgm:t>
        <a:bodyPr/>
        <a:lstStyle/>
        <a:p>
          <a:endParaRPr lang="uk-UA"/>
        </a:p>
      </dgm:t>
    </dgm:pt>
    <dgm:pt modelId="{0ACBFD9E-7B8C-49B3-98E9-44FF00CE9210}" type="pres">
      <dgm:prSet presAssocID="{B9DE3207-9D3C-475A-AF9C-9A89C0E252F7}" presName="node" presStyleLbl="node1" presStyleIdx="3" presStyleCnt="6" custScaleX="160076" custScaleY="136888" custRadScaleRad="103545" custRadScaleInc="-12675">
        <dgm:presLayoutVars>
          <dgm:bulletEnabled val="1"/>
        </dgm:presLayoutVars>
      </dgm:prSet>
      <dgm:spPr/>
      <dgm:t>
        <a:bodyPr/>
        <a:lstStyle/>
        <a:p>
          <a:endParaRPr lang="uk-UA"/>
        </a:p>
      </dgm:t>
    </dgm:pt>
    <dgm:pt modelId="{F5D80085-1FF3-4A32-9D27-FC3FE50812B5}" type="pres">
      <dgm:prSet presAssocID="{6879A7DC-257B-434D-90C0-904D511C6D15}" presName="parTrans" presStyleLbl="sibTrans2D1" presStyleIdx="4" presStyleCnt="6" custScaleX="116674" custScaleY="102784"/>
      <dgm:spPr/>
      <dgm:t>
        <a:bodyPr/>
        <a:lstStyle/>
        <a:p>
          <a:endParaRPr lang="uk-UA"/>
        </a:p>
      </dgm:t>
    </dgm:pt>
    <dgm:pt modelId="{D87AFDB1-1CA4-4987-8264-7184875FBBDD}" type="pres">
      <dgm:prSet presAssocID="{6879A7DC-257B-434D-90C0-904D511C6D15}" presName="connectorText" presStyleLbl="sibTrans2D1" presStyleIdx="4" presStyleCnt="6"/>
      <dgm:spPr/>
      <dgm:t>
        <a:bodyPr/>
        <a:lstStyle/>
        <a:p>
          <a:endParaRPr lang="uk-UA"/>
        </a:p>
      </dgm:t>
    </dgm:pt>
    <dgm:pt modelId="{6C8EE17E-E2F5-4C18-A266-BCDCEA8D5D70}" type="pres">
      <dgm:prSet presAssocID="{B98C098D-157C-440B-91E0-18D283BF3716}" presName="node" presStyleLbl="node1" presStyleIdx="4" presStyleCnt="6" custScaleX="160076" custScaleY="136888" custRadScaleRad="99130" custRadScaleInc="-2055">
        <dgm:presLayoutVars>
          <dgm:bulletEnabled val="1"/>
        </dgm:presLayoutVars>
      </dgm:prSet>
      <dgm:spPr/>
      <dgm:t>
        <a:bodyPr/>
        <a:lstStyle/>
        <a:p>
          <a:endParaRPr lang="uk-UA"/>
        </a:p>
      </dgm:t>
    </dgm:pt>
    <dgm:pt modelId="{5E7439E8-8213-4481-9D93-5D2F110681C6}" type="pres">
      <dgm:prSet presAssocID="{A92E7BE2-759A-40C7-8FF3-495530F50B29}" presName="parTrans" presStyleLbl="sibTrans2D1" presStyleIdx="5" presStyleCnt="6" custScaleX="116665" custScaleY="102784"/>
      <dgm:spPr/>
      <dgm:t>
        <a:bodyPr/>
        <a:lstStyle/>
        <a:p>
          <a:endParaRPr lang="uk-UA"/>
        </a:p>
      </dgm:t>
    </dgm:pt>
    <dgm:pt modelId="{9404DA16-75E3-4FEF-9BF9-86D63E7F27B5}" type="pres">
      <dgm:prSet presAssocID="{A92E7BE2-759A-40C7-8FF3-495530F50B29}" presName="connectorText" presStyleLbl="sibTrans2D1" presStyleIdx="5" presStyleCnt="6"/>
      <dgm:spPr/>
      <dgm:t>
        <a:bodyPr/>
        <a:lstStyle/>
        <a:p>
          <a:endParaRPr lang="uk-UA"/>
        </a:p>
      </dgm:t>
    </dgm:pt>
    <dgm:pt modelId="{068CC53B-789D-4058-A84C-5037C533786A}" type="pres">
      <dgm:prSet presAssocID="{BF4388A5-9DCB-4064-BC12-2EBC0C559810}" presName="node" presStyleLbl="node1" presStyleIdx="5" presStyleCnt="6" custScaleX="160076" custScaleY="136888" custRadScaleRad="98639" custRadScaleInc="435">
        <dgm:presLayoutVars>
          <dgm:bulletEnabled val="1"/>
        </dgm:presLayoutVars>
      </dgm:prSet>
      <dgm:spPr/>
      <dgm:t>
        <a:bodyPr/>
        <a:lstStyle/>
        <a:p>
          <a:endParaRPr lang="uk-UA"/>
        </a:p>
      </dgm:t>
    </dgm:pt>
  </dgm:ptLst>
  <dgm:cxnLst>
    <dgm:cxn modelId="{6E0FBB59-296B-479D-9B33-902D1CDFC353}" type="presOf" srcId="{071E1DC6-6018-4197-9DFF-37850A1F6200}" destId="{E81D04AB-1A23-4227-9164-51078553F7A4}" srcOrd="0" destOrd="0" presId="urn:microsoft.com/office/officeart/2005/8/layout/radial5"/>
    <dgm:cxn modelId="{88152C61-5E9F-40FA-A12D-899892B838CD}" srcId="{E3CEF4DE-19AA-462B-9DEC-E561EA316BD1}" destId="{B98C098D-157C-440B-91E0-18D283BF3716}" srcOrd="4" destOrd="0" parTransId="{6879A7DC-257B-434D-90C0-904D511C6D15}" sibTransId="{A19065D6-3596-4F76-8310-70F7020D51B8}"/>
    <dgm:cxn modelId="{A02A172E-219F-4783-9F9D-AAA5CEEAAAED}" type="presOf" srcId="{3498BB36-3DAC-46D0-9EC5-1315761306E6}" destId="{576BFD67-4BEE-4A39-ADB7-57FB554E10B2}" srcOrd="0" destOrd="0" presId="urn:microsoft.com/office/officeart/2005/8/layout/radial5"/>
    <dgm:cxn modelId="{073A5C0D-3453-43C9-9DF2-D2FEB3518F86}" type="presOf" srcId="{07C196EB-E283-4A49-BDB5-DC5F208B539B}" destId="{4502D410-CCF8-47A8-8FC5-97C0954264A8}" srcOrd="0" destOrd="0" presId="urn:microsoft.com/office/officeart/2005/8/layout/radial5"/>
    <dgm:cxn modelId="{15D90BDE-84F4-4013-BE2E-47C8E511CDEB}" type="presOf" srcId="{B98C098D-157C-440B-91E0-18D283BF3716}" destId="{6C8EE17E-E2F5-4C18-A266-BCDCEA8D5D70}" srcOrd="0" destOrd="0" presId="urn:microsoft.com/office/officeart/2005/8/layout/radial5"/>
    <dgm:cxn modelId="{62A83807-BC5F-4818-9D4F-35F694437DE2}" srcId="{E3CEF4DE-19AA-462B-9DEC-E561EA316BD1}" destId="{B9DE3207-9D3C-475A-AF9C-9A89C0E252F7}" srcOrd="3" destOrd="0" parTransId="{3498BB36-3DAC-46D0-9EC5-1315761306E6}" sibTransId="{533F5DCE-4CCC-44C7-B1E1-4415ABBA3F3D}"/>
    <dgm:cxn modelId="{7F6489ED-57CF-4A8D-B7EE-D99C798E1F88}" type="presOf" srcId="{B9DE3207-9D3C-475A-AF9C-9A89C0E252F7}" destId="{0ACBFD9E-7B8C-49B3-98E9-44FF00CE9210}" srcOrd="0" destOrd="0" presId="urn:microsoft.com/office/officeart/2005/8/layout/radial5"/>
    <dgm:cxn modelId="{5C5F965C-AE27-42AC-B821-F83F39F85A62}" srcId="{E3CEF4DE-19AA-462B-9DEC-E561EA316BD1}" destId="{51E7412D-4E8A-4126-9606-F97B6A3FF80A}" srcOrd="0" destOrd="0" parTransId="{DE3CE21B-8344-482F-B711-0E74A07256D0}" sibTransId="{3B72053F-A04C-45FB-8B4A-EFED43A0A516}"/>
    <dgm:cxn modelId="{05E99A52-CD75-4C61-A2A2-56BCDE885CBC}" type="presOf" srcId="{DE3CE21B-8344-482F-B711-0E74A07256D0}" destId="{0AB812E2-C534-4452-838C-2ABE8DCD424B}" srcOrd="0" destOrd="0" presId="urn:microsoft.com/office/officeart/2005/8/layout/radial5"/>
    <dgm:cxn modelId="{8FAC3F96-B25C-4A39-8159-AC03C85DD84D}" srcId="{E3CEF4DE-19AA-462B-9DEC-E561EA316BD1}" destId="{4F8AB151-388E-4EE7-A0D4-DF27A52C705B}" srcOrd="1" destOrd="0" parTransId="{3941203C-A921-4491-A6D5-58AA3F5C7587}" sibTransId="{5242AF5E-9C97-4B7C-AABB-CAB1458C9295}"/>
    <dgm:cxn modelId="{4AE01B4F-9912-4A05-85A9-5384227C0A68}" type="presOf" srcId="{6879A7DC-257B-434D-90C0-904D511C6D15}" destId="{F5D80085-1FF3-4A32-9D27-FC3FE50812B5}" srcOrd="0" destOrd="0" presId="urn:microsoft.com/office/officeart/2005/8/layout/radial5"/>
    <dgm:cxn modelId="{54032675-7E38-4854-B8E1-40F792EC1C4B}" type="presOf" srcId="{6879A7DC-257B-434D-90C0-904D511C6D15}" destId="{D87AFDB1-1CA4-4987-8264-7184875FBBDD}" srcOrd="1" destOrd="0" presId="urn:microsoft.com/office/officeart/2005/8/layout/radial5"/>
    <dgm:cxn modelId="{26C3F95F-0DE1-4D4B-BF61-D47EE0502E61}" type="presOf" srcId="{4F8AB151-388E-4EE7-A0D4-DF27A52C705B}" destId="{E36FEB53-D5E4-4F9B-A306-0893B0BCD75C}" srcOrd="0" destOrd="0" presId="urn:microsoft.com/office/officeart/2005/8/layout/radial5"/>
    <dgm:cxn modelId="{1455C175-0E74-463D-BECB-189AEF2ADE3D}" type="presOf" srcId="{DE3CE21B-8344-482F-B711-0E74A07256D0}" destId="{378999BA-3ED4-465F-BC43-62A70356B103}" srcOrd="1" destOrd="0" presId="urn:microsoft.com/office/officeart/2005/8/layout/radial5"/>
    <dgm:cxn modelId="{DAD2CD61-DAA8-4380-A5FC-EC8CB47878D8}" type="presOf" srcId="{3498BB36-3DAC-46D0-9EC5-1315761306E6}" destId="{E2991C1F-F237-48A5-A317-87CA830CCBA0}" srcOrd="1" destOrd="0" presId="urn:microsoft.com/office/officeart/2005/8/layout/radial5"/>
    <dgm:cxn modelId="{0A7A81D9-F33F-4B34-B1E9-BCABA0453A6F}" type="presOf" srcId="{BF4388A5-9DCB-4064-BC12-2EBC0C559810}" destId="{068CC53B-789D-4058-A84C-5037C533786A}" srcOrd="0" destOrd="0" presId="urn:microsoft.com/office/officeart/2005/8/layout/radial5"/>
    <dgm:cxn modelId="{966C2FD5-69B6-4639-88F8-694AE0AB7C9F}" type="presOf" srcId="{A92E7BE2-759A-40C7-8FF3-495530F50B29}" destId="{5E7439E8-8213-4481-9D93-5D2F110681C6}" srcOrd="0" destOrd="0" presId="urn:microsoft.com/office/officeart/2005/8/layout/radial5"/>
    <dgm:cxn modelId="{7620D03F-2FC6-4306-B686-82830DBB062B}" type="presOf" srcId="{E3CEF4DE-19AA-462B-9DEC-E561EA316BD1}" destId="{3B58B3EA-2AEC-44A3-AA8E-ED5CA76E7042}" srcOrd="0" destOrd="0" presId="urn:microsoft.com/office/officeart/2005/8/layout/radial5"/>
    <dgm:cxn modelId="{45ADC579-14B0-45CC-88A9-5583C009AD98}" type="presOf" srcId="{3941203C-A921-4491-A6D5-58AA3F5C7587}" destId="{0C899CBF-644B-421C-8891-8C0592E0BFD7}" srcOrd="0" destOrd="0" presId="urn:microsoft.com/office/officeart/2005/8/layout/radial5"/>
    <dgm:cxn modelId="{983AAFDE-A84C-440D-BD81-68BF37082511}" type="presOf" srcId="{A92E7BE2-759A-40C7-8FF3-495530F50B29}" destId="{9404DA16-75E3-4FEF-9BF9-86D63E7F27B5}" srcOrd="1" destOrd="0" presId="urn:microsoft.com/office/officeart/2005/8/layout/radial5"/>
    <dgm:cxn modelId="{58855698-E577-4972-99C6-8CA6751DB112}" type="presOf" srcId="{071E1DC6-6018-4197-9DFF-37850A1F6200}" destId="{B8496DCF-23C5-45DE-9242-C02C3A93275A}" srcOrd="1" destOrd="0" presId="urn:microsoft.com/office/officeart/2005/8/layout/radial5"/>
    <dgm:cxn modelId="{4D905A5B-AE29-4D62-A6C5-CFA43BB33E43}" type="presOf" srcId="{DCC7D3DD-8714-4564-A4C6-ECECEE193B0A}" destId="{AA7FBE0C-0725-422C-875C-61CC4A17D930}" srcOrd="0" destOrd="0" presId="urn:microsoft.com/office/officeart/2005/8/layout/radial5"/>
    <dgm:cxn modelId="{4DA3FE0F-E3F4-4CCC-98CA-87C8EE1E8C2A}" srcId="{07C196EB-E283-4A49-BDB5-DC5F208B539B}" destId="{E3CEF4DE-19AA-462B-9DEC-E561EA316BD1}" srcOrd="0" destOrd="0" parTransId="{E020A04B-50F5-47A5-9B50-8205D7927899}" sibTransId="{86D0B6DC-4078-4C9E-8E01-EB758E0DAFA6}"/>
    <dgm:cxn modelId="{43F96991-A1E9-4F20-B0BB-F218B8562735}" srcId="{E3CEF4DE-19AA-462B-9DEC-E561EA316BD1}" destId="{BF4388A5-9DCB-4064-BC12-2EBC0C559810}" srcOrd="5" destOrd="0" parTransId="{A92E7BE2-759A-40C7-8FF3-495530F50B29}" sibTransId="{8C9CBDA2-2A99-4094-8CF7-A8103AFC4752}"/>
    <dgm:cxn modelId="{9D08149B-1D38-43A2-8E46-D9C4F433EF8E}" srcId="{E3CEF4DE-19AA-462B-9DEC-E561EA316BD1}" destId="{DCC7D3DD-8714-4564-A4C6-ECECEE193B0A}" srcOrd="2" destOrd="0" parTransId="{071E1DC6-6018-4197-9DFF-37850A1F6200}" sibTransId="{5894ADE1-B8F5-418B-A0B5-36795C697858}"/>
    <dgm:cxn modelId="{B61E7CCB-EAE8-4B83-8D77-8FD87B8CE45A}" type="presOf" srcId="{3941203C-A921-4491-A6D5-58AA3F5C7587}" destId="{A41254F0-B95D-45F6-B786-C9522F35B027}" srcOrd="1" destOrd="0" presId="urn:microsoft.com/office/officeart/2005/8/layout/radial5"/>
    <dgm:cxn modelId="{77C0281E-ED61-42F8-933F-633ADB2BA77D}" type="presOf" srcId="{51E7412D-4E8A-4126-9606-F97B6A3FF80A}" destId="{F58F02A2-5AB3-4F5B-ADC0-62599766444F}" srcOrd="0" destOrd="0" presId="urn:microsoft.com/office/officeart/2005/8/layout/radial5"/>
    <dgm:cxn modelId="{174C213B-E67F-44A8-AF02-0330B3AC6E73}" type="presParOf" srcId="{4502D410-CCF8-47A8-8FC5-97C0954264A8}" destId="{3B58B3EA-2AEC-44A3-AA8E-ED5CA76E7042}" srcOrd="0" destOrd="0" presId="urn:microsoft.com/office/officeart/2005/8/layout/radial5"/>
    <dgm:cxn modelId="{599E1D10-3A84-4DBB-A45D-DC717E7682A7}" type="presParOf" srcId="{4502D410-CCF8-47A8-8FC5-97C0954264A8}" destId="{0AB812E2-C534-4452-838C-2ABE8DCD424B}" srcOrd="1" destOrd="0" presId="urn:microsoft.com/office/officeart/2005/8/layout/radial5"/>
    <dgm:cxn modelId="{1C0ACB3A-F855-4B3B-AB68-064441864A7B}" type="presParOf" srcId="{0AB812E2-C534-4452-838C-2ABE8DCD424B}" destId="{378999BA-3ED4-465F-BC43-62A70356B103}" srcOrd="0" destOrd="0" presId="urn:microsoft.com/office/officeart/2005/8/layout/radial5"/>
    <dgm:cxn modelId="{BDCDE5A0-5126-4517-8AA5-4B456A363B96}" type="presParOf" srcId="{4502D410-CCF8-47A8-8FC5-97C0954264A8}" destId="{F58F02A2-5AB3-4F5B-ADC0-62599766444F}" srcOrd="2" destOrd="0" presId="urn:microsoft.com/office/officeart/2005/8/layout/radial5"/>
    <dgm:cxn modelId="{5289F220-4CAC-4CB0-A3A4-C5A1A9065863}" type="presParOf" srcId="{4502D410-CCF8-47A8-8FC5-97C0954264A8}" destId="{0C899CBF-644B-421C-8891-8C0592E0BFD7}" srcOrd="3" destOrd="0" presId="urn:microsoft.com/office/officeart/2005/8/layout/radial5"/>
    <dgm:cxn modelId="{385B1BD7-2F65-452C-9D5F-CF06DB5B9EFE}" type="presParOf" srcId="{0C899CBF-644B-421C-8891-8C0592E0BFD7}" destId="{A41254F0-B95D-45F6-B786-C9522F35B027}" srcOrd="0" destOrd="0" presId="urn:microsoft.com/office/officeart/2005/8/layout/radial5"/>
    <dgm:cxn modelId="{D2964C54-7CC7-49EC-B5EC-385CA3CB542D}" type="presParOf" srcId="{4502D410-CCF8-47A8-8FC5-97C0954264A8}" destId="{E36FEB53-D5E4-4F9B-A306-0893B0BCD75C}" srcOrd="4" destOrd="0" presId="urn:microsoft.com/office/officeart/2005/8/layout/radial5"/>
    <dgm:cxn modelId="{0D68A33E-4AD2-413F-9E16-34F52D397968}" type="presParOf" srcId="{4502D410-CCF8-47A8-8FC5-97C0954264A8}" destId="{E81D04AB-1A23-4227-9164-51078553F7A4}" srcOrd="5" destOrd="0" presId="urn:microsoft.com/office/officeart/2005/8/layout/radial5"/>
    <dgm:cxn modelId="{FBAFE13B-3269-4C3F-91C4-7B7B38EA9CD8}" type="presParOf" srcId="{E81D04AB-1A23-4227-9164-51078553F7A4}" destId="{B8496DCF-23C5-45DE-9242-C02C3A93275A}" srcOrd="0" destOrd="0" presId="urn:microsoft.com/office/officeart/2005/8/layout/radial5"/>
    <dgm:cxn modelId="{78E8963E-2B04-492C-B6CD-BD192E25D6E7}" type="presParOf" srcId="{4502D410-CCF8-47A8-8FC5-97C0954264A8}" destId="{AA7FBE0C-0725-422C-875C-61CC4A17D930}" srcOrd="6" destOrd="0" presId="urn:microsoft.com/office/officeart/2005/8/layout/radial5"/>
    <dgm:cxn modelId="{07F1D679-57C4-4B88-BE02-4193A5644666}" type="presParOf" srcId="{4502D410-CCF8-47A8-8FC5-97C0954264A8}" destId="{576BFD67-4BEE-4A39-ADB7-57FB554E10B2}" srcOrd="7" destOrd="0" presId="urn:microsoft.com/office/officeart/2005/8/layout/radial5"/>
    <dgm:cxn modelId="{A0DC8CCE-DEBD-4801-9C8C-60E66CC34B2E}" type="presParOf" srcId="{576BFD67-4BEE-4A39-ADB7-57FB554E10B2}" destId="{E2991C1F-F237-48A5-A317-87CA830CCBA0}" srcOrd="0" destOrd="0" presId="urn:microsoft.com/office/officeart/2005/8/layout/radial5"/>
    <dgm:cxn modelId="{17416B67-ACC6-4F3F-BED0-7BE5FD48BA3A}" type="presParOf" srcId="{4502D410-CCF8-47A8-8FC5-97C0954264A8}" destId="{0ACBFD9E-7B8C-49B3-98E9-44FF00CE9210}" srcOrd="8" destOrd="0" presId="urn:microsoft.com/office/officeart/2005/8/layout/radial5"/>
    <dgm:cxn modelId="{8CC9C025-B132-4CF1-A43D-57E6BC9E015F}" type="presParOf" srcId="{4502D410-CCF8-47A8-8FC5-97C0954264A8}" destId="{F5D80085-1FF3-4A32-9D27-FC3FE50812B5}" srcOrd="9" destOrd="0" presId="urn:microsoft.com/office/officeart/2005/8/layout/radial5"/>
    <dgm:cxn modelId="{50D7DB57-101B-428E-B5DA-321C9C2EB9A0}" type="presParOf" srcId="{F5D80085-1FF3-4A32-9D27-FC3FE50812B5}" destId="{D87AFDB1-1CA4-4987-8264-7184875FBBDD}" srcOrd="0" destOrd="0" presId="urn:microsoft.com/office/officeart/2005/8/layout/radial5"/>
    <dgm:cxn modelId="{A601F7A5-0A23-4D99-B2F2-595ABCDC1AE4}" type="presParOf" srcId="{4502D410-CCF8-47A8-8FC5-97C0954264A8}" destId="{6C8EE17E-E2F5-4C18-A266-BCDCEA8D5D70}" srcOrd="10" destOrd="0" presId="urn:microsoft.com/office/officeart/2005/8/layout/radial5"/>
    <dgm:cxn modelId="{EE64D982-9E24-4B72-A8F9-054120CFD614}" type="presParOf" srcId="{4502D410-CCF8-47A8-8FC5-97C0954264A8}" destId="{5E7439E8-8213-4481-9D93-5D2F110681C6}" srcOrd="11" destOrd="0" presId="urn:microsoft.com/office/officeart/2005/8/layout/radial5"/>
    <dgm:cxn modelId="{D72689EB-F407-4AD5-9FB0-43A99633756F}" type="presParOf" srcId="{5E7439E8-8213-4481-9D93-5D2F110681C6}" destId="{9404DA16-75E3-4FEF-9BF9-86D63E7F27B5}" srcOrd="0" destOrd="0" presId="urn:microsoft.com/office/officeart/2005/8/layout/radial5"/>
    <dgm:cxn modelId="{1E9B57E1-D139-4A1B-A39F-F64508ED2C3D}" type="presParOf" srcId="{4502D410-CCF8-47A8-8FC5-97C0954264A8}" destId="{068CC53B-789D-4058-A84C-5037C533786A}" srcOrd="1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8B3EA-2AEC-44A3-AA8E-ED5CA76E7042}">
      <dsp:nvSpPr>
        <dsp:cNvPr id="0" name=""/>
        <dsp:cNvSpPr/>
      </dsp:nvSpPr>
      <dsp:spPr>
        <a:xfrm>
          <a:off x="1470138" y="1194743"/>
          <a:ext cx="1442190" cy="1297503"/>
        </a:xfrm>
        <a:prstGeom prst="ellipse">
          <a:avLst/>
        </a:prstGeom>
        <a:gradFill rotWithShape="0">
          <a:gsLst>
            <a:gs pos="0">
              <a:schemeClr val="accent5">
                <a:lumMod val="50000"/>
              </a:schemeClr>
            </a:gs>
            <a:gs pos="50000">
              <a:schemeClr val="accent5">
                <a:lumMod val="75000"/>
              </a:schemeClr>
            </a:gs>
            <a:gs pos="100000">
              <a:schemeClr val="accent1">
                <a:shade val="100000"/>
                <a:satMod val="115000"/>
              </a:schemeClr>
            </a:gs>
          </a:gsLst>
          <a:lin ang="5400000" scaled="0"/>
        </a:gra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uk-UA" sz="900" b="1" kern="1200" dirty="0" smtClean="0"/>
            <a:t>Поширені способи проникнення </a:t>
          </a:r>
          <a:r>
            <a:rPr lang="uk-UA" sz="900" b="1" kern="1200" dirty="0" err="1" smtClean="0"/>
            <a:t>Хакерів</a:t>
          </a:r>
          <a:r>
            <a:rPr lang="uk-UA" sz="900" b="1" kern="1200" dirty="0" smtClean="0"/>
            <a:t> до чужих систем:</a:t>
          </a:r>
          <a:endParaRPr lang="uk-UA" sz="900" b="1" kern="1200" dirty="0"/>
        </a:p>
      </dsp:txBody>
      <dsp:txXfrm>
        <a:off x="1681342" y="1384758"/>
        <a:ext cx="1019782" cy="917473"/>
      </dsp:txXfrm>
    </dsp:sp>
    <dsp:sp modelId="{0AB812E2-C534-4452-838C-2ABE8DCD424B}">
      <dsp:nvSpPr>
        <dsp:cNvPr id="0" name=""/>
        <dsp:cNvSpPr/>
      </dsp:nvSpPr>
      <dsp:spPr>
        <a:xfrm rot="16244604">
          <a:off x="2188178" y="1007041"/>
          <a:ext cx="23421" cy="3387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uk-UA" sz="700" kern="1200"/>
        </a:p>
      </dsp:txBody>
      <dsp:txXfrm>
        <a:off x="2191645" y="1078306"/>
        <a:ext cx="16395" cy="203255"/>
      </dsp:txXfrm>
    </dsp:sp>
    <dsp:sp modelId="{F58F02A2-5AB3-4F5B-ADC0-62599766444F}">
      <dsp:nvSpPr>
        <dsp:cNvPr id="0" name=""/>
        <dsp:cNvSpPr/>
      </dsp:nvSpPr>
      <dsp:spPr>
        <a:xfrm>
          <a:off x="1432890" y="-169983"/>
          <a:ext cx="1551719" cy="1326943"/>
        </a:xfrm>
        <a:prstGeom prst="ellipse">
          <a:avLst/>
        </a:prstGeom>
        <a:gradFill rotWithShape="0">
          <a:gsLst>
            <a:gs pos="0">
              <a:srgbClr val="002060"/>
            </a:gs>
            <a:gs pos="50000">
              <a:schemeClr val="accent2"/>
            </a:gs>
            <a:gs pos="100000">
              <a:schemeClr val="accent1">
                <a:shade val="100000"/>
                <a:satMod val="115000"/>
              </a:schemeClr>
            </a:gs>
          </a:gsLst>
          <a:lin ang="5400000" scaled="0"/>
        </a:gra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b="1" kern="1200" dirty="0" smtClean="0"/>
            <a:t>Перевантаження сайту або мережі</a:t>
          </a:r>
          <a:endParaRPr lang="uk-UA" sz="1200" kern="1200" dirty="0"/>
        </a:p>
      </dsp:txBody>
      <dsp:txXfrm>
        <a:off x="1660134" y="24343"/>
        <a:ext cx="1097231" cy="938291"/>
      </dsp:txXfrm>
    </dsp:sp>
    <dsp:sp modelId="{0C899CBF-644B-421C-8891-8C0592E0BFD7}">
      <dsp:nvSpPr>
        <dsp:cNvPr id="0" name=""/>
        <dsp:cNvSpPr/>
      </dsp:nvSpPr>
      <dsp:spPr>
        <a:xfrm rot="9085086">
          <a:off x="2746864" y="1357382"/>
          <a:ext cx="51472" cy="3387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uk-UA" sz="700" kern="1200"/>
        </a:p>
      </dsp:txBody>
      <dsp:txXfrm rot="10800000">
        <a:off x="2761365" y="1421440"/>
        <a:ext cx="36030" cy="203255"/>
      </dsp:txXfrm>
    </dsp:sp>
    <dsp:sp modelId="{E36FEB53-D5E4-4F9B-A306-0893B0BCD75C}">
      <dsp:nvSpPr>
        <dsp:cNvPr id="0" name=""/>
        <dsp:cNvSpPr/>
      </dsp:nvSpPr>
      <dsp:spPr>
        <a:xfrm>
          <a:off x="2613446" y="527304"/>
          <a:ext cx="1551719" cy="1326943"/>
        </a:xfrm>
        <a:prstGeom prst="ellipse">
          <a:avLst/>
        </a:prstGeom>
        <a:gradFill rotWithShape="0">
          <a:gsLst>
            <a:gs pos="0">
              <a:srgbClr val="002060"/>
            </a:gs>
            <a:gs pos="50000">
              <a:schemeClr val="accent2"/>
            </a:gs>
            <a:gs pos="100000">
              <a:schemeClr val="accent1">
                <a:shade val="100000"/>
                <a:satMod val="115000"/>
              </a:schemeClr>
            </a:gs>
          </a:gsLst>
          <a:lin ang="5400000" scaled="0"/>
        </a:gra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b="1" kern="1200" dirty="0" smtClean="0"/>
            <a:t>Підміна</a:t>
          </a:r>
        </a:p>
        <a:p>
          <a:pPr lvl="0" algn="ctr" defTabSz="533400">
            <a:lnSpc>
              <a:spcPct val="90000"/>
            </a:lnSpc>
            <a:spcBef>
              <a:spcPct val="0"/>
            </a:spcBef>
            <a:spcAft>
              <a:spcPct val="35000"/>
            </a:spcAft>
          </a:pPr>
          <a:r>
            <a:rPr lang="uk-UA" sz="1200" b="1" kern="1200" dirty="0" smtClean="0"/>
            <a:t>адрес</a:t>
          </a:r>
          <a:endParaRPr lang="uk-UA" sz="1200" kern="1200" dirty="0"/>
        </a:p>
      </dsp:txBody>
      <dsp:txXfrm>
        <a:off x="2840690" y="721630"/>
        <a:ext cx="1097231" cy="938291"/>
      </dsp:txXfrm>
    </dsp:sp>
    <dsp:sp modelId="{E81D04AB-1A23-4227-9164-51078553F7A4}">
      <dsp:nvSpPr>
        <dsp:cNvPr id="0" name=""/>
        <dsp:cNvSpPr/>
      </dsp:nvSpPr>
      <dsp:spPr>
        <a:xfrm rot="12592386">
          <a:off x="2748975" y="2006662"/>
          <a:ext cx="42406" cy="3387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uk-UA" sz="700" kern="1200"/>
        </a:p>
      </dsp:txBody>
      <dsp:txXfrm rot="10800000">
        <a:off x="2760852" y="2077582"/>
        <a:ext cx="29684" cy="203255"/>
      </dsp:txXfrm>
    </dsp:sp>
    <dsp:sp modelId="{AA7FBE0C-0725-422C-875C-61CC4A17D930}">
      <dsp:nvSpPr>
        <dsp:cNvPr id="0" name=""/>
        <dsp:cNvSpPr/>
      </dsp:nvSpPr>
      <dsp:spPr>
        <a:xfrm>
          <a:off x="2607750" y="1864926"/>
          <a:ext cx="1551719" cy="1326943"/>
        </a:xfrm>
        <a:prstGeom prst="ellipse">
          <a:avLst/>
        </a:prstGeom>
        <a:gradFill rotWithShape="0">
          <a:gsLst>
            <a:gs pos="0">
              <a:srgbClr val="002060"/>
            </a:gs>
            <a:gs pos="50000">
              <a:schemeClr val="accent2"/>
            </a:gs>
            <a:gs pos="100000">
              <a:schemeClr val="accent1">
                <a:shade val="100000"/>
                <a:satMod val="115000"/>
              </a:schemeClr>
            </a:gs>
          </a:gsLst>
          <a:lin ang="5400000" scaled="0"/>
        </a:gra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b="1" kern="1200" dirty="0" smtClean="0"/>
            <a:t>Аналіз пакетів</a:t>
          </a:r>
          <a:endParaRPr lang="uk-UA" sz="1200" kern="1200" dirty="0"/>
        </a:p>
      </dsp:txBody>
      <dsp:txXfrm>
        <a:off x="2834994" y="2059252"/>
        <a:ext cx="1097231" cy="938291"/>
      </dsp:txXfrm>
    </dsp:sp>
    <dsp:sp modelId="{576BFD67-4BEE-4A39-ADB7-57FB554E10B2}">
      <dsp:nvSpPr>
        <dsp:cNvPr id="0" name=""/>
        <dsp:cNvSpPr/>
      </dsp:nvSpPr>
      <dsp:spPr>
        <a:xfrm rot="5164305">
          <a:off x="2222762" y="2344310"/>
          <a:ext cx="28984" cy="3387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uk-UA" sz="700" kern="1200"/>
        </a:p>
      </dsp:txBody>
      <dsp:txXfrm>
        <a:off x="2226812" y="2407725"/>
        <a:ext cx="20289" cy="203255"/>
      </dsp:txXfrm>
    </dsp:sp>
    <dsp:sp modelId="{0ACBFD9E-7B8C-49B3-98E9-44FF00CE9210}">
      <dsp:nvSpPr>
        <dsp:cNvPr id="0" name=""/>
        <dsp:cNvSpPr/>
      </dsp:nvSpPr>
      <dsp:spPr>
        <a:xfrm>
          <a:off x="1508529" y="2536629"/>
          <a:ext cx="1551719" cy="1326943"/>
        </a:xfrm>
        <a:prstGeom prst="ellipse">
          <a:avLst/>
        </a:prstGeom>
        <a:gradFill rotWithShape="0">
          <a:gsLst>
            <a:gs pos="0">
              <a:srgbClr val="002060"/>
            </a:gs>
            <a:gs pos="50000">
              <a:schemeClr val="accent2"/>
            </a:gs>
            <a:gs pos="100000">
              <a:schemeClr val="accent1">
                <a:shade val="100000"/>
                <a:satMod val="115000"/>
              </a:schemeClr>
            </a:gs>
          </a:gsLst>
          <a:lin ang="5400000" scaled="0"/>
        </a:gra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uk-UA" sz="1100" b="1" kern="1200" dirty="0" smtClean="0"/>
            <a:t>Соціотехніка</a:t>
          </a:r>
          <a:endParaRPr lang="uk-UA" sz="1100" kern="1200" dirty="0"/>
        </a:p>
      </dsp:txBody>
      <dsp:txXfrm>
        <a:off x="1735773" y="2730955"/>
        <a:ext cx="1097231" cy="938291"/>
      </dsp:txXfrm>
    </dsp:sp>
    <dsp:sp modelId="{F5D80085-1FF3-4A32-9D27-FC3FE50812B5}">
      <dsp:nvSpPr>
        <dsp:cNvPr id="0" name=""/>
        <dsp:cNvSpPr/>
      </dsp:nvSpPr>
      <dsp:spPr>
        <a:xfrm rot="19763010">
          <a:off x="1599234" y="2006784"/>
          <a:ext cx="59713" cy="3387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uk-UA" sz="700" kern="1200"/>
        </a:p>
      </dsp:txBody>
      <dsp:txXfrm>
        <a:off x="1600483" y="2079098"/>
        <a:ext cx="41799" cy="203255"/>
      </dsp:txXfrm>
    </dsp:sp>
    <dsp:sp modelId="{6C8EE17E-E2F5-4C18-A266-BCDCEA8D5D70}">
      <dsp:nvSpPr>
        <dsp:cNvPr id="0" name=""/>
        <dsp:cNvSpPr/>
      </dsp:nvSpPr>
      <dsp:spPr>
        <a:xfrm>
          <a:off x="258042" y="1864917"/>
          <a:ext cx="1551719" cy="1326943"/>
        </a:xfrm>
        <a:prstGeom prst="ellipse">
          <a:avLst/>
        </a:prstGeom>
        <a:gradFill rotWithShape="0">
          <a:gsLst>
            <a:gs pos="0">
              <a:srgbClr val="002060"/>
            </a:gs>
            <a:gs pos="50000">
              <a:schemeClr val="accent2"/>
            </a:gs>
            <a:gs pos="100000">
              <a:schemeClr val="accent1">
                <a:shade val="100000"/>
                <a:satMod val="115000"/>
              </a:schemeClr>
            </a:gs>
          </a:gsLst>
          <a:lin ang="5400000" scaled="0"/>
        </a:gra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b="1" kern="1200" dirty="0" smtClean="0"/>
            <a:t>Підміна </a:t>
          </a:r>
          <a:r>
            <a:rPr lang="uk-UA" sz="1200" b="1" kern="1200" dirty="0" err="1" smtClean="0"/>
            <a:t>веб-сторінки</a:t>
          </a:r>
          <a:endParaRPr lang="uk-UA" sz="1200" kern="1200" dirty="0"/>
        </a:p>
      </dsp:txBody>
      <dsp:txXfrm>
        <a:off x="485286" y="2059243"/>
        <a:ext cx="1097231" cy="938291"/>
      </dsp:txXfrm>
    </dsp:sp>
    <dsp:sp modelId="{5E7439E8-8213-4481-9D93-5D2F110681C6}">
      <dsp:nvSpPr>
        <dsp:cNvPr id="0" name=""/>
        <dsp:cNvSpPr/>
      </dsp:nvSpPr>
      <dsp:spPr>
        <a:xfrm rot="1807830">
          <a:off x="1596837" y="1347924"/>
          <a:ext cx="64753" cy="3387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uk-UA" sz="700" kern="1200"/>
        </a:p>
      </dsp:txBody>
      <dsp:txXfrm>
        <a:off x="1598149" y="1410800"/>
        <a:ext cx="45327" cy="203255"/>
      </dsp:txXfrm>
    </dsp:sp>
    <dsp:sp modelId="{068CC53B-789D-4058-A84C-5037C533786A}">
      <dsp:nvSpPr>
        <dsp:cNvPr id="0" name=""/>
        <dsp:cNvSpPr/>
      </dsp:nvSpPr>
      <dsp:spPr>
        <a:xfrm>
          <a:off x="258035" y="508314"/>
          <a:ext cx="1551719" cy="1326943"/>
        </a:xfrm>
        <a:prstGeom prst="ellipse">
          <a:avLst/>
        </a:prstGeom>
        <a:gradFill rotWithShape="0">
          <a:gsLst>
            <a:gs pos="0">
              <a:srgbClr val="002060"/>
            </a:gs>
            <a:gs pos="50000">
              <a:schemeClr val="accent2"/>
            </a:gs>
            <a:gs pos="100000">
              <a:schemeClr val="accent1">
                <a:shade val="100000"/>
                <a:satMod val="115000"/>
              </a:schemeClr>
            </a:gs>
          </a:gsLst>
          <a:lin ang="5400000" scaled="0"/>
        </a:gra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трояни</a:t>
          </a:r>
          <a:endParaRPr lang="uk-UA" sz="1200" kern="1200" dirty="0"/>
        </a:p>
      </dsp:txBody>
      <dsp:txXfrm>
        <a:off x="485279" y="702640"/>
        <a:ext cx="1097231" cy="93829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893C92DD-6E30-46E0-9C2D-E64BA4F79848}" type="datetimeFigureOut">
              <a:rPr lang="ru-RU"/>
              <a:pPr>
                <a:defRPr/>
              </a:pPr>
              <a:t>16.05.2014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0377966-31DD-4409-B595-6E402A4CD150}" type="slidenum">
              <a:rPr lang="ru-RU" altLang="ru-RU"/>
              <a:pPr/>
              <a:t>‹#›</a:t>
            </a:fld>
            <a:endParaRPr lang="ru-RU" altLang="ru-RU"/>
          </a:p>
        </p:txBody>
      </p:sp>
    </p:spTree>
    <p:extLst>
      <p:ext uri="{BB962C8B-B14F-4D97-AF65-F5344CB8AC3E}">
        <p14:creationId xmlns:p14="http://schemas.microsoft.com/office/powerpoint/2010/main" val="3720486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Місце для нотато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ru-RU" smtClean="0"/>
          </a:p>
        </p:txBody>
      </p:sp>
      <p:sp>
        <p:nvSpPr>
          <p:cNvPr id="11268" name="Місце для номера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A014F1FE-87FE-4939-8F95-23FE5D829AAE}" type="slidenum">
              <a:rPr lang="uk-UA" altLang="ru-RU">
                <a:latin typeface="Arial" charset="0"/>
              </a:rPr>
              <a:pPr/>
              <a:t>4</a:t>
            </a:fld>
            <a:endParaRPr lang="uk-UA" altLang="ru-RU">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Місце для нотато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ru-RU" smtClean="0"/>
          </a:p>
        </p:txBody>
      </p:sp>
      <p:sp>
        <p:nvSpPr>
          <p:cNvPr id="34820" name="Місце для номера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554D7D6E-E358-4BC7-905D-622D15CAEACC}" type="slidenum">
              <a:rPr lang="uk-UA" altLang="ru-RU">
                <a:latin typeface="Arial" charset="0"/>
              </a:rPr>
              <a:pPr/>
              <a:t>26</a:t>
            </a:fld>
            <a:endParaRPr lang="uk-UA" altLang="ru-RU">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6" name="Скругленный прямоугольник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lstStyle>
          <a:p>
            <a:fld id="{5E49CDFA-89E3-4E47-81E8-03E3B9B79E60}" type="slidenum">
              <a:rPr lang="ru-RU" altLang="ru-RU"/>
              <a:pPr/>
              <a:t>‹#›</a:t>
            </a:fld>
            <a:endParaRPr lang="ru-RU" altLang="ru-RU"/>
          </a:p>
        </p:txBody>
      </p:sp>
    </p:spTree>
    <p:extLst>
      <p:ext uri="{BB962C8B-B14F-4D97-AF65-F5344CB8AC3E}">
        <p14:creationId xmlns:p14="http://schemas.microsoft.com/office/powerpoint/2010/main" val="1556299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fld id="{B3F3FAA8-E638-479A-A28D-C3003FA89DD1}" type="slidenum">
              <a:rPr lang="ru-RU" altLang="ru-RU"/>
              <a:pPr/>
              <a:t>‹#›</a:t>
            </a:fld>
            <a:endParaRPr lang="ru-RU" altLang="ru-RU"/>
          </a:p>
        </p:txBody>
      </p:sp>
    </p:spTree>
    <p:extLst>
      <p:ext uri="{BB962C8B-B14F-4D97-AF65-F5344CB8AC3E}">
        <p14:creationId xmlns:p14="http://schemas.microsoft.com/office/powerpoint/2010/main" val="394102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fld id="{3BAF3D55-B702-480D-93A9-802A48E90CA6}" type="slidenum">
              <a:rPr lang="ru-RU" altLang="ru-RU"/>
              <a:pPr/>
              <a:t>‹#›</a:t>
            </a:fld>
            <a:endParaRPr lang="ru-RU" altLang="ru-RU"/>
          </a:p>
        </p:txBody>
      </p:sp>
    </p:spTree>
    <p:extLst>
      <p:ext uri="{BB962C8B-B14F-4D97-AF65-F5344CB8AC3E}">
        <p14:creationId xmlns:p14="http://schemas.microsoft.com/office/powerpoint/2010/main" val="415648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fld id="{CF4BA5B3-6B9E-401D-993C-53138C058B02}" type="slidenum">
              <a:rPr lang="ru-RU" altLang="ru-RU"/>
              <a:pPr/>
              <a:t>‹#›</a:t>
            </a:fld>
            <a:endParaRPr lang="ru-RU" altLang="ru-RU"/>
          </a:p>
        </p:txBody>
      </p:sp>
    </p:spTree>
    <p:extLst>
      <p:ext uri="{BB962C8B-B14F-4D97-AF65-F5344CB8AC3E}">
        <p14:creationId xmlns:p14="http://schemas.microsoft.com/office/powerpoint/2010/main" val="25786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Скругленный прямоугольник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lstStyle>
          <a:p>
            <a:fld id="{0992E51F-C293-44DA-89BF-1F800765AD88}" type="slidenum">
              <a:rPr lang="ru-RU" altLang="ru-RU"/>
              <a:pPr/>
              <a:t>‹#›</a:t>
            </a:fld>
            <a:endParaRPr lang="ru-RU" altLang="ru-RU"/>
          </a:p>
        </p:txBody>
      </p:sp>
    </p:spTree>
    <p:extLst>
      <p:ext uri="{BB962C8B-B14F-4D97-AF65-F5344CB8AC3E}">
        <p14:creationId xmlns:p14="http://schemas.microsoft.com/office/powerpoint/2010/main" val="122816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fld id="{FFE43DC1-5298-4851-AEF7-999A31B74589}" type="slidenum">
              <a:rPr lang="ru-RU" altLang="ru-RU"/>
              <a:pPr/>
              <a:t>‹#›</a:t>
            </a:fld>
            <a:endParaRPr lang="ru-RU" altLang="ru-RU"/>
          </a:p>
        </p:txBody>
      </p:sp>
    </p:spTree>
    <p:extLst>
      <p:ext uri="{BB962C8B-B14F-4D97-AF65-F5344CB8AC3E}">
        <p14:creationId xmlns:p14="http://schemas.microsoft.com/office/powerpoint/2010/main" val="231890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endParaRPr lang="ru-RU"/>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fld id="{7C7BB98F-906E-48FD-BF8D-112FC3760614}" type="slidenum">
              <a:rPr lang="ru-RU" altLang="ru-RU"/>
              <a:pPr/>
              <a:t>‹#›</a:t>
            </a:fld>
            <a:endParaRPr lang="ru-RU" altLang="ru-RU"/>
          </a:p>
        </p:txBody>
      </p:sp>
    </p:spTree>
    <p:extLst>
      <p:ext uri="{BB962C8B-B14F-4D97-AF65-F5344CB8AC3E}">
        <p14:creationId xmlns:p14="http://schemas.microsoft.com/office/powerpoint/2010/main" val="416530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endParaRPr lang="ru-RU"/>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fld id="{65B6A8C9-30D9-44F4-A859-EE7B864AE177}" type="slidenum">
              <a:rPr lang="ru-RU" altLang="ru-RU"/>
              <a:pPr/>
              <a:t>‹#›</a:t>
            </a:fld>
            <a:endParaRPr lang="ru-RU" altLang="ru-RU"/>
          </a:p>
        </p:txBody>
      </p:sp>
    </p:spTree>
    <p:extLst>
      <p:ext uri="{BB962C8B-B14F-4D97-AF65-F5344CB8AC3E}">
        <p14:creationId xmlns:p14="http://schemas.microsoft.com/office/powerpoint/2010/main" val="4258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Дата 1"/>
          <p:cNvSpPr>
            <a:spLocks noGrp="1"/>
          </p:cNvSpPr>
          <p:nvPr>
            <p:ph type="dt" sz="half" idx="10"/>
          </p:nvPr>
        </p:nvSpPr>
        <p:spPr/>
        <p:txBody>
          <a:bodyPr/>
          <a:lstStyle>
            <a:lvl1pPr>
              <a:defRPr/>
            </a:lvl1pPr>
            <a:extLst/>
          </a:lstStyle>
          <a:p>
            <a:pPr>
              <a:defRPr/>
            </a:pPr>
            <a:endParaRPr lang="ru-RU"/>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lstStyle>
          <a:p>
            <a:fld id="{2AE3DACC-46F0-4C45-A739-D79CFB375A92}" type="slidenum">
              <a:rPr lang="ru-RU" altLang="ru-RU"/>
              <a:pPr/>
              <a:t>‹#›</a:t>
            </a:fld>
            <a:endParaRPr lang="ru-RU" altLang="ru-RU"/>
          </a:p>
        </p:txBody>
      </p:sp>
    </p:spTree>
    <p:extLst>
      <p:ext uri="{BB962C8B-B14F-4D97-AF65-F5344CB8AC3E}">
        <p14:creationId xmlns:p14="http://schemas.microsoft.com/office/powerpoint/2010/main" val="41073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fld id="{30773B63-77A4-4E40-942C-F20359F88599}" type="slidenum">
              <a:rPr lang="ru-RU" altLang="ru-RU"/>
              <a:pPr/>
              <a:t>‹#›</a:t>
            </a:fld>
            <a:endParaRPr lang="ru-RU" altLang="ru-RU"/>
          </a:p>
        </p:txBody>
      </p:sp>
    </p:spTree>
    <p:extLst>
      <p:ext uri="{BB962C8B-B14F-4D97-AF65-F5344CB8AC3E}">
        <p14:creationId xmlns:p14="http://schemas.microsoft.com/office/powerpoint/2010/main" val="408305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6" name="Прямоугольник с одним скругленным углом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lstStyle>
          <a:p>
            <a:fld id="{848B0392-F8EE-4CD1-8D69-C5EC05573302}" type="slidenum">
              <a:rPr lang="ru-RU" altLang="ru-RU"/>
              <a:pPr/>
              <a:t>‹#›</a:t>
            </a:fld>
            <a:endParaRPr lang="ru-RU" altLang="ru-RU"/>
          </a:p>
        </p:txBody>
      </p:sp>
    </p:spTree>
    <p:extLst>
      <p:ext uri="{BB962C8B-B14F-4D97-AF65-F5344CB8AC3E}">
        <p14:creationId xmlns:p14="http://schemas.microsoft.com/office/powerpoint/2010/main" val="43265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latin typeface="Arial" charset="0"/>
              </a:defRPr>
            </a:lvl1pPr>
            <a:extLst/>
          </a:lstStyle>
          <a:p>
            <a:pPr>
              <a:defRPr/>
            </a:pPr>
            <a:endParaRPr lang="ru-RU"/>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latin typeface="Arial" charset="0"/>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rgbClr val="A7A399"/>
                </a:solidFill>
              </a:defRPr>
            </a:lvl1pPr>
          </a:lstStyle>
          <a:p>
            <a:fld id="{272AE82F-301C-45A3-BC42-F7194265B6C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 id="2147483712" r:id="rId3"/>
    <p:sldLayoutId id="2147483705" r:id="rId4"/>
    <p:sldLayoutId id="2147483706" r:id="rId5"/>
    <p:sldLayoutId id="2147483707" r:id="rId6"/>
    <p:sldLayoutId id="2147483713" r:id="rId7"/>
    <p:sldLayoutId id="2147483708" r:id="rId8"/>
    <p:sldLayoutId id="2147483714" r:id="rId9"/>
    <p:sldLayoutId id="2147483709" r:id="rId10"/>
    <p:sldLayoutId id="2147483710"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anose="020B0604030504040204" pitchFamily="34" charset="0"/>
        </a:defRPr>
      </a:lvl2pPr>
      <a:lvl3pPr algn="l" rtl="0" eaLnBrk="0" fontAlgn="base" hangingPunct="0">
        <a:spcBef>
          <a:spcPct val="0"/>
        </a:spcBef>
        <a:spcAft>
          <a:spcPct val="0"/>
        </a:spcAft>
        <a:defRPr sz="3600" b="1">
          <a:solidFill>
            <a:srgbClr val="FF8D3E"/>
          </a:solidFill>
          <a:latin typeface="Verdana" panose="020B0604030504040204" pitchFamily="34" charset="0"/>
        </a:defRPr>
      </a:lvl3pPr>
      <a:lvl4pPr algn="l" rtl="0" eaLnBrk="0" fontAlgn="base" hangingPunct="0">
        <a:spcBef>
          <a:spcPct val="0"/>
        </a:spcBef>
        <a:spcAft>
          <a:spcPct val="0"/>
        </a:spcAft>
        <a:defRPr sz="3600" b="1">
          <a:solidFill>
            <a:srgbClr val="FF8D3E"/>
          </a:solidFill>
          <a:latin typeface="Verdana" panose="020B0604030504040204" pitchFamily="34" charset="0"/>
        </a:defRPr>
      </a:lvl4pPr>
      <a:lvl5pPr algn="l" rtl="0" eaLnBrk="0" fontAlgn="base" hangingPunct="0">
        <a:spcBef>
          <a:spcPct val="0"/>
        </a:spcBef>
        <a:spcAft>
          <a:spcPct val="0"/>
        </a:spcAft>
        <a:defRPr sz="3600" b="1">
          <a:solidFill>
            <a:srgbClr val="FF8D3E"/>
          </a:solidFill>
          <a:latin typeface="Verdana" panose="020B0604030504040204" pitchFamily="34" charset="0"/>
        </a:defRPr>
      </a:lvl5pPr>
      <a:lvl6pPr marL="457200" algn="l" rtl="0" fontAlgn="base">
        <a:spcBef>
          <a:spcPct val="0"/>
        </a:spcBef>
        <a:spcAft>
          <a:spcPct val="0"/>
        </a:spcAft>
        <a:defRPr sz="3600" b="1">
          <a:solidFill>
            <a:srgbClr val="FF8D3E"/>
          </a:solidFill>
          <a:latin typeface="Verdana" panose="020B0604030504040204" pitchFamily="34" charset="0"/>
        </a:defRPr>
      </a:lvl6pPr>
      <a:lvl7pPr marL="914400" algn="l" rtl="0" fontAlgn="base">
        <a:spcBef>
          <a:spcPct val="0"/>
        </a:spcBef>
        <a:spcAft>
          <a:spcPct val="0"/>
        </a:spcAft>
        <a:defRPr sz="3600" b="1">
          <a:solidFill>
            <a:srgbClr val="FF8D3E"/>
          </a:solidFill>
          <a:latin typeface="Verdana" panose="020B0604030504040204" pitchFamily="34" charset="0"/>
        </a:defRPr>
      </a:lvl7pPr>
      <a:lvl8pPr marL="1371600" algn="l" rtl="0" fontAlgn="base">
        <a:spcBef>
          <a:spcPct val="0"/>
        </a:spcBef>
        <a:spcAft>
          <a:spcPct val="0"/>
        </a:spcAft>
        <a:defRPr sz="3600" b="1">
          <a:solidFill>
            <a:srgbClr val="FF8D3E"/>
          </a:solidFill>
          <a:latin typeface="Verdana" panose="020B0604030504040204" pitchFamily="34" charset="0"/>
        </a:defRPr>
      </a:lvl8pPr>
      <a:lvl9pPr marL="1828800" algn="l" rtl="0" fontAlgn="base">
        <a:spcBef>
          <a:spcPct val="0"/>
        </a:spcBef>
        <a:spcAft>
          <a:spcPct val="0"/>
        </a:spcAft>
        <a:defRPr sz="3600" b="1">
          <a:solidFill>
            <a:srgbClr val="FF8D3E"/>
          </a:solidFill>
          <a:latin typeface="Verdana" panose="020B0604030504040204"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iptelecom.ua/ukr/support/support_security.html" TargetMode="External"/><Relationship Id="rId13" Type="http://schemas.openxmlformats.org/officeDocument/2006/relationships/image" Target="../media/image46.png"/><Relationship Id="rId3" Type="http://schemas.openxmlformats.org/officeDocument/2006/relationships/hyperlink" Target="http://open.ukrtelecom.ua/safety/" TargetMode="External"/><Relationship Id="rId7" Type="http://schemas.openxmlformats.org/officeDocument/2006/relationships/hyperlink" Target="http://www.yes.net.ua/security.htm" TargetMode="External"/><Relationship Id="rId12" Type="http://schemas.openxmlformats.org/officeDocument/2006/relationships/hyperlink" Target="http://my.ukrweb.info/node/11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microsoft.com/Ukraine/AtHome/Security/Children/kidsafetyfaq.mspx" TargetMode="External"/><Relationship Id="rId11" Type="http://schemas.openxmlformats.org/officeDocument/2006/relationships/hyperlink" Target="http://content-filtering.ru/index/" TargetMode="External"/><Relationship Id="rId5" Type="http://schemas.openxmlformats.org/officeDocument/2006/relationships/hyperlink" Target="http://www.microsoft.com/Ukraine/AtHome/Security/Children/default.mspx" TargetMode="External"/><Relationship Id="rId10" Type="http://schemas.openxmlformats.org/officeDocument/2006/relationships/hyperlink" Target="http://webcollection.narod.ru/banner/fontface.html" TargetMode="External"/><Relationship Id="rId4" Type="http://schemas.openxmlformats.org/officeDocument/2006/relationships/hyperlink" Target="http://www.uatur.com/html/oit/html/lesson11.htm" TargetMode="External"/><Relationship Id="rId9" Type="http://schemas.openxmlformats.org/officeDocument/2006/relationships/hyperlink" Target="http://www.protected.kiev.u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Содержимое 3" descr="intern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1071538" y="1928778"/>
            <a:ext cx="7143768" cy="4929222"/>
          </a:xfrm>
          <a:gradFill flip="none">
            <a:path>
              <a:fillToRect l="50000" t="50000" r="50000" b="50000"/>
            </a:path>
            <a:tileRect/>
          </a:gradFill>
          <a:ln w="34925"/>
          <a:effectLst>
            <a:glow rad="228600">
              <a:schemeClr val="accent5">
                <a:satMod val="175000"/>
                <a:alpha val="40000"/>
              </a:schemeClr>
            </a:glow>
            <a:outerShdw blurRad="317500" dir="2700000" algn="ctr">
              <a:srgbClr val="000000">
                <a:alpha val="43000"/>
              </a:srgbClr>
            </a:outerShdw>
            <a:softEdge rad="12700"/>
          </a:effectLst>
          <a:scene3d>
            <a:camera prst="perspectiveRelaxed"/>
            <a:lightRig rig="threePt" dir="t">
              <a:rot lat="0" lon="0" rev="0"/>
            </a:lightRig>
          </a:scene3d>
          <a:sp3d extrusionH="38100" prstMaterial="clear">
            <a:bevelT w="260350" h="50800" prst="riblet"/>
            <a:bevelB prst="softRound"/>
          </a:sp3d>
        </p:spPr>
        <p:style>
          <a:lnRef idx="0">
            <a:schemeClr val="dk1"/>
          </a:lnRef>
          <a:fillRef idx="3">
            <a:schemeClr val="dk1"/>
          </a:fillRef>
          <a:effectRef idx="3">
            <a:schemeClr val="dk1"/>
          </a:effectRef>
          <a:fontRef idx="minor">
            <a:schemeClr val="lt1"/>
          </a:fontRef>
        </p:style>
        <p:txBody>
          <a:bodyPr>
            <a:normAutofit fontScale="90000"/>
            <a:scene3d>
              <a:camera prst="orthographicFront"/>
              <a:lightRig rig="soft" dir="t">
                <a:rot lat="0" lon="0" rev="17220000"/>
              </a:lightRig>
            </a:scene3d>
            <a:sp3d prstMaterial="softEdge">
              <a:bevelT w="38100" h="38100"/>
            </a:sp3d>
          </a:bodyPr>
          <a:lstStyle/>
          <a:p>
            <a:pPr marL="484632" eaLnBrk="1" fontAlgn="auto" hangingPunct="1">
              <a:spcAft>
                <a:spcPts val="0"/>
              </a:spcAft>
              <a:defRPr/>
            </a:pPr>
            <a: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
            </a:r>
            <a:b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br>
            <a: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
            </a:r>
            <a:b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br>
            <a: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
            </a:r>
            <a:b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br>
            <a: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
            </a:r>
            <a:b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br>
            <a: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
            </a:r>
            <a:b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br>
            <a: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
            </a:r>
            <a:b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br>
            <a: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
            </a:r>
            <a:b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br>
            <a: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
            </a:r>
            <a:b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br>
            <a: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
            </a:r>
            <a:b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br>
            <a: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                           </a:t>
            </a:r>
            <a:b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br>
            <a: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
            </a:r>
            <a:br>
              <a:rPr lang="en-US" sz="60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br>
            <a:r>
              <a:rPr lang="uk-UA" sz="67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Інтернет та </a:t>
            </a:r>
            <a:r>
              <a:rPr lang="uk-UA" sz="6700" i="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ін</a:t>
            </a:r>
            <a:r>
              <a:rPr lang="ru-RU" sz="6700" i="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формаційна</a:t>
            </a:r>
            <a:r>
              <a:rPr lang="ru-RU" sz="6700"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 </a:t>
            </a:r>
            <a:r>
              <a:rPr lang="ru-RU" sz="6700" i="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reflection blurRad="6350" stA="55000" endA="50" endPos="85000" dir="5400000" sy="-100000" algn="bl" rotWithShape="0"/>
                </a:effectLst>
                <a:latin typeface="DS Zombie Cyr" pitchFamily="34" charset="0"/>
              </a:rPr>
              <a:t>безпека</a:t>
            </a:r>
            <a:r>
              <a:rPr lang="ru-RU"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reflection blurRad="6350" stA="55000" endA="50" endPos="85000" dir="5400000" sy="-100000" algn="bl" rotWithShape="0"/>
                </a:effectLst>
              </a:rPr>
              <a:t/>
            </a:r>
            <a:br>
              <a:rPr lang="ru-RU"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reflection blurRad="6350" stA="55000" endA="50" endPos="85000" dir="5400000" sy="-100000" algn="bl" rotWithShape="0"/>
                </a:effectLst>
              </a:rPr>
            </a:br>
            <a:r>
              <a:rPr lang="ru-RU"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reflection blurRad="6350" stA="55000" endA="50" endPos="85000" dir="5400000" sy="-100000" algn="bl" rotWithShape="0"/>
                </a:effectLst>
              </a:rPr>
              <a:t/>
            </a:r>
            <a:br>
              <a:rPr lang="ru-RU"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reflection blurRad="6350" stA="55000" endA="50" endPos="85000" dir="5400000" sy="-100000" algn="bl" rotWithShape="0"/>
                </a:effectLst>
              </a:rPr>
            </a:br>
            <a:endParaRPr lang="ru-RU"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reflection blurRad="6350" stA="55000" endA="50" endPos="85000" dir="5400000" sy="-100000" algn="bl" rotWithShape="0"/>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2000250" y="2357438"/>
            <a:ext cx="2786063" cy="1500187"/>
          </a:xfrm>
          <a:gradFill rotWithShape="1">
            <a:gsLst>
              <a:gs pos="0">
                <a:srgbClr val="FFCCFF"/>
              </a:gs>
              <a:gs pos="100000">
                <a:srgbClr val="FFFFFF"/>
              </a:gs>
            </a:gsLst>
            <a:path path="shape">
              <a:fillToRect l="50000" t="50000" r="50000" b="50000"/>
            </a:path>
          </a:gradFill>
          <a:ln>
            <a:solidFill>
              <a:schemeClr val="accent2"/>
            </a:solidFill>
          </a:ln>
        </p:spPr>
        <p:txBody>
          <a:bodyPr>
            <a:normAutofit fontScale="92500" lnSpcReduction="10000"/>
          </a:bodyPr>
          <a:lstStyle/>
          <a:p>
            <a:pPr marL="34925" indent="-265176" eaLnBrk="1" fontAlgn="auto" hangingPunct="1">
              <a:lnSpc>
                <a:spcPct val="80000"/>
              </a:lnSpc>
              <a:spcAft>
                <a:spcPts val="0"/>
              </a:spcAft>
              <a:buFont typeface="Wingdings" pitchFamily="2" charset="2"/>
              <a:buNone/>
              <a:defRPr/>
            </a:pPr>
            <a:r>
              <a:rPr lang="uk-UA" sz="1400" b="1" smtClean="0"/>
              <a:t>	</a:t>
            </a:r>
            <a:r>
              <a:rPr lang="uk-UA" sz="1600" b="1" smtClean="0"/>
              <a:t>Віруси</a:t>
            </a:r>
            <a:r>
              <a:rPr lang="uk-UA" sz="1600" smtClean="0"/>
              <a:t>. Програми названі на ім'я біологічних організмів, бо вони досить малі, розповсюджуються, роблячи копії з самих себе, та не можуть існувати без носія.</a:t>
            </a:r>
            <a:r>
              <a:rPr lang="uk-UA" sz="1400" smtClean="0"/>
              <a:t> </a:t>
            </a:r>
            <a:endParaRPr lang="ru-RU" sz="1400" smtClean="0"/>
          </a:p>
        </p:txBody>
      </p:sp>
      <p:sp>
        <p:nvSpPr>
          <p:cNvPr id="17412" name="Rectangle 7"/>
          <p:cNvSpPr>
            <a:spLocks noChangeArrowheads="1"/>
          </p:cNvSpPr>
          <p:nvPr/>
        </p:nvSpPr>
        <p:spPr bwMode="auto">
          <a:xfrm>
            <a:off x="357188" y="4786313"/>
            <a:ext cx="4900612" cy="2147887"/>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18900000" scaled="1"/>
          </a:gradFill>
          <a:ln w="9525" algn="ctr">
            <a:solidFill>
              <a:schemeClr val="accent2"/>
            </a:solidFill>
            <a:miter lim="800000"/>
            <a:headEnd/>
            <a:tailEnd/>
          </a:ln>
        </p:spPr>
        <p:txBody>
          <a:bodyPr/>
          <a:lstStyle/>
          <a:p>
            <a:pPr marL="179388" indent="-342900" eaLnBrk="1" hangingPunct="1">
              <a:lnSpc>
                <a:spcPct val="80000"/>
              </a:lnSpc>
              <a:spcBef>
                <a:spcPct val="20000"/>
              </a:spcBef>
              <a:buClr>
                <a:schemeClr val="bg2"/>
              </a:buClr>
              <a:buSzPct val="75000"/>
              <a:buFont typeface="Wingdings" pitchFamily="2" charset="2"/>
              <a:buNone/>
            </a:pPr>
            <a:r>
              <a:rPr lang="en-US" altLang="ru-RU" sz="1400" b="1"/>
              <a:t>	</a:t>
            </a:r>
            <a:r>
              <a:rPr lang="uk-UA" altLang="ru-RU" b="1"/>
              <a:t>Хробаки.</a:t>
            </a:r>
            <a:r>
              <a:rPr lang="uk-UA" altLang="ru-RU"/>
              <a:t> Хробак схожий на вірус тим, що розмножується, роблячи власні копії, але на відміну від останнього він не потребує носія й існує сам по собі. Часто хробаки передаються через електрону пошту. Хоча спершу хробаки не були шкідливими, нинішні їхні різновиди спричиняють значні перенавантаження мереж і можуть руйнувати файли. </a:t>
            </a:r>
            <a:endParaRPr lang="ru-RU" altLang="ru-RU"/>
          </a:p>
        </p:txBody>
      </p:sp>
      <p:sp>
        <p:nvSpPr>
          <p:cNvPr id="17413" name="Text Box 8"/>
          <p:cNvSpPr txBox="1">
            <a:spLocks noChangeArrowheads="1"/>
          </p:cNvSpPr>
          <p:nvPr/>
        </p:nvSpPr>
        <p:spPr bwMode="auto">
          <a:xfrm>
            <a:off x="357188" y="1484313"/>
            <a:ext cx="8429625" cy="758825"/>
          </a:xfrm>
          <a:prstGeom prst="rect">
            <a:avLst/>
          </a:prstGeom>
          <a:gradFill rotWithShape="1">
            <a:gsLst>
              <a:gs pos="0">
                <a:srgbClr val="FF66FF"/>
              </a:gs>
              <a:gs pos="50000">
                <a:srgbClr val="FFE3FF"/>
              </a:gs>
              <a:gs pos="100000">
                <a:srgbClr val="FF66FF"/>
              </a:gs>
            </a:gsLst>
            <a:lin ang="5400000" scaled="1"/>
          </a:gradFill>
          <a:ln w="9525">
            <a:solidFill>
              <a:schemeClr val="accent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chemeClr val="bg2"/>
              </a:buClr>
              <a:buSzPct val="75000"/>
              <a:buFont typeface="Wingdings" pitchFamily="2" charset="2"/>
              <a:buNone/>
            </a:pPr>
            <a:r>
              <a:rPr lang="uk-UA" altLang="ru-RU"/>
              <a:t>Існують програми, що мандрують Інтернетом та, потрапивши на комп'ютер чи до локальної мережі, завдають тієї чи іншої шкоди. Особливо небезпечними є два види таких програм — віруси та хробаки.</a:t>
            </a:r>
            <a:endParaRPr lang="ru-RU" altLang="ru-RU"/>
          </a:p>
        </p:txBody>
      </p:sp>
      <p:grpSp>
        <p:nvGrpSpPr>
          <p:cNvPr id="2" name="Групувати 6"/>
          <p:cNvGrpSpPr>
            <a:grpSpLocks/>
          </p:cNvGrpSpPr>
          <p:nvPr/>
        </p:nvGrpSpPr>
        <p:grpSpPr bwMode="auto">
          <a:xfrm>
            <a:off x="357188" y="2357438"/>
            <a:ext cx="1558925" cy="1531937"/>
            <a:chOff x="1876638" y="1628775"/>
            <a:chExt cx="2406772" cy="2338803"/>
          </a:xfrm>
        </p:grpSpPr>
        <p:pic>
          <p:nvPicPr>
            <p:cNvPr id="17417" name="Picture 5"/>
            <p:cNvPicPr>
              <a:picLocks noChangeAspect="1" noChangeArrowheads="1"/>
            </p:cNvPicPr>
            <p:nvPr/>
          </p:nvPicPr>
          <p:blipFill>
            <a:blip r:embed="rId2">
              <a:extLst>
                <a:ext uri="{28A0092B-C50C-407E-A947-70E740481C1C}">
                  <a14:useLocalDpi xmlns:a14="http://schemas.microsoft.com/office/drawing/2010/main" val="0"/>
                </a:ext>
              </a:extLst>
            </a:blip>
            <a:srcRect r="2238"/>
            <a:stretch>
              <a:fillRect/>
            </a:stretch>
          </p:blipFill>
          <p:spPr bwMode="auto">
            <a:xfrm>
              <a:off x="1876638" y="1628775"/>
              <a:ext cx="2406437" cy="229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6"/>
            <p:cNvSpPr>
              <a:spLocks noChangeArrowheads="1"/>
            </p:cNvSpPr>
            <p:nvPr/>
          </p:nvSpPr>
          <p:spPr bwMode="auto">
            <a:xfrm>
              <a:off x="2413861" y="3591715"/>
              <a:ext cx="1869549" cy="37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uk-UA" altLang="ru-RU" sz="1000">
                  <a:solidFill>
                    <a:srgbClr val="FFFF00"/>
                  </a:solidFill>
                </a:rPr>
                <a:t>Robert Morris</a:t>
              </a:r>
              <a:endParaRPr lang="ru-RU" altLang="ru-RU" sz="1000">
                <a:solidFill>
                  <a:srgbClr val="FFFF00"/>
                </a:solidFill>
              </a:endParaRPr>
            </a:p>
          </p:txBody>
        </p:sp>
      </p:grpSp>
      <p:sp>
        <p:nvSpPr>
          <p:cNvPr id="10" name="TextBox 9"/>
          <p:cNvSpPr txBox="1">
            <a:spLocks noChangeArrowheads="1"/>
          </p:cNvSpPr>
          <p:nvPr/>
        </p:nvSpPr>
        <p:spPr bwMode="auto">
          <a:xfrm>
            <a:off x="357188" y="4071938"/>
            <a:ext cx="4643437" cy="681037"/>
          </a:xfrm>
          <a:prstGeom prst="rect">
            <a:avLst/>
          </a:prstGeom>
          <a:gradFill rotWithShape="0">
            <a:gsLst>
              <a:gs pos="0">
                <a:srgbClr val="7F7F7F"/>
              </a:gs>
              <a:gs pos="50000">
                <a:srgbClr val="DAA8A8"/>
              </a:gs>
              <a:gs pos="100000">
                <a:srgbClr val="FFC8C8"/>
              </a:gs>
            </a:gsLst>
            <a:lin ang="5400000"/>
          </a:gradFill>
          <a:ln w="12700">
            <a:solidFill>
              <a:schemeClr val="accent2"/>
            </a:solidFill>
            <a:miter lim="800000"/>
            <a:headEnd/>
            <a:tailEnd/>
          </a:ln>
        </p:spPr>
        <p:txBody>
          <a:bodyPr>
            <a:spAutoFit/>
          </a:bodyPr>
          <a:lstStyle>
            <a:lvl1pPr marL="34925">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pPr>
            <a:r>
              <a:rPr lang="uk-UA" altLang="ru-RU" sz="1000" i="1"/>
              <a:t>Першим відомим “хробаком" прийнято вважати програму </a:t>
            </a:r>
            <a:r>
              <a:rPr lang="uk-UA" altLang="ru-RU" sz="1000" b="1" i="1"/>
              <a:t>Роберта Морріса</a:t>
            </a:r>
            <a:r>
              <a:rPr lang="uk-UA" altLang="ru-RU" sz="1000" i="1"/>
              <a:t> , студента Корнелського університету.</a:t>
            </a:r>
          </a:p>
          <a:p>
            <a:pPr eaLnBrk="1" hangingPunct="1">
              <a:lnSpc>
                <a:spcPct val="90000"/>
              </a:lnSpc>
              <a:spcBef>
                <a:spcPct val="20000"/>
              </a:spcBef>
            </a:pPr>
            <a:r>
              <a:rPr lang="uk-UA" altLang="ru-RU" sz="1000" i="1"/>
              <a:t>За </a:t>
            </a:r>
            <a:r>
              <a:rPr lang="uk-UA" altLang="ru-RU" sz="1000" b="1" i="1"/>
              <a:t>90</a:t>
            </a:r>
            <a:r>
              <a:rPr lang="uk-UA" altLang="ru-RU" sz="1000" i="1"/>
              <a:t> хвилин, використовуючи помилку переповнювання буфера, Morris Worm заразив </a:t>
            </a:r>
            <a:r>
              <a:rPr lang="uk-UA" altLang="ru-RU" sz="1000" b="1" i="1"/>
              <a:t>6000</a:t>
            </a:r>
            <a:r>
              <a:rPr lang="uk-UA" altLang="ru-RU" sz="1000" i="1"/>
              <a:t> комп'ютерів Глобальної Мережі.</a:t>
            </a:r>
            <a:r>
              <a:rPr lang="ru-RU" altLang="ru-RU" sz="1000" i="1"/>
              <a:t> </a:t>
            </a:r>
          </a:p>
        </p:txBody>
      </p:sp>
      <p:pic>
        <p:nvPicPr>
          <p:cNvPr id="174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720">
            <a:off x="5105400" y="2201863"/>
            <a:ext cx="3959225"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AutoShape 12"/>
          <p:cNvSpPr>
            <a:spLocks noChangeArrowheads="1"/>
          </p:cNvSpPr>
          <p:nvPr/>
        </p:nvSpPr>
        <p:spPr bwMode="auto">
          <a:xfrm>
            <a:off x="357188" y="500063"/>
            <a:ext cx="8501062" cy="881062"/>
          </a:xfrm>
          <a:prstGeom prst="roundRect">
            <a:avLst>
              <a:gd name="adj" fmla="val 16667"/>
            </a:avLst>
          </a:prstGeom>
          <a:gradFill rotWithShape="1">
            <a:gsLst>
              <a:gs pos="0">
                <a:schemeClr val="accent2"/>
              </a:gs>
              <a:gs pos="100000">
                <a:schemeClr val="accent2">
                  <a:gamma/>
                  <a:tint val="45882"/>
                  <a:invGamma/>
                </a:schemeClr>
              </a:gs>
            </a:gsLst>
            <a:lin ang="5400000" scaled="1"/>
          </a:gradFill>
          <a:ln w="9525">
            <a:solidFill>
              <a:schemeClr val="tx1"/>
            </a:solidFill>
            <a:round/>
            <a:headEnd/>
            <a:tailEnd/>
          </a:ln>
          <a:effectLst/>
        </p:spPr>
        <p:txBody>
          <a:bodyPr wrap="none" anchor="ctr"/>
          <a:lstStyle/>
          <a:p>
            <a:pPr algn="ctr" eaLnBrk="1" hangingPunct="1">
              <a:defRPr/>
            </a:pPr>
            <a:r>
              <a:rPr lang="uk-UA" sz="4400" b="1" dirty="0">
                <a:effectLst>
                  <a:outerShdw blurRad="38100" dist="38100" dir="2700000" algn="tl">
                    <a:srgbClr val="FFFFFF"/>
                  </a:outerShdw>
                </a:effectLst>
              </a:rPr>
              <a:t>Віруси та хробаки</a:t>
            </a:r>
            <a:endParaRPr lang="ru-RU" sz="4400" b="1" dirty="0">
              <a:effectLst>
                <a:outerShdw blurRad="38100" dist="38100" dir="2700000" algn="tl">
                  <a:srgbClr val="FFFFFF"/>
                </a:outerShdw>
              </a:effectLst>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1000" fill="hold"/>
                                        <p:tgtEl>
                                          <p:spTgt spid="17413"/>
                                        </p:tgtEl>
                                        <p:attrNameLst>
                                          <p:attrName>ppt_w</p:attrName>
                                        </p:attrNameLst>
                                      </p:cBhvr>
                                      <p:tavLst>
                                        <p:tav tm="0">
                                          <p:val>
                                            <p:strVal val="#ppt_w*0.70"/>
                                          </p:val>
                                        </p:tav>
                                        <p:tav tm="100000">
                                          <p:val>
                                            <p:strVal val="#ppt_w"/>
                                          </p:val>
                                        </p:tav>
                                      </p:tavLst>
                                    </p:anim>
                                    <p:anim calcmode="lin" valueType="num">
                                      <p:cBhvr>
                                        <p:cTn id="8" dur="1000" fill="hold"/>
                                        <p:tgtEl>
                                          <p:spTgt spid="17413"/>
                                        </p:tgtEl>
                                        <p:attrNameLst>
                                          <p:attrName>ppt_h</p:attrName>
                                        </p:attrNameLst>
                                      </p:cBhvr>
                                      <p:tavLst>
                                        <p:tav tm="0">
                                          <p:val>
                                            <p:strVal val="#ppt_h"/>
                                          </p:val>
                                        </p:tav>
                                        <p:tav tm="100000">
                                          <p:val>
                                            <p:strVal val="#ppt_h"/>
                                          </p:val>
                                        </p:tav>
                                      </p:tavLst>
                                    </p:anim>
                                    <p:animEffect transition="in" filter="fade">
                                      <p:cBhvr>
                                        <p:cTn id="9" dur="1000"/>
                                        <p:tgtEl>
                                          <p:spTgt spid="17413"/>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7410">
                                            <p:bg/>
                                          </p:spTgt>
                                        </p:tgtEl>
                                        <p:attrNameLst>
                                          <p:attrName>style.visibility</p:attrName>
                                        </p:attrNameLst>
                                      </p:cBhvr>
                                      <p:to>
                                        <p:strVal val="visible"/>
                                      </p:to>
                                    </p:set>
                                    <p:anim calcmode="lin" valueType="num">
                                      <p:cBhvr>
                                        <p:cTn id="13" dur="1000" fill="hold"/>
                                        <p:tgtEl>
                                          <p:spTgt spid="17410">
                                            <p:bg/>
                                          </p:spTgt>
                                        </p:tgtEl>
                                        <p:attrNameLst>
                                          <p:attrName>ppt_w</p:attrName>
                                        </p:attrNameLst>
                                      </p:cBhvr>
                                      <p:tavLst>
                                        <p:tav tm="0">
                                          <p:val>
                                            <p:strVal val="#ppt_w*0.70"/>
                                          </p:val>
                                        </p:tav>
                                        <p:tav tm="100000">
                                          <p:val>
                                            <p:strVal val="#ppt_w"/>
                                          </p:val>
                                        </p:tav>
                                      </p:tavLst>
                                    </p:anim>
                                    <p:anim calcmode="lin" valueType="num">
                                      <p:cBhvr>
                                        <p:cTn id="14" dur="1000" fill="hold"/>
                                        <p:tgtEl>
                                          <p:spTgt spid="17410">
                                            <p:bg/>
                                          </p:spTgt>
                                        </p:tgtEl>
                                        <p:attrNameLst>
                                          <p:attrName>ppt_h</p:attrName>
                                        </p:attrNameLst>
                                      </p:cBhvr>
                                      <p:tavLst>
                                        <p:tav tm="0">
                                          <p:val>
                                            <p:strVal val="#ppt_h"/>
                                          </p:val>
                                        </p:tav>
                                        <p:tav tm="100000">
                                          <p:val>
                                            <p:strVal val="#ppt_h"/>
                                          </p:val>
                                        </p:tav>
                                      </p:tavLst>
                                    </p:anim>
                                    <p:animEffect transition="in" filter="fade">
                                      <p:cBhvr>
                                        <p:cTn id="15" dur="1000"/>
                                        <p:tgtEl>
                                          <p:spTgt spid="17410">
                                            <p:bg/>
                                          </p:spTgt>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7410">
                                            <p:txEl>
                                              <p:pRg st="0" end="0"/>
                                            </p:txEl>
                                          </p:spTgt>
                                        </p:tgtEl>
                                        <p:attrNameLst>
                                          <p:attrName>style.visibility</p:attrName>
                                        </p:attrNameLst>
                                      </p:cBhvr>
                                      <p:to>
                                        <p:strVal val="visible"/>
                                      </p:to>
                                    </p:set>
                                    <p:anim calcmode="lin" valueType="num">
                                      <p:cBhvr>
                                        <p:cTn id="19" dur="1000" fill="hold"/>
                                        <p:tgtEl>
                                          <p:spTgt spid="17410">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17410">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7410">
                                            <p:txEl>
                                              <p:pRg st="0" end="0"/>
                                            </p:txEl>
                                          </p:spTgt>
                                        </p:tgtEl>
                                      </p:cBhvr>
                                    </p:animEffect>
                                  </p:child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7412"/>
                                        </p:tgtEl>
                                        <p:attrNameLst>
                                          <p:attrName>style.visibility</p:attrName>
                                        </p:attrNameLst>
                                      </p:cBhvr>
                                      <p:to>
                                        <p:strVal val="visible"/>
                                      </p:to>
                                    </p:set>
                                    <p:anim calcmode="lin" valueType="num">
                                      <p:cBhvr>
                                        <p:cTn id="25" dur="1000" fill="hold"/>
                                        <p:tgtEl>
                                          <p:spTgt spid="17412"/>
                                        </p:tgtEl>
                                        <p:attrNameLst>
                                          <p:attrName>ppt_w</p:attrName>
                                        </p:attrNameLst>
                                      </p:cBhvr>
                                      <p:tavLst>
                                        <p:tav tm="0">
                                          <p:val>
                                            <p:strVal val="#ppt_w*0.70"/>
                                          </p:val>
                                        </p:tav>
                                        <p:tav tm="100000">
                                          <p:val>
                                            <p:strVal val="#ppt_w"/>
                                          </p:val>
                                        </p:tav>
                                      </p:tavLst>
                                    </p:anim>
                                    <p:anim calcmode="lin" valueType="num">
                                      <p:cBhvr>
                                        <p:cTn id="26" dur="1000" fill="hold"/>
                                        <p:tgtEl>
                                          <p:spTgt spid="17412"/>
                                        </p:tgtEl>
                                        <p:attrNameLst>
                                          <p:attrName>ppt_h</p:attrName>
                                        </p:attrNameLst>
                                      </p:cBhvr>
                                      <p:tavLst>
                                        <p:tav tm="0">
                                          <p:val>
                                            <p:strVal val="#ppt_h"/>
                                          </p:val>
                                        </p:tav>
                                        <p:tav tm="100000">
                                          <p:val>
                                            <p:strVal val="#ppt_h"/>
                                          </p:val>
                                        </p:tav>
                                      </p:tavLst>
                                    </p:anim>
                                    <p:animEffect transition="in" filter="fade">
                                      <p:cBhvr>
                                        <p:cTn id="27" dur="1000"/>
                                        <p:tgtEl>
                                          <p:spTgt spid="17412"/>
                                        </p:tgtEl>
                                      </p:cBhvr>
                                    </p:animEffect>
                                  </p:childTnLst>
                                </p:cTn>
                              </p:par>
                            </p:childTnLst>
                          </p:cTn>
                        </p:par>
                        <p:par>
                          <p:cTn id="28" fill="hold" nodeType="afterGroup">
                            <p:stCondLst>
                              <p:cond delay="4000"/>
                            </p:stCondLst>
                            <p:childTnLst>
                              <p:par>
                                <p:cTn id="29" presetID="54" presetClass="entr" presetSubtype="0" accel="10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strVal val="#ppt_w*0.05"/>
                                          </p:val>
                                        </p:tav>
                                        <p:tav tm="100000">
                                          <p:val>
                                            <p:strVal val="#ppt_w"/>
                                          </p:val>
                                        </p:tav>
                                      </p:tavLst>
                                    </p:anim>
                                    <p:anim calcmode="lin" valueType="num">
                                      <p:cBhvr>
                                        <p:cTn id="32" dur="500" fill="hold"/>
                                        <p:tgtEl>
                                          <p:spTgt spid="2"/>
                                        </p:tgtEl>
                                        <p:attrNameLst>
                                          <p:attrName>ppt_h</p:attrName>
                                        </p:attrNameLst>
                                      </p:cBhvr>
                                      <p:tavLst>
                                        <p:tav tm="0">
                                          <p:val>
                                            <p:strVal val="#ppt_h"/>
                                          </p:val>
                                        </p:tav>
                                        <p:tav tm="100000">
                                          <p:val>
                                            <p:strVal val="#ppt_h"/>
                                          </p:val>
                                        </p:tav>
                                      </p:tavLst>
                                    </p:anim>
                                    <p:anim calcmode="lin" valueType="num">
                                      <p:cBhvr>
                                        <p:cTn id="33" dur="500" fill="hold"/>
                                        <p:tgtEl>
                                          <p:spTgt spid="2"/>
                                        </p:tgtEl>
                                        <p:attrNameLst>
                                          <p:attrName>ppt_x</p:attrName>
                                        </p:attrNameLst>
                                      </p:cBhvr>
                                      <p:tavLst>
                                        <p:tav tm="0">
                                          <p:val>
                                            <p:strVal val="#ppt_x-.2"/>
                                          </p:val>
                                        </p:tav>
                                        <p:tav tm="100000">
                                          <p:val>
                                            <p:strVal val="#ppt_x"/>
                                          </p:val>
                                        </p:tav>
                                      </p:tavLst>
                                    </p:anim>
                                    <p:anim calcmode="lin" valueType="num">
                                      <p:cBhvr>
                                        <p:cTn id="34" dur="500" fill="hold"/>
                                        <p:tgtEl>
                                          <p:spTgt spid="2"/>
                                        </p:tgtEl>
                                        <p:attrNameLst>
                                          <p:attrName>ppt_y</p:attrName>
                                        </p:attrNameLst>
                                      </p:cBhvr>
                                      <p:tavLst>
                                        <p:tav tm="0">
                                          <p:val>
                                            <p:strVal val="#ppt_y"/>
                                          </p:val>
                                        </p:tav>
                                        <p:tav tm="100000">
                                          <p:val>
                                            <p:strVal val="#ppt_y"/>
                                          </p:val>
                                        </p:tav>
                                      </p:tavLst>
                                    </p:anim>
                                    <p:animEffect transition="in" filter="fade">
                                      <p:cBhvr>
                                        <p:cTn id="35" dur="500"/>
                                        <p:tgtEl>
                                          <p:spTgt spid="2"/>
                                        </p:tgtEl>
                                      </p:cBhvr>
                                    </p:animEffect>
                                  </p:childTnLst>
                                </p:cTn>
                              </p:par>
                            </p:childTnLst>
                          </p:cTn>
                        </p:par>
                        <p:par>
                          <p:cTn id="36" fill="hold" nodeType="afterGroup">
                            <p:stCondLst>
                              <p:cond delay="4500"/>
                            </p:stCondLst>
                            <p:childTnLst>
                              <p:par>
                                <p:cTn id="37" presetID="54" presetClass="entr" presetSubtype="0" ac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0.05"/>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 calcmode="lin" valueType="num">
                                      <p:cBhvr>
                                        <p:cTn id="41" dur="500" fill="hold"/>
                                        <p:tgtEl>
                                          <p:spTgt spid="10"/>
                                        </p:tgtEl>
                                        <p:attrNameLst>
                                          <p:attrName>ppt_x</p:attrName>
                                        </p:attrNameLst>
                                      </p:cBhvr>
                                      <p:tavLst>
                                        <p:tav tm="0">
                                          <p:val>
                                            <p:strVal val="#ppt_x-.2"/>
                                          </p:val>
                                        </p:tav>
                                        <p:tav tm="100000">
                                          <p:val>
                                            <p:strVal val="#ppt_x"/>
                                          </p:val>
                                        </p:tav>
                                      </p:tavLst>
                                    </p:anim>
                                    <p:anim calcmode="lin" valueType="num">
                                      <p:cBhvr>
                                        <p:cTn id="42" dur="500" fill="hold"/>
                                        <p:tgtEl>
                                          <p:spTgt spid="10"/>
                                        </p:tgtEl>
                                        <p:attrNameLst>
                                          <p:attrName>ppt_y</p:attrName>
                                        </p:attrNameLst>
                                      </p:cBhvr>
                                      <p:tavLst>
                                        <p:tav tm="0">
                                          <p:val>
                                            <p:strVal val="#ppt_y"/>
                                          </p:val>
                                        </p:tav>
                                        <p:tav tm="100000">
                                          <p:val>
                                            <p:strVal val="#ppt_y"/>
                                          </p:val>
                                        </p:tav>
                                      </p:tavLst>
                                    </p:anim>
                                    <p:animEffect transition="in" filter="fade">
                                      <p:cBhvr>
                                        <p:cTn id="43" dur="500"/>
                                        <p:tgtEl>
                                          <p:spTgt spid="10"/>
                                        </p:tgtEl>
                                      </p:cBhvr>
                                    </p:animEffect>
                                  </p:childTnLst>
                                </p:cTn>
                              </p:par>
                            </p:childTnLst>
                          </p:cTn>
                        </p:par>
                        <p:par>
                          <p:cTn id="44" fill="hold" nodeType="afterGroup">
                            <p:stCondLst>
                              <p:cond delay="5000"/>
                            </p:stCondLst>
                            <p:childTnLst>
                              <p:par>
                                <p:cTn id="45" presetID="35" presetClass="entr" presetSubtype="0" fill="hold" nodeType="afterEffect">
                                  <p:stCondLst>
                                    <p:cond delay="0"/>
                                  </p:stCondLst>
                                  <p:childTnLst>
                                    <p:set>
                                      <p:cBhvr>
                                        <p:cTn id="46" dur="1" fill="hold">
                                          <p:stCondLst>
                                            <p:cond delay="0"/>
                                          </p:stCondLst>
                                        </p:cTn>
                                        <p:tgtEl>
                                          <p:spTgt spid="17416"/>
                                        </p:tgtEl>
                                        <p:attrNameLst>
                                          <p:attrName>style.visibility</p:attrName>
                                        </p:attrNameLst>
                                      </p:cBhvr>
                                      <p:to>
                                        <p:strVal val="visible"/>
                                      </p:to>
                                    </p:set>
                                    <p:animEffect transition="in" filter="fade">
                                      <p:cBhvr>
                                        <p:cTn id="47" dur="2000"/>
                                        <p:tgtEl>
                                          <p:spTgt spid="17416"/>
                                        </p:tgtEl>
                                      </p:cBhvr>
                                    </p:animEffect>
                                    <p:anim calcmode="lin" valueType="num">
                                      <p:cBhvr>
                                        <p:cTn id="48" dur="2000" fill="hold"/>
                                        <p:tgtEl>
                                          <p:spTgt spid="17416"/>
                                        </p:tgtEl>
                                        <p:attrNameLst>
                                          <p:attrName>style.rotation</p:attrName>
                                        </p:attrNameLst>
                                      </p:cBhvr>
                                      <p:tavLst>
                                        <p:tav tm="0">
                                          <p:val>
                                            <p:fltVal val="720"/>
                                          </p:val>
                                        </p:tav>
                                        <p:tav tm="100000">
                                          <p:val>
                                            <p:fltVal val="0"/>
                                          </p:val>
                                        </p:tav>
                                      </p:tavLst>
                                    </p:anim>
                                    <p:anim calcmode="lin" valueType="num">
                                      <p:cBhvr>
                                        <p:cTn id="49" dur="2000" fill="hold"/>
                                        <p:tgtEl>
                                          <p:spTgt spid="17416"/>
                                        </p:tgtEl>
                                        <p:attrNameLst>
                                          <p:attrName>ppt_h</p:attrName>
                                        </p:attrNameLst>
                                      </p:cBhvr>
                                      <p:tavLst>
                                        <p:tav tm="0">
                                          <p:val>
                                            <p:fltVal val="0"/>
                                          </p:val>
                                        </p:tav>
                                        <p:tav tm="100000">
                                          <p:val>
                                            <p:strVal val="#ppt_h"/>
                                          </p:val>
                                        </p:tav>
                                      </p:tavLst>
                                    </p:anim>
                                    <p:anim calcmode="lin" valueType="num">
                                      <p:cBhvr>
                                        <p:cTn id="50" dur="2000" fill="hold"/>
                                        <p:tgtEl>
                                          <p:spTgt spid="174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animBg="1"/>
      <p:bldP spid="17412" grpId="0" animBg="1"/>
      <p:bldP spid="17413"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2857500" y="1428750"/>
            <a:ext cx="5840413" cy="2071688"/>
          </a:xfrm>
          <a:gradFill rotWithShape="1">
            <a:gsLst>
              <a:gs pos="0">
                <a:srgbClr val="FF66FF"/>
              </a:gs>
              <a:gs pos="100000">
                <a:srgbClr val="FFCCFF"/>
              </a:gs>
            </a:gsLst>
            <a:path path="rect">
              <a:fillToRect l="100000" b="100000"/>
            </a:path>
          </a:gradFill>
          <a:ln w="28575">
            <a:solidFill>
              <a:schemeClr val="accent2"/>
            </a:solidFill>
          </a:ln>
        </p:spPr>
        <p:txBody>
          <a:bodyPr>
            <a:normAutofit fontScale="92500" lnSpcReduction="10000"/>
          </a:bodyPr>
          <a:lstStyle/>
          <a:p>
            <a:pPr marL="36000" indent="-265176" eaLnBrk="1" fontAlgn="auto" hangingPunct="1">
              <a:spcAft>
                <a:spcPts val="0"/>
              </a:spcAft>
              <a:buFont typeface="Wingdings" pitchFamily="2" charset="2"/>
              <a:buNone/>
              <a:defRPr/>
            </a:pPr>
            <a:r>
              <a:rPr lang="uk-UA" sz="1600" dirty="0" smtClean="0"/>
              <a:t>	Спамом називають небажану електронну пошту, тобто пошту, що надходить без вашої згоди. Боротися зі спамом дуже складно навіть корпорації, спроможні щорічно витрачати мільйони доларів на антивірусне програмне забезпечення, не здатні зупинити потік рекламних та інших небажаних повідомлень, які призводять до перенавантаження мережних каналів та зайвих витрат дискового простору.</a:t>
            </a:r>
          </a:p>
          <a:p>
            <a:pPr marL="265176" indent="-265176" eaLnBrk="1" fontAlgn="auto" hangingPunct="1">
              <a:lnSpc>
                <a:spcPct val="80000"/>
              </a:lnSpc>
              <a:spcAft>
                <a:spcPts val="0"/>
              </a:spcAft>
              <a:buFont typeface="Wingdings" pitchFamily="2" charset="2"/>
              <a:buNone/>
              <a:defRPr/>
            </a:pPr>
            <a:r>
              <a:rPr lang="uk-UA" sz="1600" dirty="0" smtClean="0"/>
              <a:t>	</a:t>
            </a:r>
          </a:p>
        </p:txBody>
      </p:sp>
      <p:pic>
        <p:nvPicPr>
          <p:cNvPr id="18436" name="Picture 7" descr="http://my.ukrweb.info/files/antiantisp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3786188"/>
            <a:ext cx="3887788" cy="2741612"/>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 Box 7"/>
          <p:cNvSpPr txBox="1">
            <a:spLocks noChangeArrowheads="1"/>
          </p:cNvSpPr>
          <p:nvPr/>
        </p:nvSpPr>
        <p:spPr bwMode="auto">
          <a:xfrm>
            <a:off x="357188" y="3475038"/>
            <a:ext cx="4441825" cy="3249612"/>
          </a:xfrm>
          <a:prstGeom prst="rect">
            <a:avLst/>
          </a:prstGeom>
          <a:gradFill rotWithShape="1">
            <a:gsLst>
              <a:gs pos="0">
                <a:srgbClr val="D252C0"/>
              </a:gs>
              <a:gs pos="50000">
                <a:srgbClr val="FFFFFF"/>
              </a:gs>
              <a:gs pos="100000">
                <a:srgbClr val="D252C0"/>
              </a:gs>
            </a:gsLst>
            <a:lin ang="0" scaled="1"/>
          </a:gradFill>
          <a:ln w="28575">
            <a:solidFill>
              <a:schemeClr val="accent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chemeClr val="bg2"/>
              </a:buClr>
              <a:buSzPct val="75000"/>
              <a:buFont typeface="Wingdings" pitchFamily="2" charset="2"/>
              <a:buNone/>
            </a:pPr>
            <a:r>
              <a:rPr lang="ru-RU" altLang="ru-RU"/>
              <a:t>П</a:t>
            </a:r>
            <a:r>
              <a:rPr lang="uk-UA" altLang="ru-RU"/>
              <a:t>ерелік типових дій, які можуть призвести до того, що ваша адреса стане надбанням спамерів:</a:t>
            </a:r>
          </a:p>
          <a:p>
            <a:pPr eaLnBrk="1" hangingPunct="1">
              <a:buFontTx/>
              <a:buChar char="•"/>
            </a:pPr>
            <a:r>
              <a:rPr lang="uk-UA" altLang="ru-RU"/>
              <a:t>підписка на безкоштовне отримання електронною поштою прайс-листів, новин та іншої подібної інформації;</a:t>
            </a:r>
          </a:p>
          <a:p>
            <a:pPr eaLnBrk="1" hangingPunct="1">
              <a:buFontTx/>
              <a:buChar char="•"/>
            </a:pPr>
            <a:r>
              <a:rPr lang="uk-UA" altLang="ru-RU"/>
              <a:t>відповідь на спам, що надійшов на вашу адресу (цим ви підтверджуєте, що адреса дійсно комусь належить);</a:t>
            </a:r>
          </a:p>
          <a:p>
            <a:pPr eaLnBrk="1" hangingPunct="1">
              <a:buFontTx/>
              <a:buChar char="•"/>
            </a:pPr>
            <a:r>
              <a:rPr lang="uk-UA" altLang="ru-RU"/>
              <a:t>надання згоди на участь у групі новин;</a:t>
            </a:r>
          </a:p>
          <a:p>
            <a:pPr eaLnBrk="1" hangingPunct="1">
              <a:buFontTx/>
              <a:buChar char="•"/>
            </a:pPr>
            <a:r>
              <a:rPr lang="uk-UA" altLang="ru-RU"/>
              <a:t>заповнення онлайнових форм;</a:t>
            </a:r>
          </a:p>
          <a:p>
            <a:pPr eaLnBrk="1" hangingPunct="1">
              <a:buFontTx/>
              <a:buChar char="•"/>
            </a:pPr>
            <a:r>
              <a:rPr lang="uk-UA" altLang="ru-RU"/>
              <a:t>участь у чаті.</a:t>
            </a:r>
            <a:endParaRPr lang="en-US" altLang="ru-RU"/>
          </a:p>
        </p:txBody>
      </p:sp>
      <p:pic>
        <p:nvPicPr>
          <p:cNvPr id="18438" name="Picture 5"/>
          <p:cNvPicPr>
            <a:picLocks noChangeAspect="1" noChangeArrowheads="1"/>
          </p:cNvPicPr>
          <p:nvPr/>
        </p:nvPicPr>
        <p:blipFill>
          <a:blip r:embed="rId3">
            <a:extLst>
              <a:ext uri="{28A0092B-C50C-407E-A947-70E740481C1C}">
                <a14:useLocalDpi xmlns:a14="http://schemas.microsoft.com/office/drawing/2010/main" val="0"/>
              </a:ext>
            </a:extLst>
          </a:blip>
          <a:srcRect r="3325"/>
          <a:stretch>
            <a:fillRect/>
          </a:stretch>
        </p:blipFill>
        <p:spPr bwMode="auto">
          <a:xfrm rot="-400897">
            <a:off x="517525" y="1700213"/>
            <a:ext cx="2301875" cy="16573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8440" name="AutoShape 8"/>
          <p:cNvSpPr>
            <a:spLocks noChangeArrowheads="1"/>
          </p:cNvSpPr>
          <p:nvPr/>
        </p:nvSpPr>
        <p:spPr bwMode="auto">
          <a:xfrm>
            <a:off x="357188" y="500063"/>
            <a:ext cx="8429625" cy="809625"/>
          </a:xfrm>
          <a:prstGeom prst="roundRect">
            <a:avLst>
              <a:gd name="adj" fmla="val 16667"/>
            </a:avLst>
          </a:prstGeom>
          <a:gradFill rotWithShape="1">
            <a:gsLst>
              <a:gs pos="0">
                <a:schemeClr val="accent2"/>
              </a:gs>
              <a:gs pos="100000">
                <a:schemeClr val="accent2">
                  <a:gamma/>
                  <a:tint val="41569"/>
                  <a:invGamma/>
                </a:schemeClr>
              </a:gs>
            </a:gsLst>
            <a:lin ang="5400000" scaled="1"/>
          </a:gradFill>
          <a:ln w="9525">
            <a:solidFill>
              <a:schemeClr val="tx1"/>
            </a:solidFill>
            <a:round/>
            <a:headEnd/>
            <a:tailEnd/>
          </a:ln>
          <a:effectLst/>
        </p:spPr>
        <p:txBody>
          <a:bodyPr wrap="none" anchor="ctr"/>
          <a:lstStyle/>
          <a:p>
            <a:pPr algn="ctr" eaLnBrk="1" hangingPunct="1">
              <a:defRPr/>
            </a:pPr>
            <a:r>
              <a:rPr lang="uk-UA" sz="4400" b="1">
                <a:effectLst>
                  <a:outerShdw blurRad="38100" dist="38100" dir="2700000" algn="tl">
                    <a:srgbClr val="FFFFFF"/>
                  </a:outerShdw>
                </a:effectLst>
              </a:rPr>
              <a:t>Спам</a:t>
            </a:r>
            <a:endParaRPr lang="ru-RU" sz="4400" b="1">
              <a:effectLst>
                <a:outerShdw blurRad="38100" dist="38100" dir="2700000" algn="tl">
                  <a:srgbClr val="FFFFFF"/>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p:cTn id="7" dur="500" fill="hold"/>
                                        <p:tgtEl>
                                          <p:spTgt spid="18438"/>
                                        </p:tgtEl>
                                        <p:attrNameLst>
                                          <p:attrName>ppt_w</p:attrName>
                                        </p:attrNameLst>
                                      </p:cBhvr>
                                      <p:tavLst>
                                        <p:tav tm="0">
                                          <p:val>
                                            <p:fltVal val="0"/>
                                          </p:val>
                                        </p:tav>
                                        <p:tav tm="100000">
                                          <p:val>
                                            <p:strVal val="#ppt_w"/>
                                          </p:val>
                                        </p:tav>
                                      </p:tavLst>
                                    </p:anim>
                                    <p:anim calcmode="lin" valueType="num">
                                      <p:cBhvr>
                                        <p:cTn id="8" dur="500" fill="hold"/>
                                        <p:tgtEl>
                                          <p:spTgt spid="18438"/>
                                        </p:tgtEl>
                                        <p:attrNameLst>
                                          <p:attrName>ppt_h</p:attrName>
                                        </p:attrNameLst>
                                      </p:cBhvr>
                                      <p:tavLst>
                                        <p:tav tm="0">
                                          <p:val>
                                            <p:fltVal val="0"/>
                                          </p:val>
                                        </p:tav>
                                        <p:tav tm="100000">
                                          <p:val>
                                            <p:strVal val="#ppt_h"/>
                                          </p:val>
                                        </p:tav>
                                      </p:tavLst>
                                    </p:anim>
                                    <p:anim calcmode="lin" valueType="num">
                                      <p:cBhvr>
                                        <p:cTn id="9" dur="500" fill="hold"/>
                                        <p:tgtEl>
                                          <p:spTgt spid="18438"/>
                                        </p:tgtEl>
                                        <p:attrNameLst>
                                          <p:attrName>style.rotation</p:attrName>
                                        </p:attrNameLst>
                                      </p:cBhvr>
                                      <p:tavLst>
                                        <p:tav tm="0">
                                          <p:val>
                                            <p:fltVal val="360"/>
                                          </p:val>
                                        </p:tav>
                                        <p:tav tm="100000">
                                          <p:val>
                                            <p:fltVal val="0"/>
                                          </p:val>
                                        </p:tav>
                                      </p:tavLst>
                                    </p:anim>
                                    <p:animEffect transition="in" filter="fade">
                                      <p:cBhvr>
                                        <p:cTn id="10" dur="500"/>
                                        <p:tgtEl>
                                          <p:spTgt spid="18438"/>
                                        </p:tgtEl>
                                      </p:cBhvr>
                                    </p:animEffect>
                                  </p:childTnLst>
                                </p:cTn>
                              </p:par>
                            </p:childTnLst>
                          </p:cTn>
                        </p:par>
                        <p:par>
                          <p:cTn id="11" fill="hold" nodeType="afterGroup">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18434">
                                            <p:bg/>
                                          </p:spTgt>
                                        </p:tgtEl>
                                        <p:attrNameLst>
                                          <p:attrName>style.visibility</p:attrName>
                                        </p:attrNameLst>
                                      </p:cBhvr>
                                      <p:to>
                                        <p:strVal val="visible"/>
                                      </p:to>
                                    </p:set>
                                    <p:anim calcmode="lin" valueType="num">
                                      <p:cBhvr>
                                        <p:cTn id="14" dur="500" fill="hold"/>
                                        <p:tgtEl>
                                          <p:spTgt spid="18434">
                                            <p:bg/>
                                          </p:spTgt>
                                        </p:tgtEl>
                                        <p:attrNameLst>
                                          <p:attrName>ppt_w</p:attrName>
                                        </p:attrNameLst>
                                      </p:cBhvr>
                                      <p:tavLst>
                                        <p:tav tm="0">
                                          <p:val>
                                            <p:fltVal val="0"/>
                                          </p:val>
                                        </p:tav>
                                        <p:tav tm="100000">
                                          <p:val>
                                            <p:strVal val="#ppt_w"/>
                                          </p:val>
                                        </p:tav>
                                      </p:tavLst>
                                    </p:anim>
                                    <p:anim calcmode="lin" valueType="num">
                                      <p:cBhvr>
                                        <p:cTn id="15" dur="500" fill="hold"/>
                                        <p:tgtEl>
                                          <p:spTgt spid="18434">
                                            <p:bg/>
                                          </p:spTgt>
                                        </p:tgtEl>
                                        <p:attrNameLst>
                                          <p:attrName>ppt_h</p:attrName>
                                        </p:attrNameLst>
                                      </p:cBhvr>
                                      <p:tavLst>
                                        <p:tav tm="0">
                                          <p:val>
                                            <p:fltVal val="0"/>
                                          </p:val>
                                        </p:tav>
                                        <p:tav tm="100000">
                                          <p:val>
                                            <p:strVal val="#ppt_h"/>
                                          </p:val>
                                        </p:tav>
                                      </p:tavLst>
                                    </p:anim>
                                    <p:anim calcmode="lin" valueType="num">
                                      <p:cBhvr>
                                        <p:cTn id="16" dur="500" fill="hold"/>
                                        <p:tgtEl>
                                          <p:spTgt spid="18434">
                                            <p:bg/>
                                          </p:spTgt>
                                        </p:tgtEl>
                                        <p:attrNameLst>
                                          <p:attrName>style.rotation</p:attrName>
                                        </p:attrNameLst>
                                      </p:cBhvr>
                                      <p:tavLst>
                                        <p:tav tm="0">
                                          <p:val>
                                            <p:fltVal val="360"/>
                                          </p:val>
                                        </p:tav>
                                        <p:tav tm="100000">
                                          <p:val>
                                            <p:fltVal val="0"/>
                                          </p:val>
                                        </p:tav>
                                      </p:tavLst>
                                    </p:anim>
                                    <p:animEffect transition="in" filter="fade">
                                      <p:cBhvr>
                                        <p:cTn id="17" dur="500"/>
                                        <p:tgtEl>
                                          <p:spTgt spid="18434">
                                            <p:bg/>
                                          </p:spTgt>
                                        </p:tgtEl>
                                      </p:cBhvr>
                                    </p:animEffect>
                                  </p:childTnLst>
                                </p:cTn>
                              </p:par>
                            </p:childTnLst>
                          </p:cTn>
                        </p:par>
                        <p:par>
                          <p:cTn id="18" fill="hold" nodeType="afterGroup">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8434">
                                            <p:txEl>
                                              <p:pRg st="0" end="0"/>
                                            </p:txEl>
                                          </p:spTgt>
                                        </p:tgtEl>
                                        <p:attrNameLst>
                                          <p:attrName>style.visibility</p:attrName>
                                        </p:attrNameLst>
                                      </p:cBhvr>
                                      <p:to>
                                        <p:strVal val="visible"/>
                                      </p:to>
                                    </p:set>
                                    <p:anim calcmode="lin" valueType="num">
                                      <p:cBhvr>
                                        <p:cTn id="21" dur="500" fill="hold"/>
                                        <p:tgtEl>
                                          <p:spTgt spid="1843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8434">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18434">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18434">
                                            <p:txEl>
                                              <p:pRg st="0" end="0"/>
                                            </p:txEl>
                                          </p:spTgt>
                                        </p:tgtEl>
                                      </p:cBhvr>
                                    </p:animEffect>
                                  </p:childTnLst>
                                </p:cTn>
                              </p:par>
                            </p:childTnLst>
                          </p:cTn>
                        </p:par>
                        <p:par>
                          <p:cTn id="25" fill="hold" nodeType="afterGroup">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18434">
                                            <p:txEl>
                                              <p:pRg st="1" end="1"/>
                                            </p:txEl>
                                          </p:spTgt>
                                        </p:tgtEl>
                                        <p:attrNameLst>
                                          <p:attrName>style.visibility</p:attrName>
                                        </p:attrNameLst>
                                      </p:cBhvr>
                                      <p:to>
                                        <p:strVal val="visible"/>
                                      </p:to>
                                    </p:set>
                                    <p:anim calcmode="lin" valueType="num">
                                      <p:cBhvr>
                                        <p:cTn id="28" dur="500" fill="hold"/>
                                        <p:tgtEl>
                                          <p:spTgt spid="18434">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18434">
                                            <p:txEl>
                                              <p:pRg st="1" end="1"/>
                                            </p:txEl>
                                          </p:spTgt>
                                        </p:tgtEl>
                                        <p:attrNameLst>
                                          <p:attrName>ppt_h</p:attrName>
                                        </p:attrNameLst>
                                      </p:cBhvr>
                                      <p:tavLst>
                                        <p:tav tm="0">
                                          <p:val>
                                            <p:fltVal val="0"/>
                                          </p:val>
                                        </p:tav>
                                        <p:tav tm="100000">
                                          <p:val>
                                            <p:strVal val="#ppt_h"/>
                                          </p:val>
                                        </p:tav>
                                      </p:tavLst>
                                    </p:anim>
                                    <p:anim calcmode="lin" valueType="num">
                                      <p:cBhvr>
                                        <p:cTn id="30" dur="500" fill="hold"/>
                                        <p:tgtEl>
                                          <p:spTgt spid="18434">
                                            <p:txEl>
                                              <p:pRg st="1" end="1"/>
                                            </p:txEl>
                                          </p:spTgt>
                                        </p:tgtEl>
                                        <p:attrNameLst>
                                          <p:attrName>style.rotation</p:attrName>
                                        </p:attrNameLst>
                                      </p:cBhvr>
                                      <p:tavLst>
                                        <p:tav tm="0">
                                          <p:val>
                                            <p:fltVal val="360"/>
                                          </p:val>
                                        </p:tav>
                                        <p:tav tm="100000">
                                          <p:val>
                                            <p:fltVal val="0"/>
                                          </p:val>
                                        </p:tav>
                                      </p:tavLst>
                                    </p:anim>
                                    <p:animEffect transition="in" filter="fade">
                                      <p:cBhvr>
                                        <p:cTn id="31" dur="500"/>
                                        <p:tgtEl>
                                          <p:spTgt spid="18434">
                                            <p:txEl>
                                              <p:pRg st="1" end="1"/>
                                            </p:txEl>
                                          </p:spTgt>
                                        </p:tgtEl>
                                      </p:cBhvr>
                                    </p:animEffect>
                                  </p:childTnLst>
                                </p:cTn>
                              </p:par>
                            </p:childTnLst>
                          </p:cTn>
                        </p:par>
                        <p:par>
                          <p:cTn id="32" fill="hold" nodeType="afterGroup">
                            <p:stCondLst>
                              <p:cond delay="2000"/>
                            </p:stCondLst>
                            <p:childTnLst>
                              <p:par>
                                <p:cTn id="33" presetID="48" presetClass="entr" presetSubtype="0" accel="50000" fill="hold" grpId="0" nodeType="afterEffect">
                                  <p:stCondLst>
                                    <p:cond delay="0"/>
                                  </p:stCondLst>
                                  <p:childTnLst>
                                    <p:set>
                                      <p:cBhvr>
                                        <p:cTn id="34" dur="1" fill="hold">
                                          <p:stCondLst>
                                            <p:cond delay="0"/>
                                          </p:stCondLst>
                                        </p:cTn>
                                        <p:tgtEl>
                                          <p:spTgt spid="18437"/>
                                        </p:tgtEl>
                                        <p:attrNameLst>
                                          <p:attrName>style.visibility</p:attrName>
                                        </p:attrNameLst>
                                      </p:cBhvr>
                                      <p:to>
                                        <p:strVal val="visible"/>
                                      </p:to>
                                    </p:set>
                                    <p:anim calcmode="lin" valueType="num">
                                      <p:cBhvr>
                                        <p:cTn id="35" dur="1000" fill="hold"/>
                                        <p:tgtEl>
                                          <p:spTgt spid="1843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18437"/>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18437"/>
                                        </p:tgtEl>
                                        <p:attrNameLst>
                                          <p:attrName>ppt_y</p:attrName>
                                        </p:attrNameLst>
                                      </p:cBhvr>
                                      <p:tavLst>
                                        <p:tav tm="0">
                                          <p:val>
                                            <p:strVal val="#ppt_y"/>
                                          </p:val>
                                        </p:tav>
                                        <p:tav tm="100000">
                                          <p:val>
                                            <p:strVal val="#ppt_y"/>
                                          </p:val>
                                        </p:tav>
                                      </p:tavLst>
                                    </p:anim>
                                    <p:animEffect transition="in" filter="fade">
                                      <p:cBhvr>
                                        <p:cTn id="38" dur="1000"/>
                                        <p:tgtEl>
                                          <p:spTgt spid="18437"/>
                                        </p:tgtEl>
                                      </p:cBhvr>
                                    </p:animEffect>
                                  </p:childTnLst>
                                </p:cTn>
                              </p:par>
                            </p:childTnLst>
                          </p:cTn>
                        </p:par>
                        <p:par>
                          <p:cTn id="39" fill="hold" nodeType="afterGroup">
                            <p:stCondLst>
                              <p:cond delay="3000"/>
                            </p:stCondLst>
                            <p:childTnLst>
                              <p:par>
                                <p:cTn id="40" presetID="48" presetClass="entr" presetSubtype="0" accel="50000" fill="hold" nodeType="afterEffect">
                                  <p:stCondLst>
                                    <p:cond delay="0"/>
                                  </p:stCondLst>
                                  <p:childTnLst>
                                    <p:set>
                                      <p:cBhvr>
                                        <p:cTn id="41" dur="1" fill="hold">
                                          <p:stCondLst>
                                            <p:cond delay="0"/>
                                          </p:stCondLst>
                                        </p:cTn>
                                        <p:tgtEl>
                                          <p:spTgt spid="18436"/>
                                        </p:tgtEl>
                                        <p:attrNameLst>
                                          <p:attrName>style.visibility</p:attrName>
                                        </p:attrNameLst>
                                      </p:cBhvr>
                                      <p:to>
                                        <p:strVal val="visible"/>
                                      </p:to>
                                    </p:set>
                                    <p:anim calcmode="lin" valueType="num">
                                      <p:cBhvr>
                                        <p:cTn id="42" dur="1000" fill="hold"/>
                                        <p:tgtEl>
                                          <p:spTgt spid="1843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18436"/>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18436"/>
                                        </p:tgtEl>
                                        <p:attrNameLst>
                                          <p:attrName>ppt_y</p:attrName>
                                        </p:attrNameLst>
                                      </p:cBhvr>
                                      <p:tavLst>
                                        <p:tav tm="0">
                                          <p:val>
                                            <p:strVal val="#ppt_y"/>
                                          </p:val>
                                        </p:tav>
                                        <p:tav tm="100000">
                                          <p:val>
                                            <p:strVal val="#ppt_y"/>
                                          </p:val>
                                        </p:tav>
                                      </p:tavLst>
                                    </p:anim>
                                    <p:animEffect transition="in" filter="fade">
                                      <p:cBhvr>
                                        <p:cTn id="45"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nimBg="1"/>
      <p:bldP spid="184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57188" y="1341438"/>
            <a:ext cx="8474075" cy="1223962"/>
          </a:xfrm>
          <a:gradFill rotWithShape="1">
            <a:gsLst>
              <a:gs pos="0">
                <a:srgbClr val="FF33CC">
                  <a:gamma/>
                  <a:tint val="0"/>
                  <a:invGamma/>
                </a:srgbClr>
              </a:gs>
              <a:gs pos="50000">
                <a:srgbClr val="FF33CC"/>
              </a:gs>
              <a:gs pos="100000">
                <a:srgbClr val="FF33CC">
                  <a:gamma/>
                  <a:tint val="0"/>
                  <a:invGamma/>
                </a:srgbClr>
              </a:gs>
            </a:gsLst>
            <a:lin ang="0" scaled="1"/>
          </a:gradFill>
          <a:ln>
            <a:solidFill>
              <a:schemeClr val="accent2"/>
            </a:solidFill>
          </a:ln>
        </p:spPr>
        <p:txBody>
          <a:bodyPr>
            <a:normAutofit fontScale="92500"/>
          </a:bodyPr>
          <a:lstStyle/>
          <a:p>
            <a:pPr marL="36000" indent="0" eaLnBrk="1" fontAlgn="auto" hangingPunct="1">
              <a:lnSpc>
                <a:spcPct val="80000"/>
              </a:lnSpc>
              <a:spcAft>
                <a:spcPts val="0"/>
              </a:spcAft>
              <a:buFont typeface="Wingdings" pitchFamily="2" charset="2"/>
              <a:buNone/>
              <a:defRPr/>
            </a:pPr>
            <a:r>
              <a:rPr lang="uk-UA" sz="1800" dirty="0" smtClean="0"/>
              <a:t>Крім програм, за допомогою яких певні люди намагаються проникнути до вашої системи, існують також засоби, що застосовуються для спостереження за вами. Це насамперед програмне забезпечення, яке зазвичай називають </a:t>
            </a:r>
            <a:r>
              <a:rPr lang="uk-UA" sz="1800" i="1" dirty="0" err="1" smtClean="0"/>
              <a:t>adware</a:t>
            </a:r>
            <a:r>
              <a:rPr lang="uk-UA" sz="1800" i="1" dirty="0" smtClean="0"/>
              <a:t> та </a:t>
            </a:r>
            <a:r>
              <a:rPr lang="uk-UA" sz="1800" i="1" dirty="0" err="1" smtClean="0"/>
              <a:t>spyware</a:t>
            </a:r>
            <a:r>
              <a:rPr lang="uk-UA" sz="1800" i="1" dirty="0" smtClean="0"/>
              <a:t>, шпигунські програми, </a:t>
            </a:r>
            <a:r>
              <a:rPr lang="uk-UA" sz="1800" i="1" dirty="0" err="1" smtClean="0"/>
              <a:t>програми</a:t>
            </a:r>
            <a:r>
              <a:rPr lang="uk-UA" sz="1800" i="1" dirty="0" smtClean="0"/>
              <a:t> для батьківського контролю, блокуючи програми</a:t>
            </a:r>
            <a:r>
              <a:rPr lang="uk-UA" sz="1800" dirty="0" smtClean="0"/>
              <a:t> тощо. </a:t>
            </a:r>
          </a:p>
          <a:p>
            <a:pPr marL="265176" indent="-265176" eaLnBrk="1" fontAlgn="auto" hangingPunct="1">
              <a:lnSpc>
                <a:spcPct val="80000"/>
              </a:lnSpc>
              <a:spcAft>
                <a:spcPts val="0"/>
              </a:spcAft>
              <a:buFont typeface="Wingdings" pitchFamily="2" charset="2"/>
              <a:buNone/>
              <a:defRPr/>
            </a:pPr>
            <a:endParaRPr lang="ru-RU" sz="1800" dirty="0" smtClean="0"/>
          </a:p>
        </p:txBody>
      </p:sp>
      <p:pic>
        <p:nvPicPr>
          <p:cNvPr id="19460" name="Picture 10" descr="http://www.adware-busters.com/images/sp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2928938"/>
            <a:ext cx="22479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6" descr="http://www.upweek.ru/images/2008/343/soft_343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786063"/>
            <a:ext cx="3143250"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2"/>
          <p:cNvSpPr txBox="1">
            <a:spLocks noChangeArrowheads="1"/>
          </p:cNvSpPr>
          <p:nvPr/>
        </p:nvSpPr>
        <p:spPr bwMode="auto">
          <a:xfrm>
            <a:off x="4716463" y="6381750"/>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uk-UA" altLang="ru-RU"/>
          </a:p>
        </p:txBody>
      </p:sp>
      <p:grpSp>
        <p:nvGrpSpPr>
          <p:cNvPr id="2" name="Group 17"/>
          <p:cNvGrpSpPr>
            <a:grpSpLocks/>
          </p:cNvGrpSpPr>
          <p:nvPr/>
        </p:nvGrpSpPr>
        <p:grpSpPr bwMode="auto">
          <a:xfrm>
            <a:off x="6084888" y="2636838"/>
            <a:ext cx="2643187" cy="2722562"/>
            <a:chOff x="2744" y="2128"/>
            <a:chExt cx="2359" cy="2195"/>
          </a:xfrm>
        </p:grpSpPr>
        <p:pic>
          <p:nvPicPr>
            <p:cNvPr id="19465" name="Picture 12" descr="http://soft-warezportal.ru/uploads/posts/2009-01/1232553660_1231587745_pic_id228334.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 y="2128"/>
              <a:ext cx="2359" cy="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4"/>
            <p:cNvSpPr txBox="1">
              <a:spLocks noChangeArrowheads="1"/>
            </p:cNvSpPr>
            <p:nvPr/>
          </p:nvSpPr>
          <p:spPr bwMode="auto">
            <a:xfrm>
              <a:off x="2971" y="3880"/>
              <a:ext cx="1952"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000" b="1" i="1">
                  <a:solidFill>
                    <a:schemeClr val="bg2"/>
                  </a:solidFill>
                </a:rPr>
                <a:t>Программа-шпион для прослушки мобильных телефонов</a:t>
              </a:r>
              <a:endParaRPr lang="uk-UA" altLang="ru-RU" sz="1000" b="1" i="1">
                <a:solidFill>
                  <a:schemeClr val="bg2"/>
                </a:solidFill>
              </a:endParaRPr>
            </a:p>
          </p:txBody>
        </p:sp>
      </p:grpSp>
      <p:sp>
        <p:nvSpPr>
          <p:cNvPr id="19464" name="Text Box 18"/>
          <p:cNvSpPr txBox="1">
            <a:spLocks noChangeArrowheads="1"/>
          </p:cNvSpPr>
          <p:nvPr/>
        </p:nvSpPr>
        <p:spPr bwMode="auto">
          <a:xfrm>
            <a:off x="357188" y="5445125"/>
            <a:ext cx="8429625" cy="977900"/>
          </a:xfrm>
          <a:prstGeom prst="rect">
            <a:avLst/>
          </a:prstGeom>
          <a:gradFill rotWithShape="1">
            <a:gsLst>
              <a:gs pos="0">
                <a:srgbClr val="FF3399"/>
              </a:gs>
              <a:gs pos="100000">
                <a:srgbClr val="FFE8F3"/>
              </a:gs>
            </a:gsLst>
            <a:path path="shape">
              <a:fillToRect l="50000" t="50000" r="50000" b="50000"/>
            </a:path>
          </a:gradFill>
          <a:ln w="9525">
            <a:solidFill>
              <a:schemeClr val="accent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chemeClr val="bg2"/>
              </a:buClr>
              <a:buSzPct val="75000"/>
              <a:buFont typeface="Wingdings" pitchFamily="2" charset="2"/>
              <a:buNone/>
            </a:pPr>
            <a:r>
              <a:rPr lang="ru-RU" altLang="ru-RU"/>
              <a:t>Ц</a:t>
            </a:r>
            <a:r>
              <a:rPr lang="uk-UA" altLang="ru-RU"/>
              <a:t>і програми можуть відстежувати ваші звички стосовно мандрування Інтернетом, надсилати комусь дані без вашого дозволу, змінювати адресу домашньої сторінки вашого браузера і навіть змінювати системні файли комп’ютера.</a:t>
            </a:r>
            <a:endParaRPr lang="ru-RU" altLang="ru-RU"/>
          </a:p>
        </p:txBody>
      </p:sp>
      <p:sp>
        <p:nvSpPr>
          <p:cNvPr id="19468" name="AutoShape 12"/>
          <p:cNvSpPr>
            <a:spLocks noChangeArrowheads="1"/>
          </p:cNvSpPr>
          <p:nvPr/>
        </p:nvSpPr>
        <p:spPr bwMode="auto">
          <a:xfrm>
            <a:off x="285750" y="428625"/>
            <a:ext cx="8572500" cy="857250"/>
          </a:xfrm>
          <a:prstGeom prst="roundRect">
            <a:avLst>
              <a:gd name="adj" fmla="val 16667"/>
            </a:avLst>
          </a:prstGeom>
          <a:gradFill rotWithShape="1">
            <a:gsLst>
              <a:gs pos="0">
                <a:schemeClr val="accent2"/>
              </a:gs>
              <a:gs pos="100000">
                <a:schemeClr val="accent2">
                  <a:gamma/>
                  <a:tint val="50588"/>
                  <a:invGamma/>
                </a:schemeClr>
              </a:gs>
            </a:gsLst>
            <a:lin ang="5400000" scaled="1"/>
          </a:gradFill>
          <a:ln w="9525">
            <a:solidFill>
              <a:schemeClr val="tx1"/>
            </a:solidFill>
            <a:round/>
            <a:headEnd/>
            <a:tailEnd/>
          </a:ln>
          <a:effectLst/>
        </p:spPr>
        <p:txBody>
          <a:bodyPr wrap="none" anchor="ctr"/>
          <a:lstStyle/>
          <a:p>
            <a:pPr algn="ctr" eaLnBrk="1" hangingPunct="1">
              <a:defRPr/>
            </a:pPr>
            <a:r>
              <a:rPr lang="uk-UA" sz="4400" b="1" dirty="0">
                <a:effectLst>
                  <a:outerShdw blurRad="38100" dist="38100" dir="2700000" algn="tl">
                    <a:srgbClr val="FFFFFF"/>
                  </a:outerShdw>
                </a:effectLst>
              </a:rPr>
              <a:t>Хто за мною спостерігає?</a:t>
            </a:r>
            <a:endParaRPr lang="ru-RU" sz="4400" b="1" dirty="0">
              <a:effectLst>
                <a:outerShdw blurRad="38100" dist="38100" dir="2700000" algn="tl">
                  <a:srgbClr val="FFFFFF"/>
                </a:outerShdw>
              </a:effectLs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9459">
                                            <p:bg/>
                                          </p:spTgt>
                                        </p:tgtEl>
                                        <p:attrNameLst>
                                          <p:attrName>style.visibility</p:attrName>
                                        </p:attrNameLst>
                                      </p:cBhvr>
                                      <p:to>
                                        <p:strVal val="visible"/>
                                      </p:to>
                                    </p:set>
                                    <p:animEffect transition="in" filter="fade">
                                      <p:cBhvr>
                                        <p:cTn id="7" dur="800" decel="100000"/>
                                        <p:tgtEl>
                                          <p:spTgt spid="19459">
                                            <p:bg/>
                                          </p:spTgt>
                                        </p:tgtEl>
                                      </p:cBhvr>
                                    </p:animEffect>
                                    <p:anim calcmode="lin" valueType="num">
                                      <p:cBhvr>
                                        <p:cTn id="8" dur="800" decel="100000" fill="hold"/>
                                        <p:tgtEl>
                                          <p:spTgt spid="19459">
                                            <p:bg/>
                                          </p:spTgt>
                                        </p:tgtEl>
                                        <p:attrNameLst>
                                          <p:attrName>style.rotation</p:attrName>
                                        </p:attrNameLst>
                                      </p:cBhvr>
                                      <p:tavLst>
                                        <p:tav tm="0">
                                          <p:val>
                                            <p:fltVal val="-90"/>
                                          </p:val>
                                        </p:tav>
                                        <p:tav tm="100000">
                                          <p:val>
                                            <p:fltVal val="0"/>
                                          </p:val>
                                        </p:tav>
                                      </p:tavLst>
                                    </p:anim>
                                    <p:anim calcmode="lin" valueType="num">
                                      <p:cBhvr>
                                        <p:cTn id="9" dur="800" decel="100000" fill="hold"/>
                                        <p:tgtEl>
                                          <p:spTgt spid="19459">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9459">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459">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459">
                                            <p:bg/>
                                          </p:spTgt>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19459">
                                            <p:txEl>
                                              <p:pRg st="0" end="0"/>
                                            </p:txEl>
                                          </p:spTgt>
                                        </p:tgtEl>
                                        <p:attrNameLst>
                                          <p:attrName>style.visibility</p:attrName>
                                        </p:attrNameLst>
                                      </p:cBhvr>
                                      <p:to>
                                        <p:strVal val="visible"/>
                                      </p:to>
                                    </p:set>
                                    <p:animEffect transition="in" filter="fade">
                                      <p:cBhvr>
                                        <p:cTn id="16" dur="800" decel="100000"/>
                                        <p:tgtEl>
                                          <p:spTgt spid="19459">
                                            <p:txEl>
                                              <p:pRg st="0" end="0"/>
                                            </p:txEl>
                                          </p:spTgt>
                                        </p:tgtEl>
                                      </p:cBhvr>
                                    </p:animEffect>
                                    <p:anim calcmode="lin" valueType="num">
                                      <p:cBhvr>
                                        <p:cTn id="17" dur="800" decel="100000" fill="hold"/>
                                        <p:tgtEl>
                                          <p:spTgt spid="19459">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19459">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19459">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9459">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9459">
                                            <p:txEl>
                                              <p:pRg st="0" end="0"/>
                                            </p:txEl>
                                          </p:spTgt>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19464"/>
                                        </p:tgtEl>
                                        <p:attrNameLst>
                                          <p:attrName>style.visibility</p:attrName>
                                        </p:attrNameLst>
                                      </p:cBhvr>
                                      <p:to>
                                        <p:strVal val="visible"/>
                                      </p:to>
                                    </p:set>
                                    <p:animEffect transition="in" filter="fade">
                                      <p:cBhvr>
                                        <p:cTn id="25" dur="800" decel="100000"/>
                                        <p:tgtEl>
                                          <p:spTgt spid="19464"/>
                                        </p:tgtEl>
                                      </p:cBhvr>
                                    </p:animEffect>
                                    <p:anim calcmode="lin" valueType="num">
                                      <p:cBhvr>
                                        <p:cTn id="26" dur="800" decel="100000" fill="hold"/>
                                        <p:tgtEl>
                                          <p:spTgt spid="19464"/>
                                        </p:tgtEl>
                                        <p:attrNameLst>
                                          <p:attrName>style.rotation</p:attrName>
                                        </p:attrNameLst>
                                      </p:cBhvr>
                                      <p:tavLst>
                                        <p:tav tm="0">
                                          <p:val>
                                            <p:fltVal val="-90"/>
                                          </p:val>
                                        </p:tav>
                                        <p:tav tm="100000">
                                          <p:val>
                                            <p:fltVal val="0"/>
                                          </p:val>
                                        </p:tav>
                                      </p:tavLst>
                                    </p:anim>
                                    <p:anim calcmode="lin" valueType="num">
                                      <p:cBhvr>
                                        <p:cTn id="27" dur="800" decel="100000" fill="hold"/>
                                        <p:tgtEl>
                                          <p:spTgt spid="19464"/>
                                        </p:tgtEl>
                                        <p:attrNameLst>
                                          <p:attrName>ppt_x</p:attrName>
                                        </p:attrNameLst>
                                      </p:cBhvr>
                                      <p:tavLst>
                                        <p:tav tm="0">
                                          <p:val>
                                            <p:strVal val="#ppt_x+0.4"/>
                                          </p:val>
                                        </p:tav>
                                        <p:tav tm="100000">
                                          <p:val>
                                            <p:strVal val="#ppt_x-0.05"/>
                                          </p:val>
                                        </p:tav>
                                      </p:tavLst>
                                    </p:anim>
                                    <p:anim calcmode="lin" valueType="num">
                                      <p:cBhvr>
                                        <p:cTn id="28" dur="800" decel="100000" fill="hold"/>
                                        <p:tgtEl>
                                          <p:spTgt spid="1946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946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9464"/>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3000"/>
                            </p:stCondLst>
                            <p:childTnLst>
                              <p:par>
                                <p:cTn id="32" presetID="55" presetClass="entr" presetSubtype="0" fill="hold" nodeType="afterEffect">
                                  <p:stCondLst>
                                    <p:cond delay="0"/>
                                  </p:stCondLst>
                                  <p:childTnLst>
                                    <p:set>
                                      <p:cBhvr>
                                        <p:cTn id="33" dur="1" fill="hold">
                                          <p:stCondLst>
                                            <p:cond delay="0"/>
                                          </p:stCondLst>
                                        </p:cTn>
                                        <p:tgtEl>
                                          <p:spTgt spid="19461"/>
                                        </p:tgtEl>
                                        <p:attrNameLst>
                                          <p:attrName>style.visibility</p:attrName>
                                        </p:attrNameLst>
                                      </p:cBhvr>
                                      <p:to>
                                        <p:strVal val="visible"/>
                                      </p:to>
                                    </p:set>
                                    <p:anim calcmode="lin" valueType="num">
                                      <p:cBhvr>
                                        <p:cTn id="34" dur="1000" fill="hold"/>
                                        <p:tgtEl>
                                          <p:spTgt spid="19461"/>
                                        </p:tgtEl>
                                        <p:attrNameLst>
                                          <p:attrName>ppt_w</p:attrName>
                                        </p:attrNameLst>
                                      </p:cBhvr>
                                      <p:tavLst>
                                        <p:tav tm="0">
                                          <p:val>
                                            <p:strVal val="#ppt_w*0.70"/>
                                          </p:val>
                                        </p:tav>
                                        <p:tav tm="100000">
                                          <p:val>
                                            <p:strVal val="#ppt_w"/>
                                          </p:val>
                                        </p:tav>
                                      </p:tavLst>
                                    </p:anim>
                                    <p:anim calcmode="lin" valueType="num">
                                      <p:cBhvr>
                                        <p:cTn id="35" dur="1000" fill="hold"/>
                                        <p:tgtEl>
                                          <p:spTgt spid="19461"/>
                                        </p:tgtEl>
                                        <p:attrNameLst>
                                          <p:attrName>ppt_h</p:attrName>
                                        </p:attrNameLst>
                                      </p:cBhvr>
                                      <p:tavLst>
                                        <p:tav tm="0">
                                          <p:val>
                                            <p:strVal val="#ppt_h"/>
                                          </p:val>
                                        </p:tav>
                                        <p:tav tm="100000">
                                          <p:val>
                                            <p:strVal val="#ppt_h"/>
                                          </p:val>
                                        </p:tav>
                                      </p:tavLst>
                                    </p:anim>
                                    <p:animEffect transition="in" filter="fade">
                                      <p:cBhvr>
                                        <p:cTn id="36" dur="1000"/>
                                        <p:tgtEl>
                                          <p:spTgt spid="19461"/>
                                        </p:tgtEl>
                                      </p:cBhvr>
                                    </p:animEffect>
                                  </p:childTnLst>
                                </p:cTn>
                              </p:par>
                            </p:childTnLst>
                          </p:cTn>
                        </p:par>
                        <p:par>
                          <p:cTn id="37" fill="hold" nodeType="afterGroup">
                            <p:stCondLst>
                              <p:cond delay="4000"/>
                            </p:stCondLst>
                            <p:childTnLst>
                              <p:par>
                                <p:cTn id="38" presetID="55" presetClass="entr" presetSubtype="0" fill="hold" nodeType="afterEffect">
                                  <p:stCondLst>
                                    <p:cond delay="0"/>
                                  </p:stCondLst>
                                  <p:childTnLst>
                                    <p:set>
                                      <p:cBhvr>
                                        <p:cTn id="39" dur="1" fill="hold">
                                          <p:stCondLst>
                                            <p:cond delay="0"/>
                                          </p:stCondLst>
                                        </p:cTn>
                                        <p:tgtEl>
                                          <p:spTgt spid="19460"/>
                                        </p:tgtEl>
                                        <p:attrNameLst>
                                          <p:attrName>style.visibility</p:attrName>
                                        </p:attrNameLst>
                                      </p:cBhvr>
                                      <p:to>
                                        <p:strVal val="visible"/>
                                      </p:to>
                                    </p:set>
                                    <p:anim calcmode="lin" valueType="num">
                                      <p:cBhvr>
                                        <p:cTn id="40" dur="1000" fill="hold"/>
                                        <p:tgtEl>
                                          <p:spTgt spid="19460"/>
                                        </p:tgtEl>
                                        <p:attrNameLst>
                                          <p:attrName>ppt_w</p:attrName>
                                        </p:attrNameLst>
                                      </p:cBhvr>
                                      <p:tavLst>
                                        <p:tav tm="0">
                                          <p:val>
                                            <p:strVal val="#ppt_w*0.70"/>
                                          </p:val>
                                        </p:tav>
                                        <p:tav tm="100000">
                                          <p:val>
                                            <p:strVal val="#ppt_w"/>
                                          </p:val>
                                        </p:tav>
                                      </p:tavLst>
                                    </p:anim>
                                    <p:anim calcmode="lin" valueType="num">
                                      <p:cBhvr>
                                        <p:cTn id="41" dur="1000" fill="hold"/>
                                        <p:tgtEl>
                                          <p:spTgt spid="19460"/>
                                        </p:tgtEl>
                                        <p:attrNameLst>
                                          <p:attrName>ppt_h</p:attrName>
                                        </p:attrNameLst>
                                      </p:cBhvr>
                                      <p:tavLst>
                                        <p:tav tm="0">
                                          <p:val>
                                            <p:strVal val="#ppt_h"/>
                                          </p:val>
                                        </p:tav>
                                        <p:tav tm="100000">
                                          <p:val>
                                            <p:strVal val="#ppt_h"/>
                                          </p:val>
                                        </p:tav>
                                      </p:tavLst>
                                    </p:anim>
                                    <p:animEffect transition="in" filter="fade">
                                      <p:cBhvr>
                                        <p:cTn id="42" dur="1000"/>
                                        <p:tgtEl>
                                          <p:spTgt spid="19460"/>
                                        </p:tgtEl>
                                      </p:cBhvr>
                                    </p:animEffect>
                                  </p:childTnLst>
                                </p:cTn>
                              </p:par>
                            </p:childTnLst>
                          </p:cTn>
                        </p:par>
                        <p:par>
                          <p:cTn id="43" fill="hold" nodeType="afterGroup">
                            <p:stCondLst>
                              <p:cond delay="5000"/>
                            </p:stCondLst>
                            <p:childTnLst>
                              <p:par>
                                <p:cTn id="44" presetID="5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strVal val="#ppt_w*0.70"/>
                                          </p:val>
                                        </p:tav>
                                        <p:tav tm="100000">
                                          <p:val>
                                            <p:strVal val="#ppt_w"/>
                                          </p:val>
                                        </p:tav>
                                      </p:tavLst>
                                    </p:anim>
                                    <p:anim calcmode="lin" valueType="num">
                                      <p:cBhvr>
                                        <p:cTn id="47" dur="1000" fill="hold"/>
                                        <p:tgtEl>
                                          <p:spTgt spid="2"/>
                                        </p:tgtEl>
                                        <p:attrNameLst>
                                          <p:attrName>ppt_h</p:attrName>
                                        </p:attrNameLst>
                                      </p:cBhvr>
                                      <p:tavLst>
                                        <p:tav tm="0">
                                          <p:val>
                                            <p:strVal val="#ppt_h"/>
                                          </p:val>
                                        </p:tav>
                                        <p:tav tm="100000">
                                          <p:val>
                                            <p:strVal val="#ppt_h"/>
                                          </p:val>
                                        </p:tav>
                                      </p:tavLst>
                                    </p:anim>
                                    <p:animEffect transition="in" filter="fade">
                                      <p:cBhvr>
                                        <p:cTn id="4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P spid="194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28625" y="1643063"/>
            <a:ext cx="5715000" cy="4591050"/>
          </a:xfrm>
          <a:gradFill rotWithShape="1">
            <a:gsLst>
              <a:gs pos="0">
                <a:srgbClr val="FFFFFF"/>
              </a:gs>
              <a:gs pos="50000">
                <a:srgbClr val="CC66FF"/>
              </a:gs>
              <a:gs pos="100000">
                <a:srgbClr val="FFFFFF"/>
              </a:gs>
            </a:gsLst>
            <a:lin ang="18900000" scaled="1"/>
          </a:gradFill>
          <a:ln>
            <a:solidFill>
              <a:schemeClr val="accent2"/>
            </a:solidFill>
          </a:ln>
        </p:spPr>
        <p:txBody>
          <a:bodyPr>
            <a:normAutofit fontScale="92500"/>
          </a:bodyPr>
          <a:lstStyle/>
          <a:p>
            <a:pPr marL="179388" indent="0" eaLnBrk="1" fontAlgn="auto" hangingPunct="1">
              <a:lnSpc>
                <a:spcPct val="80000"/>
              </a:lnSpc>
              <a:spcAft>
                <a:spcPts val="0"/>
              </a:spcAft>
              <a:buFont typeface="Wingdings" pitchFamily="2" charset="2"/>
              <a:buNone/>
              <a:defRPr/>
            </a:pPr>
            <a:r>
              <a:rPr lang="en-US" sz="1800" smtClean="0"/>
              <a:t>	</a:t>
            </a:r>
          </a:p>
          <a:p>
            <a:pPr marL="179388" indent="0" eaLnBrk="1" fontAlgn="auto" hangingPunct="1">
              <a:spcAft>
                <a:spcPts val="0"/>
              </a:spcAft>
              <a:buFont typeface="Wingdings" pitchFamily="2" charset="2"/>
              <a:buNone/>
              <a:defRPr/>
            </a:pPr>
            <a:r>
              <a:rPr lang="en-US" sz="1800" b="1" i="1" smtClean="0"/>
              <a:t>A</a:t>
            </a:r>
            <a:r>
              <a:rPr lang="uk-UA" sz="1800" b="1" i="1" smtClean="0"/>
              <a:t>dware</a:t>
            </a:r>
            <a:r>
              <a:rPr lang="uk-UA" sz="1800" smtClean="0"/>
              <a:t> </a:t>
            </a:r>
            <a:r>
              <a:rPr lang="en-US" sz="1800" smtClean="0"/>
              <a:t>-</a:t>
            </a:r>
            <a:r>
              <a:rPr lang="uk-UA" sz="1800" smtClean="0"/>
              <a:t> так називають програми, які під час своєї роботи виводять на екран рекламні стрічки — банери. Подібні програми сповільнюють роботу вашої системи.</a:t>
            </a:r>
          </a:p>
          <a:p>
            <a:pPr marL="179388" indent="0" eaLnBrk="1" fontAlgn="auto" hangingPunct="1">
              <a:spcAft>
                <a:spcPts val="0"/>
              </a:spcAft>
              <a:buFont typeface="Wingdings" pitchFamily="2" charset="2"/>
              <a:buNone/>
              <a:defRPr/>
            </a:pPr>
            <a:r>
              <a:rPr lang="uk-UA" sz="1800" smtClean="0"/>
              <a:t>Програми типу </a:t>
            </a:r>
            <a:r>
              <a:rPr lang="uk-UA" sz="1800" b="1" smtClean="0"/>
              <a:t>spyware</a:t>
            </a:r>
            <a:r>
              <a:rPr lang="uk-UA" sz="1800" smtClean="0"/>
              <a:t> без вашого дозволу надсилають комусь інформацію про те, що ви робите в Інтернеті. Зазвичай це здійснюється в рекламних цілях. Програмне забезпечення типу spyware також сповільнює роботу системи і навіть призводить до її збоїв. </a:t>
            </a:r>
            <a:endParaRPr lang="en-US" sz="1800" smtClean="0"/>
          </a:p>
          <a:p>
            <a:pPr marL="179388" indent="0" eaLnBrk="1" fontAlgn="auto" hangingPunct="1">
              <a:spcAft>
                <a:spcPts val="0"/>
              </a:spcAft>
              <a:buFont typeface="Wingdings" pitchFamily="2" charset="2"/>
              <a:buNone/>
              <a:defRPr/>
            </a:pPr>
            <a:r>
              <a:rPr lang="uk-UA" sz="1800" smtClean="0"/>
              <a:t>Існує декілька програм, що застосовуються з метою блокування програмного забезпечення типу adware і spyware. </a:t>
            </a:r>
            <a:r>
              <a:rPr lang="en-US" sz="1800" smtClean="0"/>
              <a:t/>
            </a:r>
            <a:br>
              <a:rPr lang="en-US" sz="1800" smtClean="0"/>
            </a:br>
            <a:r>
              <a:rPr lang="uk-UA" sz="1800" smtClean="0"/>
              <a:t>Це, зокрема, такі:</a:t>
            </a:r>
            <a:r>
              <a:rPr lang="en-US" sz="1800" smtClean="0"/>
              <a:t> </a:t>
            </a:r>
            <a:r>
              <a:rPr lang="uk-UA" sz="1800" smtClean="0"/>
              <a:t>Spybot Search &amp; Destroy</a:t>
            </a:r>
            <a:r>
              <a:rPr lang="en-US" sz="1800" smtClean="0"/>
              <a:t>, </a:t>
            </a:r>
            <a:r>
              <a:rPr lang="uk-UA" sz="1800" smtClean="0"/>
              <a:t>Lavasoft Adware</a:t>
            </a:r>
            <a:r>
              <a:rPr lang="en-US" sz="1800" smtClean="0"/>
              <a:t>, </a:t>
            </a:r>
            <a:r>
              <a:rPr lang="uk-UA" sz="1800" smtClean="0"/>
              <a:t>Spyware Doctor 2.0</a:t>
            </a:r>
            <a:r>
              <a:rPr lang="en-US" sz="1800" smtClean="0"/>
              <a:t> </a:t>
            </a:r>
            <a:r>
              <a:rPr lang="uk-UA" sz="1800" smtClean="0"/>
              <a:t>та інші.</a:t>
            </a:r>
            <a:endParaRPr lang="ru-RU" sz="1800" smtClean="0"/>
          </a:p>
        </p:txBody>
      </p:sp>
      <p:pic>
        <p:nvPicPr>
          <p:cNvPr id="20484" name="Picture 8" descr="http://www.adware-spyware-removal.com/images/adwaremoni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2362200"/>
            <a:ext cx="2670175" cy="2743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0486" name="AutoShape 6"/>
          <p:cNvSpPr>
            <a:spLocks noChangeArrowheads="1"/>
          </p:cNvSpPr>
          <p:nvPr/>
        </p:nvSpPr>
        <p:spPr bwMode="auto">
          <a:xfrm>
            <a:off x="428625" y="428625"/>
            <a:ext cx="8358188" cy="857250"/>
          </a:xfrm>
          <a:prstGeom prst="roundRect">
            <a:avLst>
              <a:gd name="adj" fmla="val 16667"/>
            </a:avLst>
          </a:prstGeom>
          <a:gradFill rotWithShape="1">
            <a:gsLst>
              <a:gs pos="0">
                <a:schemeClr val="accent2"/>
              </a:gs>
              <a:gs pos="100000">
                <a:schemeClr val="accent2">
                  <a:gamma/>
                  <a:tint val="52941"/>
                  <a:invGamma/>
                </a:schemeClr>
              </a:gs>
            </a:gsLst>
            <a:lin ang="5400000" scaled="1"/>
          </a:gradFill>
          <a:ln w="9525">
            <a:solidFill>
              <a:schemeClr val="tx1"/>
            </a:solidFill>
            <a:round/>
            <a:headEnd/>
            <a:tailEnd/>
          </a:ln>
          <a:effectLst/>
        </p:spPr>
        <p:txBody>
          <a:bodyPr wrap="none" anchor="ctr"/>
          <a:lstStyle/>
          <a:p>
            <a:pPr algn="ctr" eaLnBrk="1" hangingPunct="1">
              <a:defRPr/>
            </a:pPr>
            <a:r>
              <a:rPr lang="en-US" sz="4400" b="1" dirty="0">
                <a:effectLst>
                  <a:outerShdw blurRad="38100" dist="38100" dir="2700000" algn="tl">
                    <a:srgbClr val="FFFFFF"/>
                  </a:outerShdw>
                </a:effectLst>
              </a:rPr>
              <a:t>Adware </a:t>
            </a:r>
            <a:r>
              <a:rPr lang="en-US" sz="4400" b="1" dirty="0" err="1">
                <a:effectLst>
                  <a:outerShdw blurRad="38100" dist="38100" dir="2700000" algn="tl">
                    <a:srgbClr val="FFFFFF"/>
                  </a:outerShdw>
                </a:effectLst>
              </a:rPr>
              <a:t>i</a:t>
            </a:r>
            <a:r>
              <a:rPr lang="en-US" sz="4400" b="1" dirty="0">
                <a:effectLst>
                  <a:outerShdw blurRad="38100" dist="38100" dir="2700000" algn="tl">
                    <a:srgbClr val="FFFFFF"/>
                  </a:outerShdw>
                </a:effectLst>
              </a:rPr>
              <a:t> spyware</a:t>
            </a:r>
            <a:endParaRPr lang="ru-RU" sz="4400" b="1" dirty="0">
              <a:effectLst>
                <a:outerShdw blurRad="38100" dist="38100" dir="2700000" algn="tl">
                  <a:srgbClr val="FFFFFF"/>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20483">
                                            <p:bg/>
                                          </p:spTgt>
                                        </p:tgtEl>
                                        <p:attrNameLst>
                                          <p:attrName>style.visibility</p:attrName>
                                        </p:attrNameLst>
                                      </p:cBhvr>
                                      <p:to>
                                        <p:strVal val="visible"/>
                                      </p:to>
                                    </p:set>
                                    <p:animEffect transition="in" filter="fade">
                                      <p:cBhvr>
                                        <p:cTn id="7" dur="100"/>
                                        <p:tgtEl>
                                          <p:spTgt spid="20483">
                                            <p:bg/>
                                          </p:spTgt>
                                        </p:tgtEl>
                                      </p:cBhvr>
                                    </p:animEffect>
                                    <p:anim calcmode="lin" valueType="num">
                                      <p:cBhvr>
                                        <p:cTn id="8" dur="400" fill="hold"/>
                                        <p:tgtEl>
                                          <p:spTgt spid="20483">
                                            <p:bg/>
                                          </p:spTgt>
                                        </p:tgtEl>
                                        <p:attrNameLst>
                                          <p:attrName>ppt_x</p:attrName>
                                        </p:attrNameLst>
                                      </p:cBhvr>
                                      <p:tavLst>
                                        <p:tav tm="0">
                                          <p:val>
                                            <p:strVal val="#ppt_x"/>
                                          </p:val>
                                        </p:tav>
                                        <p:tav tm="100000">
                                          <p:val>
                                            <p:strVal val="#ppt_x"/>
                                          </p:val>
                                        </p:tav>
                                      </p:tavLst>
                                    </p:anim>
                                    <p:anim calcmode="lin" valueType="num">
                                      <p:cBhvr>
                                        <p:cTn id="9" dur="400" fill="hold"/>
                                        <p:tgtEl>
                                          <p:spTgt spid="20483">
                                            <p:bg/>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0483">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0483">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43" presetClass="entr" presetSubtype="0" fill="hold" grpId="0" nodeType="afterEffect">
                                  <p:stCondLst>
                                    <p:cond delay="0"/>
                                  </p:stCondLst>
                                  <p:childTnLst>
                                    <p:set>
                                      <p:cBhvr>
                                        <p:cTn id="14" dur="1" fill="hold">
                                          <p:stCondLst>
                                            <p:cond delay="0"/>
                                          </p:stCondLst>
                                        </p:cTn>
                                        <p:tgtEl>
                                          <p:spTgt spid="20483">
                                            <p:txEl>
                                              <p:pRg st="0" end="0"/>
                                            </p:txEl>
                                          </p:spTgt>
                                        </p:tgtEl>
                                        <p:attrNameLst>
                                          <p:attrName>style.visibility</p:attrName>
                                        </p:attrNameLst>
                                      </p:cBhvr>
                                      <p:to>
                                        <p:strVal val="visible"/>
                                      </p:to>
                                    </p:set>
                                    <p:animEffect transition="in" filter="fade">
                                      <p:cBhvr>
                                        <p:cTn id="15" dur="100"/>
                                        <p:tgtEl>
                                          <p:spTgt spid="20483">
                                            <p:txEl>
                                              <p:pRg st="0" end="0"/>
                                            </p:txEl>
                                          </p:spTgt>
                                        </p:tgtEl>
                                      </p:cBhvr>
                                    </p:animEffect>
                                    <p:anim calcmode="lin" valueType="num">
                                      <p:cBhvr>
                                        <p:cTn id="16" dur="4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20483">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048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048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2000"/>
                            </p:stCondLst>
                            <p:childTnLst>
                              <p:par>
                                <p:cTn id="21" presetID="43" presetClass="entr" presetSubtype="0" fill="hold" grpId="0" nodeType="afterEffect">
                                  <p:stCondLst>
                                    <p:cond delay="0"/>
                                  </p:stCondLst>
                                  <p:childTnLst>
                                    <p:set>
                                      <p:cBhvr>
                                        <p:cTn id="22" dur="1" fill="hold">
                                          <p:stCondLst>
                                            <p:cond delay="0"/>
                                          </p:stCondLst>
                                        </p:cTn>
                                        <p:tgtEl>
                                          <p:spTgt spid="20483">
                                            <p:txEl>
                                              <p:pRg st="1" end="1"/>
                                            </p:txEl>
                                          </p:spTgt>
                                        </p:tgtEl>
                                        <p:attrNameLst>
                                          <p:attrName>style.visibility</p:attrName>
                                        </p:attrNameLst>
                                      </p:cBhvr>
                                      <p:to>
                                        <p:strVal val="visible"/>
                                      </p:to>
                                    </p:set>
                                    <p:animEffect transition="in" filter="fade">
                                      <p:cBhvr>
                                        <p:cTn id="23" dur="100"/>
                                        <p:tgtEl>
                                          <p:spTgt spid="20483">
                                            <p:txEl>
                                              <p:pRg st="1" end="1"/>
                                            </p:txEl>
                                          </p:spTgt>
                                        </p:tgtEl>
                                      </p:cBhvr>
                                    </p:animEffect>
                                    <p:anim calcmode="lin" valueType="num">
                                      <p:cBhvr>
                                        <p:cTn id="24" dur="4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2048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048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048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nodeType="afterGroup">
                            <p:stCondLst>
                              <p:cond delay="3000"/>
                            </p:stCondLst>
                            <p:childTnLst>
                              <p:par>
                                <p:cTn id="29" presetID="43" presetClass="entr" presetSubtype="0" fill="hold" grpId="0" nodeType="afterEffect">
                                  <p:stCondLst>
                                    <p:cond delay="0"/>
                                  </p:stCondLst>
                                  <p:childTnLst>
                                    <p:set>
                                      <p:cBhvr>
                                        <p:cTn id="30" dur="1" fill="hold">
                                          <p:stCondLst>
                                            <p:cond delay="0"/>
                                          </p:stCondLst>
                                        </p:cTn>
                                        <p:tgtEl>
                                          <p:spTgt spid="20483">
                                            <p:txEl>
                                              <p:pRg st="2" end="2"/>
                                            </p:txEl>
                                          </p:spTgt>
                                        </p:tgtEl>
                                        <p:attrNameLst>
                                          <p:attrName>style.visibility</p:attrName>
                                        </p:attrNameLst>
                                      </p:cBhvr>
                                      <p:to>
                                        <p:strVal val="visible"/>
                                      </p:to>
                                    </p:set>
                                    <p:animEffect transition="in" filter="fade">
                                      <p:cBhvr>
                                        <p:cTn id="31" dur="100"/>
                                        <p:tgtEl>
                                          <p:spTgt spid="20483">
                                            <p:txEl>
                                              <p:pRg st="2" end="2"/>
                                            </p:txEl>
                                          </p:spTgt>
                                        </p:tgtEl>
                                      </p:cBhvr>
                                    </p:animEffect>
                                    <p:anim calcmode="lin" valueType="num">
                                      <p:cBhvr>
                                        <p:cTn id="32" dur="4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33" dur="400" fill="hold"/>
                                        <p:tgtEl>
                                          <p:spTgt spid="20483">
                                            <p:txEl>
                                              <p:pRg st="2" end="2"/>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2048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2048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6" fill="hold" nodeType="afterGroup">
                            <p:stCondLst>
                              <p:cond delay="4000"/>
                            </p:stCondLst>
                            <p:childTnLst>
                              <p:par>
                                <p:cTn id="37" presetID="43" presetClass="entr" presetSubtype="0" fill="hold" grpId="0" nodeType="afterEffect">
                                  <p:stCondLst>
                                    <p:cond delay="0"/>
                                  </p:stCondLst>
                                  <p:childTnLst>
                                    <p:set>
                                      <p:cBhvr>
                                        <p:cTn id="38" dur="1" fill="hold">
                                          <p:stCondLst>
                                            <p:cond delay="0"/>
                                          </p:stCondLst>
                                        </p:cTn>
                                        <p:tgtEl>
                                          <p:spTgt spid="20483">
                                            <p:txEl>
                                              <p:pRg st="3" end="3"/>
                                            </p:txEl>
                                          </p:spTgt>
                                        </p:tgtEl>
                                        <p:attrNameLst>
                                          <p:attrName>style.visibility</p:attrName>
                                        </p:attrNameLst>
                                      </p:cBhvr>
                                      <p:to>
                                        <p:strVal val="visible"/>
                                      </p:to>
                                    </p:set>
                                    <p:animEffect transition="in" filter="fade">
                                      <p:cBhvr>
                                        <p:cTn id="39" dur="100"/>
                                        <p:tgtEl>
                                          <p:spTgt spid="20483">
                                            <p:txEl>
                                              <p:pRg st="3" end="3"/>
                                            </p:txEl>
                                          </p:spTgt>
                                        </p:tgtEl>
                                      </p:cBhvr>
                                    </p:animEffect>
                                    <p:anim calcmode="lin" valueType="num">
                                      <p:cBhvr>
                                        <p:cTn id="40" dur="4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41" dur="400" fill="hold"/>
                                        <p:tgtEl>
                                          <p:spTgt spid="20483">
                                            <p:txEl>
                                              <p:pRg st="3" end="3"/>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2048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2048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4" fill="hold" nodeType="afterGroup">
                            <p:stCondLst>
                              <p:cond delay="5000"/>
                            </p:stCondLst>
                            <p:childTnLst>
                              <p:par>
                                <p:cTn id="45" presetID="43" presetClass="entr" presetSubtype="0" fill="hold" nodeType="afterEffect">
                                  <p:stCondLst>
                                    <p:cond delay="0"/>
                                  </p:stCondLst>
                                  <p:childTnLst>
                                    <p:set>
                                      <p:cBhvr>
                                        <p:cTn id="46" dur="1" fill="hold">
                                          <p:stCondLst>
                                            <p:cond delay="0"/>
                                          </p:stCondLst>
                                        </p:cTn>
                                        <p:tgtEl>
                                          <p:spTgt spid="20484"/>
                                        </p:tgtEl>
                                        <p:attrNameLst>
                                          <p:attrName>style.visibility</p:attrName>
                                        </p:attrNameLst>
                                      </p:cBhvr>
                                      <p:to>
                                        <p:strVal val="visible"/>
                                      </p:to>
                                    </p:set>
                                    <p:animEffect transition="in" filter="fade">
                                      <p:cBhvr>
                                        <p:cTn id="47" dur="100"/>
                                        <p:tgtEl>
                                          <p:spTgt spid="20484"/>
                                        </p:tgtEl>
                                      </p:cBhvr>
                                    </p:animEffect>
                                    <p:anim calcmode="lin" valueType="num">
                                      <p:cBhvr>
                                        <p:cTn id="48" dur="400" fill="hold"/>
                                        <p:tgtEl>
                                          <p:spTgt spid="20484"/>
                                        </p:tgtEl>
                                        <p:attrNameLst>
                                          <p:attrName>ppt_x</p:attrName>
                                        </p:attrNameLst>
                                      </p:cBhvr>
                                      <p:tavLst>
                                        <p:tav tm="0">
                                          <p:val>
                                            <p:strVal val="#ppt_x"/>
                                          </p:val>
                                        </p:tav>
                                        <p:tav tm="100000">
                                          <p:val>
                                            <p:strVal val="#ppt_x"/>
                                          </p:val>
                                        </p:tav>
                                      </p:tavLst>
                                    </p:anim>
                                    <p:anim calcmode="lin" valueType="num">
                                      <p:cBhvr>
                                        <p:cTn id="49" dur="400" fill="hold"/>
                                        <p:tgtEl>
                                          <p:spTgt spid="20484"/>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2048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2048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28625" y="1571625"/>
            <a:ext cx="8429625" cy="928688"/>
          </a:xfrm>
          <a:gradFill rotWithShape="1">
            <a:gsLst>
              <a:gs pos="0">
                <a:srgbClr val="FF66FF"/>
              </a:gs>
              <a:gs pos="100000">
                <a:srgbClr val="FFFFFF"/>
              </a:gs>
            </a:gsLst>
            <a:lin ang="2700000" scaled="1"/>
          </a:gradFill>
          <a:ln>
            <a:solidFill>
              <a:schemeClr val="accent2"/>
            </a:solidFill>
          </a:ln>
        </p:spPr>
        <p:txBody>
          <a:bodyPr>
            <a:normAutofit lnSpcReduction="10000"/>
          </a:bodyPr>
          <a:lstStyle/>
          <a:p>
            <a:pPr marL="34925" indent="0" eaLnBrk="1" fontAlgn="auto" hangingPunct="1">
              <a:lnSpc>
                <a:spcPct val="80000"/>
              </a:lnSpc>
              <a:spcAft>
                <a:spcPts val="0"/>
              </a:spcAft>
              <a:buFont typeface="Wingdings" pitchFamily="2" charset="2"/>
              <a:buNone/>
              <a:defRPr/>
            </a:pPr>
            <a:r>
              <a:rPr lang="en-US" sz="1800" smtClean="0"/>
              <a:t>C</a:t>
            </a:r>
            <a:r>
              <a:rPr lang="uk-UA" sz="1800" smtClean="0"/>
              <a:t>ookie-файли </a:t>
            </a:r>
            <a:r>
              <a:rPr lang="en-US" sz="1800" smtClean="0"/>
              <a:t> - </a:t>
            </a:r>
            <a:r>
              <a:rPr lang="uk-UA" sz="1800" smtClean="0"/>
              <a:t>зовсім не шпигунський засіб, і коли вони застосовуються за призначенням, то значно полегшують ваше перебування в Інтернеті. Це маленькі текстові файли, що містять дані, а не програми і тим більше не віруси. </a:t>
            </a:r>
          </a:p>
        </p:txBody>
      </p:sp>
      <p:pic>
        <p:nvPicPr>
          <p:cNvPr id="21508" name="Рисунок 3" descr="4_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3048000"/>
            <a:ext cx="36417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p:cNvSpPr txBox="1">
            <a:spLocks noChangeArrowheads="1"/>
          </p:cNvSpPr>
          <p:nvPr/>
        </p:nvSpPr>
        <p:spPr bwMode="auto">
          <a:xfrm>
            <a:off x="4343400" y="2500313"/>
            <a:ext cx="4443413" cy="3970337"/>
          </a:xfrm>
          <a:prstGeom prst="rect">
            <a:avLst/>
          </a:prstGeom>
          <a:gradFill rotWithShape="1">
            <a:gsLst>
              <a:gs pos="0">
                <a:srgbClr val="FFF1FB"/>
              </a:gs>
              <a:gs pos="100000">
                <a:srgbClr val="FF33CC"/>
              </a:gs>
            </a:gsLst>
            <a:path path="shape">
              <a:fillToRect l="50000" t="50000" r="50000" b="50000"/>
            </a:path>
          </a:gradFill>
          <a:ln w="9525">
            <a:solidFill>
              <a:schemeClr val="accent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a:t>К</a:t>
            </a:r>
            <a:r>
              <a:rPr lang="uk-UA" altLang="ru-RU"/>
              <a:t>оли ви налаштуєте для себе домашню сторінку сайту, то вона під час відкриття набуватиме бажаного вигляду автоматично. Це стає можливим завдяки тому, що відповідні настройки зберігаються в cookie-файлі на вашому комп'ютері, і програмне забезпе­чення сайту читає їх під час завантаження сторінки. Сайти, призначені для купівлі товарів через Інтернет, можуть зберігати кошик для покупок у вигляді cookie. Про­читати cookie-файл може лише програмне забезпечення сайту, який його створив.</a:t>
            </a:r>
          </a:p>
        </p:txBody>
      </p:sp>
      <p:sp>
        <p:nvSpPr>
          <p:cNvPr id="21511" name="AutoShape 7"/>
          <p:cNvSpPr>
            <a:spLocks noChangeArrowheads="1"/>
          </p:cNvSpPr>
          <p:nvPr/>
        </p:nvSpPr>
        <p:spPr bwMode="auto">
          <a:xfrm>
            <a:off x="357188" y="500063"/>
            <a:ext cx="8429625" cy="881062"/>
          </a:xfrm>
          <a:prstGeom prst="roundRect">
            <a:avLst>
              <a:gd name="adj" fmla="val 16667"/>
            </a:avLst>
          </a:prstGeom>
          <a:gradFill rotWithShape="1">
            <a:gsLst>
              <a:gs pos="0">
                <a:schemeClr val="accent2"/>
              </a:gs>
              <a:gs pos="100000">
                <a:schemeClr val="accent2">
                  <a:gamma/>
                  <a:tint val="52941"/>
                  <a:invGamma/>
                </a:schemeClr>
              </a:gs>
            </a:gsLst>
            <a:lin ang="5400000" scaled="1"/>
          </a:gradFill>
          <a:ln w="9525">
            <a:solidFill>
              <a:schemeClr val="tx1"/>
            </a:solidFill>
            <a:round/>
            <a:headEnd/>
            <a:tailEnd/>
          </a:ln>
          <a:effectLst/>
        </p:spPr>
        <p:txBody>
          <a:bodyPr wrap="none" anchor="ctr"/>
          <a:lstStyle/>
          <a:p>
            <a:pPr algn="ctr" eaLnBrk="1" hangingPunct="1">
              <a:defRPr/>
            </a:pPr>
            <a:r>
              <a:rPr lang="en-US" sz="4400" b="1" dirty="0">
                <a:effectLst>
                  <a:outerShdw blurRad="38100" dist="38100" dir="2700000" algn="tl">
                    <a:srgbClr val="FFFFFF"/>
                  </a:outerShdw>
                </a:effectLst>
              </a:rPr>
              <a:t>Cookie - </a:t>
            </a:r>
            <a:r>
              <a:rPr lang="uk-UA" sz="4400" b="1" dirty="0">
                <a:effectLst>
                  <a:outerShdw blurRad="38100" dist="38100" dir="2700000" algn="tl">
                    <a:srgbClr val="FFFFFF"/>
                  </a:outerShdw>
                </a:effectLst>
              </a:rPr>
              <a:t>файли</a:t>
            </a:r>
            <a:endParaRPr lang="ru-RU" sz="4400" b="1" dirty="0">
              <a:effectLst>
                <a:outerShdw blurRad="38100" dist="38100" dir="2700000" algn="tl">
                  <a:srgbClr val="FFFFFF"/>
                </a:outerShdw>
              </a:effectLst>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7">
                                            <p:bg/>
                                          </p:spTgt>
                                        </p:tgtEl>
                                        <p:attrNameLst>
                                          <p:attrName>style.visibility</p:attrName>
                                        </p:attrNameLst>
                                      </p:cBhvr>
                                      <p:to>
                                        <p:strVal val="visible"/>
                                      </p:to>
                                    </p:set>
                                    <p:anim calcmode="lin" valueType="num">
                                      <p:cBhvr additive="base">
                                        <p:cTn id="7" dur="500" fill="hold"/>
                                        <p:tgtEl>
                                          <p:spTgt spid="21507">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bg/>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 calcmode="lin" valueType="num">
                                      <p:cBhvr additive="base">
                                        <p:cTn id="12"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509"/>
                                        </p:tgtEl>
                                        <p:attrNameLst>
                                          <p:attrName>style.visibility</p:attrName>
                                        </p:attrNameLst>
                                      </p:cBhvr>
                                      <p:to>
                                        <p:strVal val="visible"/>
                                      </p:to>
                                    </p:set>
                                    <p:anim calcmode="lin" valueType="num">
                                      <p:cBhvr additive="base">
                                        <p:cTn id="17" dur="500" fill="hold"/>
                                        <p:tgtEl>
                                          <p:spTgt spid="21509"/>
                                        </p:tgtEl>
                                        <p:attrNameLst>
                                          <p:attrName>ppt_x</p:attrName>
                                        </p:attrNameLst>
                                      </p:cBhvr>
                                      <p:tavLst>
                                        <p:tav tm="0">
                                          <p:val>
                                            <p:strVal val="#ppt_x"/>
                                          </p:val>
                                        </p:tav>
                                        <p:tav tm="100000">
                                          <p:val>
                                            <p:strVal val="#ppt_x"/>
                                          </p:val>
                                        </p:tav>
                                      </p:tavLst>
                                    </p:anim>
                                    <p:anim calcmode="lin" valueType="num">
                                      <p:cBhvr additive="base">
                                        <p:cTn id="18" dur="500" fill="hold"/>
                                        <p:tgtEl>
                                          <p:spTgt spid="2150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21508"/>
                                        </p:tgtEl>
                                        <p:attrNameLst>
                                          <p:attrName>style.visibility</p:attrName>
                                        </p:attrNameLst>
                                      </p:cBhvr>
                                      <p:to>
                                        <p:strVal val="visible"/>
                                      </p:to>
                                    </p:set>
                                    <p:anim calcmode="lin" valueType="num">
                                      <p:cBhvr additive="base">
                                        <p:cTn id="22" dur="500" fill="hold"/>
                                        <p:tgtEl>
                                          <p:spTgt spid="21508"/>
                                        </p:tgtEl>
                                        <p:attrNameLst>
                                          <p:attrName>ppt_x</p:attrName>
                                        </p:attrNameLst>
                                      </p:cBhvr>
                                      <p:tavLst>
                                        <p:tav tm="0">
                                          <p:val>
                                            <p:strVal val="0-#ppt_w/2"/>
                                          </p:val>
                                        </p:tav>
                                        <p:tav tm="100000">
                                          <p:val>
                                            <p:strVal val="#ppt_x"/>
                                          </p:val>
                                        </p:tav>
                                      </p:tavLst>
                                    </p:anim>
                                    <p:anim calcmode="lin" valueType="num">
                                      <p:cBhvr additive="base">
                                        <p:cTn id="23"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nimBg="1"/>
      <p:bldP spid="2150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857625" y="1500188"/>
            <a:ext cx="4929188" cy="1785937"/>
          </a:xfrm>
          <a:gradFill rotWithShape="1">
            <a:gsLst>
              <a:gs pos="0">
                <a:srgbClr val="FF33CC"/>
              </a:gs>
              <a:gs pos="100000">
                <a:srgbClr val="FFFFFF"/>
              </a:gs>
            </a:gsLst>
            <a:path path="shape">
              <a:fillToRect l="50000" t="50000" r="50000" b="50000"/>
            </a:path>
          </a:gradFill>
          <a:ln>
            <a:solidFill>
              <a:schemeClr val="accent2"/>
            </a:solidFill>
          </a:ln>
        </p:spPr>
        <p:txBody>
          <a:bodyPr>
            <a:normAutofit fontScale="92500" lnSpcReduction="10000"/>
          </a:bodyPr>
          <a:lstStyle/>
          <a:p>
            <a:pPr marL="34925" indent="0" eaLnBrk="1" fontAlgn="auto" hangingPunct="1">
              <a:spcAft>
                <a:spcPts val="0"/>
              </a:spcAft>
              <a:buFont typeface="Wingdings" pitchFamily="2" charset="2"/>
              <a:buNone/>
              <a:defRPr/>
            </a:pPr>
            <a:r>
              <a:rPr lang="uk-UA" sz="1400" smtClean="0"/>
              <a:t>Існує безліч причин, з яких певні особи застосовують </a:t>
            </a:r>
            <a:r>
              <a:rPr lang="uk-UA" sz="1400" b="1" smtClean="0"/>
              <a:t>шпигунські програми</a:t>
            </a:r>
            <a:r>
              <a:rPr lang="uk-UA" sz="1400" smtClean="0"/>
              <a:t>, що стежать за вашими діями, аналізують вашу електронну пошту та фіксують адреси відвідуваних вами веб-сторінок. Найбільшими користувачами цих засобів є ФБР (у США), корпорації, які стежать за своїми робітниками, та навчальні заклади, що спостерігають за учнями чи студентами.</a:t>
            </a:r>
          </a:p>
          <a:p>
            <a:pPr marL="34925" indent="0" eaLnBrk="1" fontAlgn="auto" hangingPunct="1">
              <a:lnSpc>
                <a:spcPct val="80000"/>
              </a:lnSpc>
              <a:spcAft>
                <a:spcPts val="0"/>
              </a:spcAft>
              <a:buFont typeface="Wingdings" pitchFamily="2" charset="2"/>
              <a:buNone/>
              <a:defRPr/>
            </a:pPr>
            <a:r>
              <a:rPr lang="uk-UA" sz="1400" smtClean="0"/>
              <a:t>		</a:t>
            </a:r>
            <a:endParaRPr lang="ru-RU" sz="1400" smtClean="0"/>
          </a:p>
        </p:txBody>
      </p:sp>
      <p:pic>
        <p:nvPicPr>
          <p:cNvPr id="22532"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428750"/>
            <a:ext cx="3214687"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Групувати 7"/>
          <p:cNvGrpSpPr>
            <a:grpSpLocks/>
          </p:cNvGrpSpPr>
          <p:nvPr/>
        </p:nvGrpSpPr>
        <p:grpSpPr bwMode="auto">
          <a:xfrm>
            <a:off x="4714875" y="3429000"/>
            <a:ext cx="4071938" cy="3214688"/>
            <a:chOff x="1476375" y="1773238"/>
            <a:chExt cx="5715001" cy="4019550"/>
          </a:xfrm>
        </p:grpSpPr>
        <p:pic>
          <p:nvPicPr>
            <p:cNvPr id="22535" name="Picture 14" descr="http://pic.ipicture.ru/uploads/081130/3nw3Uj0P5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773238"/>
              <a:ext cx="57150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51884" y="2053118"/>
              <a:ext cx="4039492" cy="645112"/>
            </a:xfrm>
            <a:prstGeom prst="rect">
              <a:avLst/>
            </a:prstGeom>
            <a:solidFill>
              <a:schemeClr val="bg1">
                <a:lumMod val="95000"/>
                <a:alpha val="68000"/>
              </a:schemeClr>
            </a:solidFill>
            <a:ln w="15875">
              <a:solidFill>
                <a:srgbClr val="C00000"/>
              </a:solidFill>
            </a:ln>
          </p:spPr>
          <p:txBody>
            <a:bodyPr>
              <a:spAutoFit/>
            </a:bodyPr>
            <a:lstStyle/>
            <a:p>
              <a:pPr eaLnBrk="1" hangingPunct="1">
                <a:defRPr/>
              </a:pPr>
              <a:r>
                <a:rPr lang="ru-RU" dirty="0">
                  <a:solidFill>
                    <a:schemeClr val="accent1">
                      <a:lumMod val="50000"/>
                    </a:schemeClr>
                  </a:solidFill>
                </a:rPr>
                <a:t> </a:t>
              </a:r>
              <a:r>
                <a:rPr lang="ru-RU" sz="800" b="1" u="sng" dirty="0">
                  <a:solidFill>
                    <a:schemeClr val="accent1">
                      <a:lumMod val="50000"/>
                    </a:schemeClr>
                  </a:solidFill>
                </a:rPr>
                <a:t>Программа шпион, которая позволяет узнать, что </a:t>
              </a:r>
              <a:r>
                <a:rPr lang="ru-RU" sz="800" b="1" u="sng" dirty="0">
                  <a:solidFill>
                    <a:schemeClr val="accent5">
                      <a:lumMod val="50000"/>
                    </a:schemeClr>
                  </a:solidFill>
                </a:rPr>
                <a:t>другие делают за компьютером в ваше отсутствие.</a:t>
              </a:r>
              <a:endParaRPr lang="uk-UA" sz="800" b="1" u="sng" dirty="0">
                <a:solidFill>
                  <a:schemeClr val="accent5">
                    <a:lumMod val="50000"/>
                  </a:schemeClr>
                </a:solidFill>
              </a:endParaRPr>
            </a:p>
          </p:txBody>
        </p:sp>
      </p:grpSp>
      <p:sp>
        <p:nvSpPr>
          <p:cNvPr id="22534" name="TextBox 8"/>
          <p:cNvSpPr txBox="1">
            <a:spLocks noChangeArrowheads="1"/>
          </p:cNvSpPr>
          <p:nvPr/>
        </p:nvSpPr>
        <p:spPr bwMode="auto">
          <a:xfrm>
            <a:off x="357188" y="3500438"/>
            <a:ext cx="4286250" cy="3079750"/>
          </a:xfrm>
          <a:prstGeom prst="rect">
            <a:avLst/>
          </a:prstGeom>
          <a:gradFill rotWithShape="1">
            <a:gsLst>
              <a:gs pos="0">
                <a:srgbClr val="FFFFFF"/>
              </a:gs>
              <a:gs pos="50000">
                <a:srgbClr val="FF33CC"/>
              </a:gs>
              <a:gs pos="100000">
                <a:srgbClr val="FFFFFF"/>
              </a:gs>
            </a:gsLst>
            <a:lin ang="18900000" scaled="1"/>
          </a:gradFill>
          <a:ln w="9525">
            <a:solidFill>
              <a:schemeClr val="accent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z="1400"/>
              <a:t>Також існує багато засобів, які утруднюють несанкціоноване отримання персональної інформації. Серед них — </a:t>
            </a:r>
            <a:r>
              <a:rPr lang="uk-UA" altLang="ru-RU" sz="1400" b="1"/>
              <a:t>програми батьківського контролю</a:t>
            </a:r>
            <a:r>
              <a:rPr lang="uk-UA" altLang="ru-RU" sz="1400"/>
              <a:t>, що є дуже популярними. Ними користуються не лише батьки, щоб вберегти своїх дітей від відвідування сайтів з небажаним вмістом, а й керівники корпорацій та навчальних закладів, з аналогічною метою. Мандруючи мережею Веб, учні у такому разі стикаються з блокуванням у випадках, коли сторінка, яку вони намагаються відкрити, містить слова, розцінені блокуючою програмою як образливі чи неприйнятні для дитячої або підліткової аудиторії.</a:t>
            </a:r>
          </a:p>
        </p:txBody>
      </p:sp>
      <p:sp>
        <p:nvSpPr>
          <p:cNvPr id="22538" name="AutoShape 10"/>
          <p:cNvSpPr>
            <a:spLocks noChangeArrowheads="1"/>
          </p:cNvSpPr>
          <p:nvPr/>
        </p:nvSpPr>
        <p:spPr bwMode="auto">
          <a:xfrm>
            <a:off x="428625" y="428625"/>
            <a:ext cx="8358188" cy="785813"/>
          </a:xfrm>
          <a:prstGeom prst="roundRect">
            <a:avLst>
              <a:gd name="adj" fmla="val 16667"/>
            </a:avLst>
          </a:prstGeom>
          <a:gradFill rotWithShape="1">
            <a:gsLst>
              <a:gs pos="0">
                <a:schemeClr val="accent2"/>
              </a:gs>
              <a:gs pos="100000">
                <a:schemeClr val="accent2">
                  <a:gamma/>
                  <a:tint val="52941"/>
                  <a:invGamma/>
                </a:schemeClr>
              </a:gs>
            </a:gsLst>
            <a:lin ang="5400000" scaled="1"/>
          </a:gradFill>
          <a:ln w="9525">
            <a:solidFill>
              <a:schemeClr val="tx1"/>
            </a:solidFill>
            <a:round/>
            <a:headEnd/>
            <a:tailEnd/>
          </a:ln>
          <a:effectLst/>
        </p:spPr>
        <p:txBody>
          <a:bodyPr wrap="none" anchor="ctr"/>
          <a:lstStyle/>
          <a:p>
            <a:pPr algn="ctr" eaLnBrk="1" hangingPunct="1">
              <a:defRPr/>
            </a:pPr>
            <a:r>
              <a:rPr lang="uk-UA" sz="4400" b="1" dirty="0">
                <a:effectLst>
                  <a:outerShdw blurRad="38100" dist="38100" dir="2700000" algn="tl">
                    <a:srgbClr val="FFFFFF"/>
                  </a:outerShdw>
                </a:effectLst>
              </a:rPr>
              <a:t>Шпигунські програми</a:t>
            </a:r>
            <a:endParaRPr lang="ru-RU" sz="4400" b="1" dirty="0">
              <a:effectLst>
                <a:outerShdw blurRad="38100" dist="38100" dir="2700000" algn="tl">
                  <a:srgbClr val="FFFFFF"/>
                </a:outerShdw>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531">
                                            <p:bg/>
                                          </p:spTgt>
                                        </p:tgtEl>
                                        <p:attrNameLst>
                                          <p:attrName>style.visibility</p:attrName>
                                        </p:attrNameLst>
                                      </p:cBhvr>
                                      <p:to>
                                        <p:strVal val="visible"/>
                                      </p:to>
                                    </p:set>
                                    <p:anim calcmode="lin" valueType="num">
                                      <p:cBhvr additive="base">
                                        <p:cTn id="7" dur="500" fill="hold"/>
                                        <p:tgtEl>
                                          <p:spTgt spid="22531">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1">
                                            <p:bg/>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 calcmode="lin" valueType="num">
                                      <p:cBhvr additive="base">
                                        <p:cTn id="12" dur="500" fill="hold"/>
                                        <p:tgtEl>
                                          <p:spTgt spid="22531">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 calcmode="lin" valueType="num">
                                      <p:cBhvr additive="base">
                                        <p:cTn id="17" dur="500" fill="hold"/>
                                        <p:tgtEl>
                                          <p:spTgt spid="22531">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2534"/>
                                        </p:tgtEl>
                                        <p:attrNameLst>
                                          <p:attrName>style.visibility</p:attrName>
                                        </p:attrNameLst>
                                      </p:cBhvr>
                                      <p:to>
                                        <p:strVal val="visible"/>
                                      </p:to>
                                    </p:set>
                                    <p:anim calcmode="lin" valueType="num">
                                      <p:cBhvr additive="base">
                                        <p:cTn id="27" dur="500" fill="hold"/>
                                        <p:tgtEl>
                                          <p:spTgt spid="22534"/>
                                        </p:tgtEl>
                                        <p:attrNameLst>
                                          <p:attrName>ppt_x</p:attrName>
                                        </p:attrNameLst>
                                      </p:cBhvr>
                                      <p:tavLst>
                                        <p:tav tm="0">
                                          <p:val>
                                            <p:strVal val="0-#ppt_w/2"/>
                                          </p:val>
                                        </p:tav>
                                        <p:tav tm="100000">
                                          <p:val>
                                            <p:strVal val="#ppt_x"/>
                                          </p:val>
                                        </p:tav>
                                      </p:tavLst>
                                    </p:anim>
                                    <p:anim calcmode="lin" valueType="num">
                                      <p:cBhvr additive="base">
                                        <p:cTn id="28" dur="500" fill="hold"/>
                                        <p:tgtEl>
                                          <p:spTgt spid="2253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1" fill="hold" nodeType="afterEffect">
                                  <p:stCondLst>
                                    <p:cond delay="0"/>
                                  </p:stCondLst>
                                  <p:childTnLst>
                                    <p:set>
                                      <p:cBhvr>
                                        <p:cTn id="31" dur="1" fill="hold">
                                          <p:stCondLst>
                                            <p:cond delay="0"/>
                                          </p:stCondLst>
                                        </p:cTn>
                                        <p:tgtEl>
                                          <p:spTgt spid="22532"/>
                                        </p:tgtEl>
                                        <p:attrNameLst>
                                          <p:attrName>style.visibility</p:attrName>
                                        </p:attrNameLst>
                                      </p:cBhvr>
                                      <p:to>
                                        <p:strVal val="visible"/>
                                      </p:to>
                                    </p:set>
                                    <p:anim calcmode="lin" valueType="num">
                                      <p:cBhvr additive="base">
                                        <p:cTn id="32" dur="500" fill="hold"/>
                                        <p:tgtEl>
                                          <p:spTgt spid="22532"/>
                                        </p:tgtEl>
                                        <p:attrNameLst>
                                          <p:attrName>ppt_x</p:attrName>
                                        </p:attrNameLst>
                                      </p:cBhvr>
                                      <p:tavLst>
                                        <p:tav tm="0">
                                          <p:val>
                                            <p:strVal val="#ppt_x"/>
                                          </p:val>
                                        </p:tav>
                                        <p:tav tm="100000">
                                          <p:val>
                                            <p:strVal val="#ppt_x"/>
                                          </p:val>
                                        </p:tav>
                                      </p:tavLst>
                                    </p:anim>
                                    <p:anim calcmode="lin" valueType="num">
                                      <p:cBhvr additive="base">
                                        <p:cTn id="33" dur="500" fill="hold"/>
                                        <p:tgtEl>
                                          <p:spTgt spid="22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P spid="225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28625" y="1785938"/>
            <a:ext cx="8429625" cy="1428750"/>
          </a:xfrm>
          <a:gradFill rotWithShape="1">
            <a:gsLst>
              <a:gs pos="0">
                <a:srgbClr val="FF66FF"/>
              </a:gs>
              <a:gs pos="50000">
                <a:srgbClr val="FFD1FF"/>
              </a:gs>
              <a:gs pos="100000">
                <a:srgbClr val="FF66FF"/>
              </a:gs>
            </a:gsLst>
            <a:lin ang="5400000" scaled="1"/>
          </a:gradFill>
          <a:ln>
            <a:solidFill>
              <a:schemeClr val="accent2"/>
            </a:solidFill>
          </a:ln>
        </p:spPr>
        <p:txBody>
          <a:bodyPr>
            <a:normAutofit fontScale="92500" lnSpcReduction="10000"/>
          </a:bodyPr>
          <a:lstStyle/>
          <a:p>
            <a:pPr marL="34925" indent="0" eaLnBrk="1" fontAlgn="auto" hangingPunct="1">
              <a:spcAft>
                <a:spcPts val="0"/>
              </a:spcAft>
              <a:buFont typeface="Wingdings" pitchFamily="2" charset="2"/>
              <a:buNone/>
              <a:defRPr/>
            </a:pPr>
            <a:r>
              <a:rPr lang="uk-UA" sz="1600" smtClean="0"/>
              <a:t>Отже, ви мали змогу впевнитись, що є багато людей, які намагаються отримати доступ до чужих комп'ютерів. Проте існують засоби, що утруднюють цей процес або навіть унеможливлюють його. Найпоширеніші з них — брандмауери, а також антивірусне та антиспамове програмне забезпечення. Велике значення має також дотримання користувачами правил безпеки під час роботи в Інтернеті.</a:t>
            </a:r>
            <a:endParaRPr lang="ru-RU" sz="1600" smtClean="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3357563"/>
            <a:ext cx="25971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AutoShape 7"/>
          <p:cNvSpPr>
            <a:spLocks noChangeArrowheads="1"/>
          </p:cNvSpPr>
          <p:nvPr/>
        </p:nvSpPr>
        <p:spPr bwMode="auto">
          <a:xfrm>
            <a:off x="357188" y="428625"/>
            <a:ext cx="8496300" cy="1095375"/>
          </a:xfrm>
          <a:prstGeom prst="roundRect">
            <a:avLst>
              <a:gd name="adj" fmla="val 16667"/>
            </a:avLst>
          </a:prstGeom>
          <a:gradFill rotWithShape="1">
            <a:gsLst>
              <a:gs pos="0">
                <a:schemeClr val="accent2"/>
              </a:gs>
              <a:gs pos="100000">
                <a:schemeClr val="accent2">
                  <a:gamma/>
                  <a:tint val="52941"/>
                  <a:invGamma/>
                </a:schemeClr>
              </a:gs>
            </a:gsLst>
            <a:lin ang="5400000" scaled="1"/>
          </a:gradFill>
          <a:ln w="9525">
            <a:solidFill>
              <a:schemeClr val="tx1"/>
            </a:solidFill>
            <a:round/>
            <a:headEnd/>
            <a:tailEnd/>
          </a:ln>
          <a:effectLst/>
        </p:spPr>
        <p:txBody>
          <a:bodyPr wrap="none" anchor="ctr"/>
          <a:lstStyle/>
          <a:p>
            <a:pPr lvl="1" algn="ctr" eaLnBrk="1" hangingPunct="1">
              <a:defRPr/>
            </a:pPr>
            <a:r>
              <a:rPr lang="uk-UA" sz="3600" b="1" dirty="0">
                <a:effectLst>
                  <a:outerShdw blurRad="38100" dist="38100" dir="2700000" algn="tl">
                    <a:srgbClr val="FFFFFF"/>
                  </a:outerShdw>
                </a:effectLst>
              </a:rPr>
              <a:t>Як уберегтися від непроханих</a:t>
            </a:r>
            <a:r>
              <a:rPr lang="uk-UA" sz="3600" b="1" dirty="0"/>
              <a:t> </a:t>
            </a:r>
          </a:p>
          <a:p>
            <a:pPr lvl="1" algn="ctr" eaLnBrk="1" hangingPunct="1">
              <a:defRPr/>
            </a:pPr>
            <a:r>
              <a:rPr lang="uk-UA" sz="3600" b="1" dirty="0">
                <a:effectLst>
                  <a:outerShdw blurRad="38100" dist="38100" dir="2700000" algn="tl">
                    <a:srgbClr val="FFFFFF"/>
                  </a:outerShdw>
                </a:effectLst>
              </a:rPr>
              <a:t>візитерів?</a:t>
            </a:r>
            <a:endParaRPr lang="ru-RU" sz="3600" b="1" dirty="0">
              <a:effectLst>
                <a:outerShdw blurRad="38100" dist="38100" dir="2700000" algn="tl">
                  <a:srgbClr val="FFFFFF"/>
                </a:outerShdw>
              </a:effectLst>
            </a:endParaRPr>
          </a:p>
        </p:txBody>
      </p:sp>
      <p:pic>
        <p:nvPicPr>
          <p:cNvPr id="23557"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46450"/>
            <a:ext cx="35131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555">
                                            <p:bg/>
                                          </p:spTgt>
                                        </p:tgtEl>
                                        <p:attrNameLst>
                                          <p:attrName>style.visibility</p:attrName>
                                        </p:attrNameLst>
                                      </p:cBhvr>
                                      <p:to>
                                        <p:strVal val="visible"/>
                                      </p:to>
                                    </p:set>
                                    <p:animEffect transition="in" filter="dissolve">
                                      <p:cBhvr>
                                        <p:cTn id="7" dur="500"/>
                                        <p:tgtEl>
                                          <p:spTgt spid="23555">
                                            <p:bg/>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dissolve">
                                      <p:cBhvr>
                                        <p:cTn id="11" dur="500"/>
                                        <p:tgtEl>
                                          <p:spTgt spid="23555">
                                            <p:txEl>
                                              <p:pRg st="0" end="0"/>
                                            </p:txEl>
                                          </p:spTgt>
                                        </p:tgtEl>
                                      </p:cBhvr>
                                    </p:animEffect>
                                  </p:childTnLst>
                                </p:cTn>
                              </p:par>
                            </p:childTnLst>
                          </p:cTn>
                        </p:par>
                        <p:par>
                          <p:cTn id="12" fill="hold" nodeType="afterGroup">
                            <p:stCondLst>
                              <p:cond delay="1000"/>
                            </p:stCondLst>
                            <p:childTnLst>
                              <p:par>
                                <p:cTn id="13" presetID="35" presetClass="entr" presetSubtype="0" fill="hold" nodeType="afterEffect">
                                  <p:stCondLst>
                                    <p:cond delay="0"/>
                                  </p:stCondLst>
                                  <p:childTnLst>
                                    <p:set>
                                      <p:cBhvr>
                                        <p:cTn id="14" dur="1" fill="hold">
                                          <p:stCondLst>
                                            <p:cond delay="0"/>
                                          </p:stCondLst>
                                        </p:cTn>
                                        <p:tgtEl>
                                          <p:spTgt spid="23556"/>
                                        </p:tgtEl>
                                        <p:attrNameLst>
                                          <p:attrName>style.visibility</p:attrName>
                                        </p:attrNameLst>
                                      </p:cBhvr>
                                      <p:to>
                                        <p:strVal val="visible"/>
                                      </p:to>
                                    </p:set>
                                    <p:animEffect transition="in" filter="fade">
                                      <p:cBhvr>
                                        <p:cTn id="15" dur="2000"/>
                                        <p:tgtEl>
                                          <p:spTgt spid="23556"/>
                                        </p:tgtEl>
                                      </p:cBhvr>
                                    </p:animEffect>
                                    <p:anim calcmode="lin" valueType="num">
                                      <p:cBhvr>
                                        <p:cTn id="16" dur="2000" fill="hold"/>
                                        <p:tgtEl>
                                          <p:spTgt spid="23556"/>
                                        </p:tgtEl>
                                        <p:attrNameLst>
                                          <p:attrName>style.rotation</p:attrName>
                                        </p:attrNameLst>
                                      </p:cBhvr>
                                      <p:tavLst>
                                        <p:tav tm="0">
                                          <p:val>
                                            <p:fltVal val="720"/>
                                          </p:val>
                                        </p:tav>
                                        <p:tav tm="100000">
                                          <p:val>
                                            <p:fltVal val="0"/>
                                          </p:val>
                                        </p:tav>
                                      </p:tavLst>
                                    </p:anim>
                                    <p:anim calcmode="lin" valueType="num">
                                      <p:cBhvr>
                                        <p:cTn id="17" dur="2000" fill="hold"/>
                                        <p:tgtEl>
                                          <p:spTgt spid="23556"/>
                                        </p:tgtEl>
                                        <p:attrNameLst>
                                          <p:attrName>ppt_h</p:attrName>
                                        </p:attrNameLst>
                                      </p:cBhvr>
                                      <p:tavLst>
                                        <p:tav tm="0">
                                          <p:val>
                                            <p:fltVal val="0"/>
                                          </p:val>
                                        </p:tav>
                                        <p:tav tm="100000">
                                          <p:val>
                                            <p:strVal val="#ppt_h"/>
                                          </p:val>
                                        </p:tav>
                                      </p:tavLst>
                                    </p:anim>
                                    <p:anim calcmode="lin" valueType="num">
                                      <p:cBhvr>
                                        <p:cTn id="18" dur="2000" fill="hold"/>
                                        <p:tgtEl>
                                          <p:spTgt spid="2355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28625" y="1714500"/>
            <a:ext cx="5357813" cy="1785938"/>
          </a:xfrm>
          <a:gradFill rotWithShape="1">
            <a:gsLst>
              <a:gs pos="0">
                <a:srgbClr val="FF66FF">
                  <a:gamma/>
                  <a:tint val="0"/>
                  <a:invGamma/>
                </a:srgbClr>
              </a:gs>
              <a:gs pos="50000">
                <a:srgbClr val="FF66FF"/>
              </a:gs>
              <a:gs pos="100000">
                <a:srgbClr val="FF66FF">
                  <a:gamma/>
                  <a:tint val="0"/>
                  <a:invGamma/>
                </a:srgbClr>
              </a:gs>
            </a:gsLst>
            <a:lin ang="18900000" scaled="1"/>
          </a:gradFill>
          <a:ln>
            <a:solidFill>
              <a:schemeClr val="accent2"/>
            </a:solidFill>
          </a:ln>
        </p:spPr>
        <p:txBody>
          <a:bodyPr>
            <a:normAutofit lnSpcReduction="10000"/>
          </a:bodyPr>
          <a:lstStyle/>
          <a:p>
            <a:pPr marL="36000" indent="0" eaLnBrk="1" fontAlgn="auto" hangingPunct="1">
              <a:lnSpc>
                <a:spcPct val="80000"/>
              </a:lnSpc>
              <a:spcAft>
                <a:spcPts val="0"/>
              </a:spcAft>
              <a:buFont typeface="Wingdings" pitchFamily="2" charset="2"/>
              <a:buNone/>
              <a:defRPr/>
            </a:pPr>
            <a:r>
              <a:rPr lang="uk-UA" sz="1400" dirty="0" smtClean="0"/>
              <a:t>Взагалі брандмауер — це стіна з вогнестійкого матеріалу, що розташована між буквами й захищає їх від пожежі. В комп'ютерній мережі брандмауером називати програмне та апаратне забезпечення, яке захищає локальну мережу від небезпек. Брандмауер розташовують між локальною мережею та Інтернетом або між окремими  ланками локальної мережі. Він відстежує й аналізує весь потік пакетів з даними що надходить до нього, і пропускає лише дозволені пакети. Таким чином, небезпечний код з Інтернету не може потрапити до локальної мережі.</a:t>
            </a:r>
            <a:r>
              <a:rPr lang="ru-RU" sz="1400" dirty="0" smtClean="0"/>
              <a:t> </a:t>
            </a:r>
          </a:p>
          <a:p>
            <a:pPr marL="265176" indent="-265176" eaLnBrk="1" fontAlgn="auto" hangingPunct="1">
              <a:lnSpc>
                <a:spcPct val="80000"/>
              </a:lnSpc>
              <a:spcAft>
                <a:spcPts val="0"/>
              </a:spcAft>
              <a:buFont typeface="Wingdings" pitchFamily="2" charset="2"/>
              <a:buNone/>
              <a:defRPr/>
            </a:pPr>
            <a:endParaRPr lang="ru-RU" sz="1600" i="1" dirty="0" smtClean="0"/>
          </a:p>
        </p:txBody>
      </p:sp>
      <p:pic>
        <p:nvPicPr>
          <p:cNvPr id="24580" name="Рисунок 3" descr="4.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700213"/>
            <a:ext cx="2771775"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4427538" y="4929188"/>
            <a:ext cx="4392612" cy="1743075"/>
          </a:xfrm>
          <a:prstGeom prst="rect">
            <a:avLst/>
          </a:prstGeom>
          <a:gradFill rotWithShape="1">
            <a:gsLst>
              <a:gs pos="0">
                <a:srgbClr val="FF33CC"/>
              </a:gs>
              <a:gs pos="100000">
                <a:srgbClr val="FFFFFF"/>
              </a:gs>
            </a:gsLst>
            <a:path path="rect">
              <a:fillToRect l="100000" t="100000"/>
            </a:path>
          </a:gradFill>
          <a:ln w="9525">
            <a:solidFill>
              <a:schemeClr val="accent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uk-UA" altLang="ru-RU" sz="1400"/>
              <a:t>Корпоративні брандмауери, що застосовуються в мережах підприємств та установ складаються з апаратного та програмного забезпечення.</a:t>
            </a:r>
          </a:p>
          <a:p>
            <a:pPr eaLnBrk="1" hangingPunct="1">
              <a:buFont typeface="Wingdings" pitchFamily="2" charset="2"/>
              <a:buNone/>
            </a:pPr>
            <a:r>
              <a:rPr lang="uk-UA" altLang="ru-RU" sz="1400"/>
              <a:t>Для захисту домашніх комп'ютерів використовують так звані персональні брандмауери, які зазвичай реалізовані у вигляді програм.</a:t>
            </a:r>
            <a:r>
              <a:rPr lang="uk-UA" altLang="ru-RU" sz="2400" b="1"/>
              <a:t>	</a:t>
            </a:r>
            <a:endParaRPr lang="ru-RU" altLang="ru-RU" sz="2000" i="1"/>
          </a:p>
        </p:txBody>
      </p:sp>
      <p:pic>
        <p:nvPicPr>
          <p:cNvPr id="24582" name="Рисунок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450" y="3573463"/>
            <a:ext cx="29146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AutoShape 8"/>
          <p:cNvSpPr>
            <a:spLocks noChangeArrowheads="1"/>
          </p:cNvSpPr>
          <p:nvPr/>
        </p:nvSpPr>
        <p:spPr bwMode="auto">
          <a:xfrm>
            <a:off x="428625" y="500063"/>
            <a:ext cx="8358188" cy="881062"/>
          </a:xfrm>
          <a:prstGeom prst="roundRect">
            <a:avLst>
              <a:gd name="adj" fmla="val 16667"/>
            </a:avLst>
          </a:prstGeom>
          <a:gradFill rotWithShape="1">
            <a:gsLst>
              <a:gs pos="0">
                <a:schemeClr val="accent2"/>
              </a:gs>
              <a:gs pos="100000">
                <a:schemeClr val="accent2">
                  <a:gamma/>
                  <a:tint val="64314"/>
                  <a:invGamma/>
                </a:schemeClr>
              </a:gs>
            </a:gsLst>
            <a:lin ang="5400000" scaled="1"/>
          </a:gradFill>
          <a:ln w="9525">
            <a:solidFill>
              <a:schemeClr val="tx1"/>
            </a:solidFill>
            <a:round/>
            <a:headEnd/>
            <a:tailEnd/>
          </a:ln>
          <a:effectLst/>
        </p:spPr>
        <p:txBody>
          <a:bodyPr wrap="none" anchor="ctr"/>
          <a:lstStyle/>
          <a:p>
            <a:pPr algn="ctr" eaLnBrk="1" hangingPunct="1">
              <a:defRPr/>
            </a:pPr>
            <a:r>
              <a:rPr lang="uk-UA" sz="4400" b="1" dirty="0">
                <a:effectLst>
                  <a:outerShdw blurRad="38100" dist="38100" dir="2700000" algn="tl">
                    <a:srgbClr val="FFFFFF"/>
                  </a:outerShdw>
                </a:effectLst>
              </a:rPr>
              <a:t>Брандмауери</a:t>
            </a:r>
            <a:endParaRPr lang="ru-RU" sz="4400" b="1" dirty="0">
              <a:effectLst>
                <a:outerShdw blurRad="38100" dist="38100" dir="2700000" algn="tl">
                  <a:srgbClr val="FFFFFF"/>
                </a:outerShdw>
              </a:effectLst>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4579">
                                            <p:bg/>
                                          </p:spTgt>
                                        </p:tgtEl>
                                        <p:attrNameLst>
                                          <p:attrName>style.visibility</p:attrName>
                                        </p:attrNameLst>
                                      </p:cBhvr>
                                      <p:to>
                                        <p:strVal val="visible"/>
                                      </p:to>
                                    </p:set>
                                    <p:animEffect transition="in" filter="wheel(8)">
                                      <p:cBhvr>
                                        <p:cTn id="7" dur="500"/>
                                        <p:tgtEl>
                                          <p:spTgt spid="24579">
                                            <p:bg/>
                                          </p:spTgt>
                                        </p:tgtEl>
                                      </p:cBhvr>
                                    </p:animEffect>
                                  </p:childTnLst>
                                </p:cTn>
                              </p:par>
                            </p:childTnLst>
                          </p:cTn>
                        </p:par>
                        <p:par>
                          <p:cTn id="8" fill="hold" nodeType="afterGroup">
                            <p:stCondLst>
                              <p:cond delay="500"/>
                            </p:stCondLst>
                            <p:childTnLst>
                              <p:par>
                                <p:cTn id="9" presetID="21" presetClass="entr" presetSubtype="8" fill="hold" grpId="0" nodeType="after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wheel(8)">
                                      <p:cBhvr>
                                        <p:cTn id="11" dur="500"/>
                                        <p:tgtEl>
                                          <p:spTgt spid="24579">
                                            <p:txEl>
                                              <p:pRg st="0" end="0"/>
                                            </p:txEl>
                                          </p:spTgt>
                                        </p:tgtEl>
                                      </p:cBhvr>
                                    </p:animEffect>
                                  </p:childTnLst>
                                </p:cTn>
                              </p:par>
                            </p:childTnLst>
                          </p:cTn>
                        </p:par>
                        <p:par>
                          <p:cTn id="12" fill="hold" nodeType="afterGroup">
                            <p:stCondLst>
                              <p:cond delay="1000"/>
                            </p:stCondLst>
                            <p:childTnLst>
                              <p:par>
                                <p:cTn id="13" presetID="21" presetClass="entr" presetSubtype="8" fill="hold" nodeType="afterEffect">
                                  <p:stCondLst>
                                    <p:cond delay="0"/>
                                  </p:stCondLst>
                                  <p:childTnLst>
                                    <p:set>
                                      <p:cBhvr>
                                        <p:cTn id="14" dur="1" fill="hold">
                                          <p:stCondLst>
                                            <p:cond delay="0"/>
                                          </p:stCondLst>
                                        </p:cTn>
                                        <p:tgtEl>
                                          <p:spTgt spid="24582"/>
                                        </p:tgtEl>
                                        <p:attrNameLst>
                                          <p:attrName>style.visibility</p:attrName>
                                        </p:attrNameLst>
                                      </p:cBhvr>
                                      <p:to>
                                        <p:strVal val="visible"/>
                                      </p:to>
                                    </p:set>
                                    <p:animEffect transition="in" filter="wheel(8)">
                                      <p:cBhvr>
                                        <p:cTn id="15" dur="500"/>
                                        <p:tgtEl>
                                          <p:spTgt spid="24582"/>
                                        </p:tgtEl>
                                      </p:cBhvr>
                                    </p:animEffect>
                                  </p:childTnLst>
                                </p:cTn>
                              </p:par>
                            </p:childTnLst>
                          </p:cTn>
                        </p:par>
                        <p:par>
                          <p:cTn id="16" fill="hold" nodeType="afterGroup">
                            <p:stCondLst>
                              <p:cond delay="1500"/>
                            </p:stCondLst>
                            <p:childTnLst>
                              <p:par>
                                <p:cTn id="17" presetID="18" presetClass="entr" presetSubtype="12" fill="hold" nodeType="afterEffect">
                                  <p:stCondLst>
                                    <p:cond delay="0"/>
                                  </p:stCondLst>
                                  <p:childTnLst>
                                    <p:set>
                                      <p:cBhvr>
                                        <p:cTn id="18" dur="1" fill="hold">
                                          <p:stCondLst>
                                            <p:cond delay="0"/>
                                          </p:stCondLst>
                                        </p:cTn>
                                        <p:tgtEl>
                                          <p:spTgt spid="24580"/>
                                        </p:tgtEl>
                                        <p:attrNameLst>
                                          <p:attrName>style.visibility</p:attrName>
                                        </p:attrNameLst>
                                      </p:cBhvr>
                                      <p:to>
                                        <p:strVal val="visible"/>
                                      </p:to>
                                    </p:set>
                                    <p:animEffect transition="in" filter="strips(downLeft)">
                                      <p:cBhvr>
                                        <p:cTn id="19" dur="500"/>
                                        <p:tgtEl>
                                          <p:spTgt spid="24580"/>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4581"/>
                                        </p:tgtEl>
                                        <p:attrNameLst>
                                          <p:attrName>style.visibility</p:attrName>
                                        </p:attrNameLst>
                                      </p:cBhvr>
                                      <p:to>
                                        <p:strVal val="visible"/>
                                      </p:to>
                                    </p:set>
                                    <p:animEffect transition="in" filter="strips(downLeft)">
                                      <p:cBhvr>
                                        <p:cTn id="23"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nimBg="1"/>
      <p:bldP spid="245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28625" y="1857375"/>
            <a:ext cx="3328988" cy="3429000"/>
          </a:xfrm>
          <a:gradFill rotWithShape="1">
            <a:gsLst>
              <a:gs pos="0">
                <a:srgbClr val="FF66FF"/>
              </a:gs>
              <a:gs pos="50000">
                <a:srgbClr val="FFFFFF"/>
              </a:gs>
              <a:gs pos="100000">
                <a:srgbClr val="FF66FF"/>
              </a:gs>
            </a:gsLst>
            <a:lin ang="18900000" scaled="1"/>
          </a:gradFill>
          <a:ln>
            <a:solidFill>
              <a:schemeClr val="accent2"/>
            </a:solidFill>
          </a:ln>
        </p:spPr>
        <p:txBody>
          <a:bodyPr>
            <a:normAutofit fontScale="92500" lnSpcReduction="10000"/>
          </a:bodyPr>
          <a:lstStyle/>
          <a:p>
            <a:pPr marL="34925" indent="-265176" eaLnBrk="1" fontAlgn="auto" hangingPunct="1">
              <a:lnSpc>
                <a:spcPct val="80000"/>
              </a:lnSpc>
              <a:spcAft>
                <a:spcPts val="0"/>
              </a:spcAft>
              <a:buFont typeface="Wingdings" pitchFamily="2" charset="2"/>
              <a:buNone/>
              <a:defRPr/>
            </a:pPr>
            <a:r>
              <a:rPr lang="uk-UA" sz="1600" smtClean="0"/>
              <a:t>	Однією з найбільших загроз для комп'ютерних систем є віруси. Для боротьби з ними можна придбати програмне забезпечення, що називається антивірусним. Воно працюватиме у вашій системі й перевірятиме на вміст вірусів усі файли, які ви отримуєте електронною поштою, завантажуєте з Інтернету, переписуєте на жорсткий диск або запускаєте на виконання з компакт-дисках чи дискети. Це Антивірус Касперського, Symantec Antivirus, McAfee VirusScan, AVG Anti-Virus.</a:t>
            </a:r>
          </a:p>
          <a:p>
            <a:pPr marL="34925" indent="-265176" eaLnBrk="1" fontAlgn="auto" hangingPunct="1">
              <a:lnSpc>
                <a:spcPct val="80000"/>
              </a:lnSpc>
              <a:spcAft>
                <a:spcPts val="0"/>
              </a:spcAft>
              <a:buFont typeface="Wingdings" pitchFamily="2" charset="2"/>
              <a:buNone/>
              <a:defRPr/>
            </a:pPr>
            <a:r>
              <a:rPr lang="uk-UA" sz="1600" smtClean="0"/>
              <a:t>	</a:t>
            </a:r>
            <a:endParaRPr lang="ru-RU" sz="1600" smtClean="0"/>
          </a:p>
        </p:txBody>
      </p:sp>
      <p:sp>
        <p:nvSpPr>
          <p:cNvPr id="25605" name="TextBox 5"/>
          <p:cNvSpPr txBox="1">
            <a:spLocks noChangeArrowheads="1"/>
          </p:cNvSpPr>
          <p:nvPr/>
        </p:nvSpPr>
        <p:spPr bwMode="auto">
          <a:xfrm>
            <a:off x="428625" y="5572125"/>
            <a:ext cx="8358188" cy="882650"/>
          </a:xfrm>
          <a:prstGeom prst="rect">
            <a:avLst/>
          </a:prstGeom>
          <a:gradFill rotWithShape="1">
            <a:gsLst>
              <a:gs pos="0">
                <a:srgbClr val="FF66FF"/>
              </a:gs>
              <a:gs pos="100000">
                <a:srgbClr val="FFC2FF"/>
              </a:gs>
            </a:gsLst>
            <a:path path="rect">
              <a:fillToRect l="100000" t="100000"/>
            </a:path>
          </a:gradFill>
          <a:ln w="9525">
            <a:solidFill>
              <a:schemeClr val="accent2"/>
            </a:solidFill>
            <a:miter lim="800000"/>
            <a:headEnd/>
            <a:tailEnd/>
          </a:ln>
        </p:spPr>
        <p:txBody>
          <a:bodyPr>
            <a:spAutoFit/>
          </a:bodyPr>
          <a:lstStyle>
            <a:lvl1pPr marL="34925">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buFont typeface="Wingdings" pitchFamily="2" charset="2"/>
              <a:buNone/>
            </a:pPr>
            <a:r>
              <a:rPr lang="uk-UA" altLang="ru-RU"/>
              <a:t>Незалежно від того, яку з антивірусних програм ви оберете, важливо постійно її оновлювати. Зазвичай за певну річну оплату ви можете завантажувати оновлення з сайту виробника. Більшість програм самостійно щоденно підключаються до свого сайту й перевіряють, чи нема там «свіжих» оновлень.</a:t>
            </a:r>
            <a:endParaRPr lang="uk-UA" altLang="ru-RU" u="sng"/>
          </a:p>
        </p:txBody>
      </p:sp>
      <p:sp>
        <p:nvSpPr>
          <p:cNvPr id="25606" name="TextBox 6"/>
          <p:cNvSpPr txBox="1">
            <a:spLocks noChangeArrowheads="1"/>
          </p:cNvSpPr>
          <p:nvPr/>
        </p:nvSpPr>
        <p:spPr bwMode="auto">
          <a:xfrm>
            <a:off x="4191000" y="1522413"/>
            <a:ext cx="441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b="1">
                <a:solidFill>
                  <a:srgbClr val="FF0000"/>
                </a:solidFill>
              </a:rPr>
              <a:t>Робота Антивіруса Касперського</a:t>
            </a:r>
          </a:p>
        </p:txBody>
      </p:sp>
      <p:sp>
        <p:nvSpPr>
          <p:cNvPr id="25608" name="AutoShape 8"/>
          <p:cNvSpPr>
            <a:spLocks noChangeArrowheads="1"/>
          </p:cNvSpPr>
          <p:nvPr/>
        </p:nvSpPr>
        <p:spPr bwMode="auto">
          <a:xfrm>
            <a:off x="357188" y="500063"/>
            <a:ext cx="8429625" cy="1023937"/>
          </a:xfrm>
          <a:prstGeom prst="roundRect">
            <a:avLst>
              <a:gd name="adj" fmla="val 16667"/>
            </a:avLst>
          </a:prstGeom>
          <a:gradFill rotWithShape="1">
            <a:gsLst>
              <a:gs pos="0">
                <a:schemeClr val="accent2"/>
              </a:gs>
              <a:gs pos="100000">
                <a:schemeClr val="accent2">
                  <a:gamma/>
                  <a:tint val="57647"/>
                  <a:invGamma/>
                </a:schemeClr>
              </a:gs>
            </a:gsLst>
            <a:lin ang="5400000" scaled="1"/>
          </a:gradFill>
          <a:ln w="9525">
            <a:solidFill>
              <a:schemeClr val="tx1"/>
            </a:solidFill>
            <a:round/>
            <a:headEnd/>
            <a:tailEnd/>
          </a:ln>
          <a:effectLst/>
        </p:spPr>
        <p:txBody>
          <a:bodyPr wrap="none" anchor="ctr"/>
          <a:lstStyle/>
          <a:p>
            <a:pPr algn="ctr" eaLnBrk="1" hangingPunct="1">
              <a:defRPr/>
            </a:pPr>
            <a:r>
              <a:rPr lang="uk-UA" sz="3600" b="1" dirty="0">
                <a:effectLst>
                  <a:outerShdw blurRad="38100" dist="38100" dir="2700000" algn="tl">
                    <a:srgbClr val="FFFFFF"/>
                  </a:outerShdw>
                </a:effectLst>
              </a:rPr>
              <a:t>Антивірусне програмне </a:t>
            </a:r>
          </a:p>
          <a:p>
            <a:pPr algn="ctr" eaLnBrk="1" hangingPunct="1">
              <a:defRPr/>
            </a:pPr>
            <a:r>
              <a:rPr lang="uk-UA" sz="3600" b="1" dirty="0">
                <a:effectLst>
                  <a:outerShdw blurRad="38100" dist="38100" dir="2700000" algn="tl">
                    <a:srgbClr val="FFFFFF"/>
                  </a:outerShdw>
                </a:effectLst>
              </a:rPr>
              <a:t>забезпечення</a:t>
            </a:r>
            <a:endParaRPr lang="ru-RU" sz="3600" b="1" dirty="0">
              <a:effectLst>
                <a:outerShdw blurRad="38100" dist="38100" dir="2700000" algn="tl">
                  <a:srgbClr val="FFFFFF"/>
                </a:outerShdw>
              </a:effectLs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857375"/>
            <a:ext cx="4267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5603">
                                            <p:bg/>
                                          </p:spTgt>
                                        </p:tgtEl>
                                        <p:attrNameLst>
                                          <p:attrName>style.visibility</p:attrName>
                                        </p:attrNameLst>
                                      </p:cBhvr>
                                      <p:to>
                                        <p:strVal val="visible"/>
                                      </p:to>
                                    </p:set>
                                    <p:animEffect transition="in" filter="fade">
                                      <p:cBhvr>
                                        <p:cTn id="7" dur="800" decel="100000"/>
                                        <p:tgtEl>
                                          <p:spTgt spid="25603">
                                            <p:bg/>
                                          </p:spTgt>
                                        </p:tgtEl>
                                      </p:cBhvr>
                                    </p:animEffect>
                                    <p:anim calcmode="lin" valueType="num">
                                      <p:cBhvr>
                                        <p:cTn id="8" dur="800" decel="100000" fill="hold"/>
                                        <p:tgtEl>
                                          <p:spTgt spid="25603">
                                            <p:bg/>
                                          </p:spTgt>
                                        </p:tgtEl>
                                        <p:attrNameLst>
                                          <p:attrName>style.rotation</p:attrName>
                                        </p:attrNameLst>
                                      </p:cBhvr>
                                      <p:tavLst>
                                        <p:tav tm="0">
                                          <p:val>
                                            <p:fltVal val="-90"/>
                                          </p:val>
                                        </p:tav>
                                        <p:tav tm="100000">
                                          <p:val>
                                            <p:fltVal val="0"/>
                                          </p:val>
                                        </p:tav>
                                      </p:tavLst>
                                    </p:anim>
                                    <p:anim calcmode="lin" valueType="num">
                                      <p:cBhvr>
                                        <p:cTn id="9" dur="800" decel="100000" fill="hold"/>
                                        <p:tgtEl>
                                          <p:spTgt spid="25603">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5603">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603">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603">
                                            <p:bg/>
                                          </p:spTgt>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25603">
                                            <p:txEl>
                                              <p:pRg st="0" end="0"/>
                                            </p:txEl>
                                          </p:spTgt>
                                        </p:tgtEl>
                                        <p:attrNameLst>
                                          <p:attrName>style.visibility</p:attrName>
                                        </p:attrNameLst>
                                      </p:cBhvr>
                                      <p:to>
                                        <p:strVal val="visible"/>
                                      </p:to>
                                    </p:set>
                                    <p:animEffect transition="in" filter="fade">
                                      <p:cBhvr>
                                        <p:cTn id="16" dur="800" decel="100000"/>
                                        <p:tgtEl>
                                          <p:spTgt spid="25603">
                                            <p:txEl>
                                              <p:pRg st="0" end="0"/>
                                            </p:txEl>
                                          </p:spTgt>
                                        </p:tgtEl>
                                      </p:cBhvr>
                                    </p:animEffect>
                                    <p:anim calcmode="lin" valueType="num">
                                      <p:cBhvr>
                                        <p:cTn id="17" dur="800" decel="100000" fill="hold"/>
                                        <p:tgtEl>
                                          <p:spTgt spid="25603">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25603">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25603">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5603">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5603">
                                            <p:txEl>
                                              <p:pRg st="0" end="0"/>
                                            </p:txEl>
                                          </p:spTgt>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25603">
                                            <p:txEl>
                                              <p:pRg st="1" end="1"/>
                                            </p:txEl>
                                          </p:spTgt>
                                        </p:tgtEl>
                                        <p:attrNameLst>
                                          <p:attrName>style.visibility</p:attrName>
                                        </p:attrNameLst>
                                      </p:cBhvr>
                                      <p:to>
                                        <p:strVal val="visible"/>
                                      </p:to>
                                    </p:set>
                                    <p:animEffect transition="in" filter="fade">
                                      <p:cBhvr>
                                        <p:cTn id="25" dur="800" decel="100000"/>
                                        <p:tgtEl>
                                          <p:spTgt spid="25603">
                                            <p:txEl>
                                              <p:pRg st="1" end="1"/>
                                            </p:txEl>
                                          </p:spTgt>
                                        </p:tgtEl>
                                      </p:cBhvr>
                                    </p:animEffect>
                                    <p:anim calcmode="lin" valueType="num">
                                      <p:cBhvr>
                                        <p:cTn id="26" dur="800" decel="100000" fill="hold"/>
                                        <p:tgtEl>
                                          <p:spTgt spid="2560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2560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2560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560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5603">
                                            <p:txEl>
                                              <p:pRg st="1" end="1"/>
                                            </p:txEl>
                                          </p:spTgt>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3000"/>
                            </p:stCondLst>
                            <p:childTnLst>
                              <p:par>
                                <p:cTn id="32" presetID="48" presetClass="entr" presetSubtype="0" accel="50000" fill="hold" grpId="0" nodeType="afterEffect">
                                  <p:stCondLst>
                                    <p:cond delay="0"/>
                                  </p:stCondLst>
                                  <p:childTnLst>
                                    <p:set>
                                      <p:cBhvr>
                                        <p:cTn id="33" dur="1" fill="hold">
                                          <p:stCondLst>
                                            <p:cond delay="0"/>
                                          </p:stCondLst>
                                        </p:cTn>
                                        <p:tgtEl>
                                          <p:spTgt spid="25606"/>
                                        </p:tgtEl>
                                        <p:attrNameLst>
                                          <p:attrName>style.visibility</p:attrName>
                                        </p:attrNameLst>
                                      </p:cBhvr>
                                      <p:to>
                                        <p:strVal val="visible"/>
                                      </p:to>
                                    </p:set>
                                    <p:anim calcmode="lin" valueType="num">
                                      <p:cBhvr>
                                        <p:cTn id="34" dur="1000" fill="hold"/>
                                        <p:tgtEl>
                                          <p:spTgt spid="2560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25606"/>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25606"/>
                                        </p:tgtEl>
                                        <p:attrNameLst>
                                          <p:attrName>ppt_y</p:attrName>
                                        </p:attrNameLst>
                                      </p:cBhvr>
                                      <p:tavLst>
                                        <p:tav tm="0">
                                          <p:val>
                                            <p:strVal val="#ppt_y"/>
                                          </p:val>
                                        </p:tav>
                                        <p:tav tm="100000">
                                          <p:val>
                                            <p:strVal val="#ppt_y"/>
                                          </p:val>
                                        </p:tav>
                                      </p:tavLst>
                                    </p:anim>
                                    <p:animEffect transition="in" filter="fade">
                                      <p:cBhvr>
                                        <p:cTn id="37" dur="1000"/>
                                        <p:tgtEl>
                                          <p:spTgt spid="25606"/>
                                        </p:tgtEl>
                                      </p:cBhvr>
                                    </p:animEffect>
                                  </p:childTnLst>
                                </p:cTn>
                              </p:par>
                            </p:childTnLst>
                          </p:cTn>
                        </p:par>
                        <p:par>
                          <p:cTn id="38" fill="hold" nodeType="afterGroup">
                            <p:stCondLst>
                              <p:cond delay="4000"/>
                            </p:stCondLst>
                            <p:childTnLst>
                              <p:par>
                                <p:cTn id="39" presetID="55" presetClass="entr" presetSubtype="0" fill="hold" grpId="0" nodeType="afterEffect">
                                  <p:stCondLst>
                                    <p:cond delay="0"/>
                                  </p:stCondLst>
                                  <p:childTnLst>
                                    <p:set>
                                      <p:cBhvr>
                                        <p:cTn id="40" dur="1" fill="hold">
                                          <p:stCondLst>
                                            <p:cond delay="0"/>
                                          </p:stCondLst>
                                        </p:cTn>
                                        <p:tgtEl>
                                          <p:spTgt spid="25605"/>
                                        </p:tgtEl>
                                        <p:attrNameLst>
                                          <p:attrName>style.visibility</p:attrName>
                                        </p:attrNameLst>
                                      </p:cBhvr>
                                      <p:to>
                                        <p:strVal val="visible"/>
                                      </p:to>
                                    </p:set>
                                    <p:anim calcmode="lin" valueType="num">
                                      <p:cBhvr>
                                        <p:cTn id="41" dur="1000" fill="hold"/>
                                        <p:tgtEl>
                                          <p:spTgt spid="25605"/>
                                        </p:tgtEl>
                                        <p:attrNameLst>
                                          <p:attrName>ppt_w</p:attrName>
                                        </p:attrNameLst>
                                      </p:cBhvr>
                                      <p:tavLst>
                                        <p:tav tm="0">
                                          <p:val>
                                            <p:strVal val="#ppt_w*0.70"/>
                                          </p:val>
                                        </p:tav>
                                        <p:tav tm="100000">
                                          <p:val>
                                            <p:strVal val="#ppt_w"/>
                                          </p:val>
                                        </p:tav>
                                      </p:tavLst>
                                    </p:anim>
                                    <p:anim calcmode="lin" valueType="num">
                                      <p:cBhvr>
                                        <p:cTn id="42" dur="1000" fill="hold"/>
                                        <p:tgtEl>
                                          <p:spTgt spid="25605"/>
                                        </p:tgtEl>
                                        <p:attrNameLst>
                                          <p:attrName>ppt_h</p:attrName>
                                        </p:attrNameLst>
                                      </p:cBhvr>
                                      <p:tavLst>
                                        <p:tav tm="0">
                                          <p:val>
                                            <p:strVal val="#ppt_h"/>
                                          </p:val>
                                        </p:tav>
                                        <p:tav tm="100000">
                                          <p:val>
                                            <p:strVal val="#ppt_h"/>
                                          </p:val>
                                        </p:tav>
                                      </p:tavLst>
                                    </p:anim>
                                    <p:animEffect transition="in" filter="fade">
                                      <p:cBhvr>
                                        <p:cTn id="43" dur="1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nimBg="1"/>
      <p:bldP spid="25605" grpId="0" animBg="1"/>
      <p:bldP spid="256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57188" y="1714500"/>
            <a:ext cx="8358187" cy="2003425"/>
          </a:xfrm>
          <a:gradFill rotWithShape="1">
            <a:gsLst>
              <a:gs pos="0">
                <a:srgbClr val="FF3399"/>
              </a:gs>
              <a:gs pos="100000">
                <a:srgbClr val="FF3399">
                  <a:gamma/>
                  <a:tint val="0"/>
                  <a:invGamma/>
                </a:srgbClr>
              </a:gs>
            </a:gsLst>
            <a:path path="rect">
              <a:fillToRect t="100000" r="100000"/>
            </a:path>
          </a:gradFill>
          <a:ln>
            <a:solidFill>
              <a:schemeClr val="accent2"/>
            </a:solidFill>
          </a:ln>
        </p:spPr>
        <p:txBody>
          <a:bodyPr>
            <a:normAutofit fontScale="92500" lnSpcReduction="20000"/>
          </a:bodyPr>
          <a:lstStyle/>
          <a:p>
            <a:pPr marL="36000" indent="0" eaLnBrk="1" fontAlgn="auto" hangingPunct="1">
              <a:spcAft>
                <a:spcPts val="0"/>
              </a:spcAft>
              <a:buFont typeface="Wingdings" pitchFamily="2" charset="2"/>
              <a:buNone/>
              <a:defRPr/>
            </a:pPr>
            <a:r>
              <a:rPr lang="uk-UA" sz="1800" dirty="0" smtClean="0"/>
              <a:t>Після того як корпорацією Microsoft для операційної систем Windows XP був розроблений пакет оновлень </a:t>
            </a:r>
            <a:r>
              <a:rPr lang="uk-UA" sz="1800" dirty="0" err="1" smtClean="0"/>
              <a:t>Service</a:t>
            </a:r>
            <a:r>
              <a:rPr lang="uk-UA" sz="1800" dirty="0" smtClean="0"/>
              <a:t> </a:t>
            </a:r>
            <a:r>
              <a:rPr lang="uk-UA" sz="1800" dirty="0" err="1" smtClean="0"/>
              <a:t>Pack</a:t>
            </a:r>
            <a:r>
              <a:rPr lang="uk-UA" sz="1800" dirty="0" smtClean="0"/>
              <a:t> 2 (SP2), процес підтримки цієї операційної системи значно спростився. Основними нововведеннями цього пакету є Центр забезпечення безпеки, за допомогою якого користувач може встановити бажаний рівень захисту комп'ютера, а також вбудований засіб блокування спливаючих вікон у браузері Microsoft Internet Explorer.</a:t>
            </a:r>
          </a:p>
          <a:p>
            <a:pPr marL="265176" indent="-265176" eaLnBrk="1" fontAlgn="auto" hangingPunct="1">
              <a:lnSpc>
                <a:spcPct val="80000"/>
              </a:lnSpc>
              <a:spcAft>
                <a:spcPts val="0"/>
              </a:spcAft>
              <a:buFont typeface="Wingdings" pitchFamily="2" charset="2"/>
              <a:buNone/>
              <a:defRPr/>
            </a:pPr>
            <a:r>
              <a:rPr lang="uk-UA" sz="2000" dirty="0" smtClean="0"/>
              <a:t>	</a:t>
            </a:r>
            <a:endParaRPr lang="ru-RU" sz="2000" dirty="0" smtClean="0"/>
          </a:p>
        </p:txBody>
      </p:sp>
      <p:sp>
        <p:nvSpPr>
          <p:cNvPr id="26629" name="TextBox 4"/>
          <p:cNvSpPr txBox="1">
            <a:spLocks noChangeArrowheads="1"/>
          </p:cNvSpPr>
          <p:nvPr/>
        </p:nvSpPr>
        <p:spPr bwMode="auto">
          <a:xfrm>
            <a:off x="357188" y="3929063"/>
            <a:ext cx="4500562" cy="2573337"/>
          </a:xfrm>
          <a:prstGeom prst="rect">
            <a:avLst/>
          </a:prstGeom>
          <a:gradFill rotWithShape="1">
            <a:gsLst>
              <a:gs pos="0">
                <a:srgbClr val="CC66FF"/>
              </a:gs>
              <a:gs pos="100000">
                <a:srgbClr val="FFFFFF"/>
              </a:gs>
            </a:gsLst>
            <a:lin ang="2700000" scaled="1"/>
          </a:gradFill>
          <a:ln w="9525">
            <a:solidFill>
              <a:schemeClr val="accent2"/>
            </a:solidFill>
            <a:miter lim="800000"/>
            <a:headEnd/>
            <a:tailEnd/>
          </a:ln>
        </p:spPr>
        <p:txBody>
          <a:bodyPr>
            <a:spAutoFit/>
          </a:bodyPr>
          <a:lstStyle>
            <a:lvl1pPr marL="34925">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a:t>Центр забезпечення безпеки складається з трьох компонентів: брандмауера, засобу автоматичного оновлення системи та засобу антивірусного захисту. Для доступу до Центру забезпечення безпеки потрібно з меню “Пуск” визвати команду “Панель керування” та вибрати посилання “Центр забезпечення безпеки”. </a:t>
            </a:r>
          </a:p>
        </p:txBody>
      </p:sp>
      <p:sp>
        <p:nvSpPr>
          <p:cNvPr id="26631" name="AutoShape 7"/>
          <p:cNvSpPr>
            <a:spLocks noChangeArrowheads="1"/>
          </p:cNvSpPr>
          <p:nvPr/>
        </p:nvSpPr>
        <p:spPr bwMode="auto">
          <a:xfrm>
            <a:off x="395288" y="476250"/>
            <a:ext cx="8351837" cy="1023938"/>
          </a:xfrm>
          <a:prstGeom prst="roundRect">
            <a:avLst>
              <a:gd name="adj" fmla="val 16667"/>
            </a:avLst>
          </a:prstGeom>
          <a:gradFill rotWithShape="1">
            <a:gsLst>
              <a:gs pos="0">
                <a:schemeClr val="accent2"/>
              </a:gs>
              <a:gs pos="100000">
                <a:schemeClr val="accent2">
                  <a:gamma/>
                  <a:tint val="61961"/>
                  <a:invGamma/>
                </a:schemeClr>
              </a:gs>
            </a:gsLst>
            <a:lin ang="5400000" scaled="1"/>
          </a:gradFill>
          <a:ln w="9525">
            <a:solidFill>
              <a:schemeClr val="tx1"/>
            </a:solidFill>
            <a:round/>
            <a:headEnd/>
            <a:tailEnd/>
          </a:ln>
          <a:effectLst/>
        </p:spPr>
        <p:txBody>
          <a:bodyPr wrap="none" anchor="ctr"/>
          <a:lstStyle/>
          <a:p>
            <a:pPr algn="ctr" eaLnBrk="1" hangingPunct="1">
              <a:defRPr/>
            </a:pPr>
            <a:r>
              <a:rPr lang="uk-UA" sz="3600" b="1" dirty="0">
                <a:effectLst>
                  <a:outerShdw blurRad="38100" dist="38100" dir="2700000" algn="tl">
                    <a:srgbClr val="FFFFFF"/>
                  </a:outerShdw>
                </a:effectLst>
              </a:rPr>
              <a:t>Центр забезпечення безпеки</a:t>
            </a:r>
          </a:p>
          <a:p>
            <a:pPr algn="ctr" eaLnBrk="1" hangingPunct="1">
              <a:defRPr/>
            </a:pPr>
            <a:r>
              <a:rPr lang="en-US" sz="3600" b="1" dirty="0">
                <a:effectLst>
                  <a:outerShdw blurRad="38100" dist="38100" dir="2700000" algn="tl">
                    <a:srgbClr val="FFFFFF"/>
                  </a:outerShdw>
                </a:effectLst>
              </a:rPr>
              <a:t>Windows</a:t>
            </a:r>
            <a:endParaRPr lang="ru-RU" sz="3600" b="1" dirty="0">
              <a:effectLst>
                <a:outerShdw blurRad="38100" dist="38100" dir="2700000" algn="tl">
                  <a:srgbClr val="FFFFFF"/>
                </a:outerShdw>
              </a:effectLst>
            </a:endParaRPr>
          </a:p>
        </p:txBody>
      </p:sp>
      <p:pic>
        <p:nvPicPr>
          <p:cNvPr id="26628" name="Рисунок 3" descr="4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871913"/>
            <a:ext cx="37433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26627">
                                            <p:bg/>
                                          </p:spTgt>
                                        </p:tgtEl>
                                        <p:attrNameLst>
                                          <p:attrName>style.visibility</p:attrName>
                                        </p:attrNameLst>
                                      </p:cBhvr>
                                      <p:to>
                                        <p:strVal val="visible"/>
                                      </p:to>
                                    </p:set>
                                    <p:animEffect transition="in" filter="fade">
                                      <p:cBhvr>
                                        <p:cTn id="7" dur="100"/>
                                        <p:tgtEl>
                                          <p:spTgt spid="26627">
                                            <p:bg/>
                                          </p:spTgt>
                                        </p:tgtEl>
                                      </p:cBhvr>
                                    </p:animEffect>
                                    <p:anim calcmode="lin" valueType="num">
                                      <p:cBhvr>
                                        <p:cTn id="8" dur="400" fill="hold"/>
                                        <p:tgtEl>
                                          <p:spTgt spid="26627">
                                            <p:bg/>
                                          </p:spTgt>
                                        </p:tgtEl>
                                        <p:attrNameLst>
                                          <p:attrName>ppt_x</p:attrName>
                                        </p:attrNameLst>
                                      </p:cBhvr>
                                      <p:tavLst>
                                        <p:tav tm="0">
                                          <p:val>
                                            <p:strVal val="#ppt_x"/>
                                          </p:val>
                                        </p:tav>
                                        <p:tav tm="100000">
                                          <p:val>
                                            <p:strVal val="#ppt_x"/>
                                          </p:val>
                                        </p:tav>
                                      </p:tavLst>
                                    </p:anim>
                                    <p:anim calcmode="lin" valueType="num">
                                      <p:cBhvr>
                                        <p:cTn id="9" dur="400" fill="hold"/>
                                        <p:tgtEl>
                                          <p:spTgt spid="26627">
                                            <p:bg/>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6627">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6627">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43" presetClass="entr" presetSubtype="0" fill="hold" grpId="0" nodeType="afterEffect">
                                  <p:stCondLst>
                                    <p:cond delay="0"/>
                                  </p:stCondLst>
                                  <p:childTnLst>
                                    <p:set>
                                      <p:cBhvr>
                                        <p:cTn id="14" dur="1" fill="hold">
                                          <p:stCondLst>
                                            <p:cond delay="0"/>
                                          </p:stCondLst>
                                        </p:cTn>
                                        <p:tgtEl>
                                          <p:spTgt spid="26627">
                                            <p:txEl>
                                              <p:pRg st="0" end="0"/>
                                            </p:txEl>
                                          </p:spTgt>
                                        </p:tgtEl>
                                        <p:attrNameLst>
                                          <p:attrName>style.visibility</p:attrName>
                                        </p:attrNameLst>
                                      </p:cBhvr>
                                      <p:to>
                                        <p:strVal val="visible"/>
                                      </p:to>
                                    </p:set>
                                    <p:animEffect transition="in" filter="fade">
                                      <p:cBhvr>
                                        <p:cTn id="15" dur="100"/>
                                        <p:tgtEl>
                                          <p:spTgt spid="26627">
                                            <p:txEl>
                                              <p:pRg st="0" end="0"/>
                                            </p:txEl>
                                          </p:spTgt>
                                        </p:tgtEl>
                                      </p:cBhvr>
                                    </p:animEffect>
                                    <p:anim calcmode="lin" valueType="num">
                                      <p:cBhvr>
                                        <p:cTn id="16" dur="4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26627">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662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662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2000"/>
                            </p:stCondLst>
                            <p:childTnLst>
                              <p:par>
                                <p:cTn id="21" presetID="43" presetClass="entr" presetSubtype="0" fill="hold" grpId="0" nodeType="afterEffect">
                                  <p:stCondLst>
                                    <p:cond delay="0"/>
                                  </p:stCondLst>
                                  <p:childTnLst>
                                    <p:set>
                                      <p:cBhvr>
                                        <p:cTn id="22" dur="1" fill="hold">
                                          <p:stCondLst>
                                            <p:cond delay="0"/>
                                          </p:stCondLst>
                                        </p:cTn>
                                        <p:tgtEl>
                                          <p:spTgt spid="26627">
                                            <p:txEl>
                                              <p:pRg st="1" end="1"/>
                                            </p:txEl>
                                          </p:spTgt>
                                        </p:tgtEl>
                                        <p:attrNameLst>
                                          <p:attrName>style.visibility</p:attrName>
                                        </p:attrNameLst>
                                      </p:cBhvr>
                                      <p:to>
                                        <p:strVal val="visible"/>
                                      </p:to>
                                    </p:set>
                                    <p:animEffect transition="in" filter="fade">
                                      <p:cBhvr>
                                        <p:cTn id="23" dur="100"/>
                                        <p:tgtEl>
                                          <p:spTgt spid="26627">
                                            <p:txEl>
                                              <p:pRg st="1" end="1"/>
                                            </p:txEl>
                                          </p:spTgt>
                                        </p:tgtEl>
                                      </p:cBhvr>
                                    </p:animEffect>
                                    <p:anim calcmode="lin" valueType="num">
                                      <p:cBhvr>
                                        <p:cTn id="24" dur="4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26627">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662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662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nodeType="afterGroup">
                            <p:stCondLst>
                              <p:cond delay="3000"/>
                            </p:stCondLst>
                            <p:childTnLst>
                              <p:par>
                                <p:cTn id="29" presetID="55" presetClass="entr" presetSubtype="0" fill="hold" grpId="0" nodeType="afterEffect">
                                  <p:stCondLst>
                                    <p:cond delay="0"/>
                                  </p:stCondLst>
                                  <p:childTnLst>
                                    <p:set>
                                      <p:cBhvr>
                                        <p:cTn id="30" dur="1" fill="hold">
                                          <p:stCondLst>
                                            <p:cond delay="0"/>
                                          </p:stCondLst>
                                        </p:cTn>
                                        <p:tgtEl>
                                          <p:spTgt spid="26629"/>
                                        </p:tgtEl>
                                        <p:attrNameLst>
                                          <p:attrName>style.visibility</p:attrName>
                                        </p:attrNameLst>
                                      </p:cBhvr>
                                      <p:to>
                                        <p:strVal val="visible"/>
                                      </p:to>
                                    </p:set>
                                    <p:anim calcmode="lin" valueType="num">
                                      <p:cBhvr>
                                        <p:cTn id="31" dur="1000" fill="hold"/>
                                        <p:tgtEl>
                                          <p:spTgt spid="26629"/>
                                        </p:tgtEl>
                                        <p:attrNameLst>
                                          <p:attrName>ppt_w</p:attrName>
                                        </p:attrNameLst>
                                      </p:cBhvr>
                                      <p:tavLst>
                                        <p:tav tm="0">
                                          <p:val>
                                            <p:strVal val="#ppt_w*0.70"/>
                                          </p:val>
                                        </p:tav>
                                        <p:tav tm="100000">
                                          <p:val>
                                            <p:strVal val="#ppt_w"/>
                                          </p:val>
                                        </p:tav>
                                      </p:tavLst>
                                    </p:anim>
                                    <p:anim calcmode="lin" valueType="num">
                                      <p:cBhvr>
                                        <p:cTn id="32" dur="1000" fill="hold"/>
                                        <p:tgtEl>
                                          <p:spTgt spid="26629"/>
                                        </p:tgtEl>
                                        <p:attrNameLst>
                                          <p:attrName>ppt_h</p:attrName>
                                        </p:attrNameLst>
                                      </p:cBhvr>
                                      <p:tavLst>
                                        <p:tav tm="0">
                                          <p:val>
                                            <p:strVal val="#ppt_h"/>
                                          </p:val>
                                        </p:tav>
                                        <p:tav tm="100000">
                                          <p:val>
                                            <p:strVal val="#ppt_h"/>
                                          </p:val>
                                        </p:tav>
                                      </p:tavLst>
                                    </p:anim>
                                    <p:animEffect transition="in" filter="fade">
                                      <p:cBhvr>
                                        <p:cTn id="33" dur="1000"/>
                                        <p:tgtEl>
                                          <p:spTgt spid="26629"/>
                                        </p:tgtEl>
                                      </p:cBhvr>
                                    </p:animEffect>
                                  </p:childTnLst>
                                </p:cTn>
                              </p:par>
                            </p:childTnLst>
                          </p:cTn>
                        </p:par>
                        <p:par>
                          <p:cTn id="34" fill="hold" nodeType="afterGroup">
                            <p:stCondLst>
                              <p:cond delay="4000"/>
                            </p:stCondLst>
                            <p:childTnLst>
                              <p:par>
                                <p:cTn id="35" presetID="55" presetClass="entr" presetSubtype="0" fill="hold" nodeType="afterEffect">
                                  <p:stCondLst>
                                    <p:cond delay="0"/>
                                  </p:stCondLst>
                                  <p:childTnLst>
                                    <p:set>
                                      <p:cBhvr>
                                        <p:cTn id="36" dur="1" fill="hold">
                                          <p:stCondLst>
                                            <p:cond delay="0"/>
                                          </p:stCondLst>
                                        </p:cTn>
                                        <p:tgtEl>
                                          <p:spTgt spid="26628"/>
                                        </p:tgtEl>
                                        <p:attrNameLst>
                                          <p:attrName>style.visibility</p:attrName>
                                        </p:attrNameLst>
                                      </p:cBhvr>
                                      <p:to>
                                        <p:strVal val="visible"/>
                                      </p:to>
                                    </p:set>
                                    <p:anim calcmode="lin" valueType="num">
                                      <p:cBhvr>
                                        <p:cTn id="37" dur="1000" fill="hold"/>
                                        <p:tgtEl>
                                          <p:spTgt spid="26628"/>
                                        </p:tgtEl>
                                        <p:attrNameLst>
                                          <p:attrName>ppt_w</p:attrName>
                                        </p:attrNameLst>
                                      </p:cBhvr>
                                      <p:tavLst>
                                        <p:tav tm="0">
                                          <p:val>
                                            <p:strVal val="#ppt_w*0.70"/>
                                          </p:val>
                                        </p:tav>
                                        <p:tav tm="100000">
                                          <p:val>
                                            <p:strVal val="#ppt_w"/>
                                          </p:val>
                                        </p:tav>
                                      </p:tavLst>
                                    </p:anim>
                                    <p:anim calcmode="lin" valueType="num">
                                      <p:cBhvr>
                                        <p:cTn id="38" dur="1000" fill="hold"/>
                                        <p:tgtEl>
                                          <p:spTgt spid="26628"/>
                                        </p:tgtEl>
                                        <p:attrNameLst>
                                          <p:attrName>ppt_h</p:attrName>
                                        </p:attrNameLst>
                                      </p:cBhvr>
                                      <p:tavLst>
                                        <p:tav tm="0">
                                          <p:val>
                                            <p:strVal val="#ppt_h"/>
                                          </p:val>
                                        </p:tav>
                                        <p:tav tm="100000">
                                          <p:val>
                                            <p:strVal val="#ppt_h"/>
                                          </p:val>
                                        </p:tav>
                                      </p:tavLst>
                                    </p:anim>
                                    <p:animEffect transition="in" filter="fade">
                                      <p:cBhvr>
                                        <p:cTn id="39" dur="1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nimBg="1"/>
      <p:bldP spid="266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500063" y="1714500"/>
            <a:ext cx="8215312" cy="4679950"/>
          </a:xfrm>
        </p:spPr>
        <p:txBody>
          <a:bodyPr>
            <a:normAutofit/>
          </a:bodyPr>
          <a:lstStyle/>
          <a:p>
            <a:pPr marL="265176" indent="-265176" eaLnBrk="1" fontAlgn="auto" hangingPunct="1">
              <a:lnSpc>
                <a:spcPct val="80000"/>
              </a:lnSpc>
              <a:spcAft>
                <a:spcPts val="0"/>
              </a:spcAft>
              <a:buFont typeface="Wingdings" pitchFamily="2" charset="2"/>
              <a:buNone/>
              <a:defRPr/>
            </a:pPr>
            <a:r>
              <a:rPr lang="ru-RU" b="1" u="sng" dirty="0" err="1" smtClean="0">
                <a:solidFill>
                  <a:schemeClr val="accent5">
                    <a:lumMod val="25000"/>
                  </a:schemeClr>
                </a:solidFill>
              </a:rPr>
              <a:t>Безпека</a:t>
            </a:r>
            <a:r>
              <a:rPr lang="ru-RU" b="1" u="sng" dirty="0" smtClean="0">
                <a:solidFill>
                  <a:schemeClr val="accent5">
                    <a:lumMod val="25000"/>
                  </a:schemeClr>
                </a:solidFill>
              </a:rPr>
              <a:t> в </a:t>
            </a:r>
            <a:r>
              <a:rPr lang="ru-RU" b="1" u="sng" dirty="0" err="1" smtClean="0">
                <a:solidFill>
                  <a:schemeClr val="accent5">
                    <a:lumMod val="25000"/>
                  </a:schemeClr>
                </a:solidFill>
              </a:rPr>
              <a:t>Інтернеті</a:t>
            </a:r>
            <a:endParaRPr lang="ru-RU" b="1" u="sng" dirty="0" smtClean="0">
              <a:solidFill>
                <a:schemeClr val="accent5">
                  <a:lumMod val="25000"/>
                </a:schemeClr>
              </a:solidFill>
            </a:endParaRPr>
          </a:p>
          <a:p>
            <a:pPr marL="265176" indent="-265176" eaLnBrk="1" fontAlgn="auto" hangingPunct="1">
              <a:lnSpc>
                <a:spcPct val="80000"/>
              </a:lnSpc>
              <a:spcAft>
                <a:spcPts val="0"/>
              </a:spcAft>
              <a:buFont typeface="Wingdings 2"/>
              <a:buChar char=""/>
              <a:defRPr/>
            </a:pPr>
            <a:r>
              <a:rPr lang="uk-UA" sz="1600" b="1" dirty="0" smtClean="0">
                <a:solidFill>
                  <a:schemeClr val="accent6"/>
                </a:solidFill>
              </a:rPr>
              <a:t>Вступ</a:t>
            </a:r>
            <a:endParaRPr lang="uk-UA" sz="1600" b="1" dirty="0" smtClean="0">
              <a:solidFill>
                <a:schemeClr val="accent6"/>
              </a:solidFill>
              <a:hlinkClick r:id="" action="ppaction://noaction"/>
            </a:endParaRPr>
          </a:p>
          <a:p>
            <a:pPr marL="265176" indent="-265176" eaLnBrk="1" fontAlgn="auto" hangingPunct="1">
              <a:lnSpc>
                <a:spcPct val="80000"/>
              </a:lnSpc>
              <a:spcAft>
                <a:spcPts val="0"/>
              </a:spcAft>
              <a:buFont typeface="Wingdings 2"/>
              <a:buChar char=""/>
              <a:defRPr/>
            </a:pPr>
            <a:r>
              <a:rPr lang="uk-UA" sz="1600" b="1" dirty="0" smtClean="0">
                <a:solidFill>
                  <a:schemeClr val="accent6"/>
                </a:solidFill>
              </a:rPr>
              <a:t>Хто прагне проникнути до мого комп’ютера?</a:t>
            </a:r>
          </a:p>
          <a:p>
            <a:pPr marL="265176" indent="-265176" eaLnBrk="1" fontAlgn="auto" hangingPunct="1">
              <a:lnSpc>
                <a:spcPct val="80000"/>
              </a:lnSpc>
              <a:spcAft>
                <a:spcPts val="0"/>
              </a:spcAft>
              <a:buFont typeface="Wingdings 2"/>
              <a:buChar char=""/>
              <a:defRPr/>
            </a:pPr>
            <a:r>
              <a:rPr lang="uk-UA" sz="1600" b="1" dirty="0" smtClean="0">
                <a:solidFill>
                  <a:schemeClr val="accent6"/>
                </a:solidFill>
              </a:rPr>
              <a:t>Хто за мною спостерігає?</a:t>
            </a:r>
          </a:p>
          <a:p>
            <a:pPr marL="265176" indent="-265176" eaLnBrk="1" fontAlgn="auto" hangingPunct="1">
              <a:lnSpc>
                <a:spcPct val="80000"/>
              </a:lnSpc>
              <a:spcAft>
                <a:spcPts val="0"/>
              </a:spcAft>
              <a:buFont typeface="Wingdings 2"/>
              <a:buChar char=""/>
              <a:defRPr/>
            </a:pPr>
            <a:r>
              <a:rPr lang="uk-UA" sz="1600" b="1" dirty="0" smtClean="0">
                <a:solidFill>
                  <a:schemeClr val="accent6"/>
                </a:solidFill>
              </a:rPr>
              <a:t>Як уберегтися від непроханих візитерів?</a:t>
            </a:r>
          </a:p>
          <a:p>
            <a:pPr marL="265176" indent="-265176" eaLnBrk="1" fontAlgn="auto" hangingPunct="1">
              <a:lnSpc>
                <a:spcPct val="80000"/>
              </a:lnSpc>
              <a:spcAft>
                <a:spcPts val="0"/>
              </a:spcAft>
              <a:buFont typeface="Wingdings 2"/>
              <a:buChar char=""/>
              <a:defRPr/>
            </a:pPr>
            <a:r>
              <a:rPr lang="uk-UA" sz="1600" b="1" dirty="0" smtClean="0">
                <a:solidFill>
                  <a:schemeClr val="accent6"/>
                </a:solidFill>
              </a:rPr>
              <a:t>Як захиститися від тих, хто хоче використати мою персональну інформацію?</a:t>
            </a:r>
          </a:p>
          <a:p>
            <a:pPr marL="265176" indent="-265176" eaLnBrk="1" fontAlgn="auto" hangingPunct="1">
              <a:lnSpc>
                <a:spcPct val="80000"/>
              </a:lnSpc>
              <a:spcAft>
                <a:spcPts val="0"/>
              </a:spcAft>
              <a:buFont typeface="Wingdings 2"/>
              <a:buChar char=""/>
              <a:defRPr/>
            </a:pPr>
            <a:r>
              <a:rPr lang="uk-UA" sz="1600" b="1" dirty="0" smtClean="0">
                <a:solidFill>
                  <a:schemeClr val="accent6"/>
                </a:solidFill>
              </a:rPr>
              <a:t>Як саме й навіщо люди здобувають інформацію про мене?</a:t>
            </a:r>
          </a:p>
          <a:p>
            <a:pPr marL="265176" indent="-265176" eaLnBrk="1" fontAlgn="auto" hangingPunct="1">
              <a:lnSpc>
                <a:spcPct val="80000"/>
              </a:lnSpc>
              <a:spcAft>
                <a:spcPts val="0"/>
              </a:spcAft>
              <a:buFont typeface="Wingdings 2"/>
              <a:buChar char=""/>
              <a:defRPr/>
            </a:pPr>
            <a:r>
              <a:rPr lang="uk-UA" sz="1600" b="1" dirty="0" smtClean="0">
                <a:solidFill>
                  <a:schemeClr val="accent6"/>
                </a:solidFill>
              </a:rPr>
              <a:t>Як уберегти персональну інформацію від викрадення?</a:t>
            </a:r>
          </a:p>
          <a:p>
            <a:pPr marL="265176" indent="-265176" eaLnBrk="1" fontAlgn="auto" hangingPunct="1">
              <a:lnSpc>
                <a:spcPct val="80000"/>
              </a:lnSpc>
              <a:spcAft>
                <a:spcPts val="0"/>
              </a:spcAft>
              <a:buFont typeface="Wingdings 2"/>
              <a:buChar char=""/>
              <a:defRPr/>
            </a:pPr>
            <a:r>
              <a:rPr lang="uk-UA" sz="1600" b="1" dirty="0" smtClean="0">
                <a:solidFill>
                  <a:schemeClr val="accent6"/>
                </a:solidFill>
              </a:rPr>
              <a:t>Як захиститися від людей, які прагнуть завдати мені шкоди?</a:t>
            </a:r>
          </a:p>
          <a:p>
            <a:pPr marL="265176" indent="-265176" eaLnBrk="1" fontAlgn="auto" hangingPunct="1">
              <a:lnSpc>
                <a:spcPct val="80000"/>
              </a:lnSpc>
              <a:spcAft>
                <a:spcPts val="0"/>
              </a:spcAft>
              <a:buFont typeface="Wingdings 2"/>
              <a:buChar char=""/>
              <a:defRPr/>
            </a:pPr>
            <a:r>
              <a:rPr lang="uk-UA" sz="1600" b="1" dirty="0" smtClean="0">
                <a:solidFill>
                  <a:schemeClr val="accent6"/>
                </a:solidFill>
              </a:rPr>
              <a:t>Хто і як може завдати мені шкоди?</a:t>
            </a:r>
            <a:endParaRPr lang="uk-UA" sz="1600" b="1" dirty="0" smtClean="0">
              <a:solidFill>
                <a:schemeClr val="accent6"/>
              </a:solidFill>
              <a:hlinkClick r:id="" action="ppaction://noaction"/>
            </a:endParaRPr>
          </a:p>
          <a:p>
            <a:pPr marL="265176" indent="-265176" eaLnBrk="1" fontAlgn="auto" hangingPunct="1">
              <a:lnSpc>
                <a:spcPct val="80000"/>
              </a:lnSpc>
              <a:spcAft>
                <a:spcPts val="0"/>
              </a:spcAft>
              <a:buFont typeface="Wingdings 2"/>
              <a:buChar char=""/>
              <a:defRPr/>
            </a:pPr>
            <a:r>
              <a:rPr lang="uk-UA" sz="1600" b="1" dirty="0" smtClean="0">
                <a:solidFill>
                  <a:schemeClr val="accent6"/>
                </a:solidFill>
              </a:rPr>
              <a:t>Висновки</a:t>
            </a:r>
          </a:p>
          <a:p>
            <a:pPr marL="265176" indent="-265176" eaLnBrk="1" fontAlgn="auto" hangingPunct="1">
              <a:lnSpc>
                <a:spcPct val="80000"/>
              </a:lnSpc>
              <a:spcAft>
                <a:spcPts val="0"/>
              </a:spcAft>
              <a:buFont typeface="Wingdings 2"/>
              <a:buChar char=""/>
              <a:defRPr/>
            </a:pPr>
            <a:r>
              <a:rPr lang="uk-UA" sz="1600" b="1" dirty="0" smtClean="0">
                <a:solidFill>
                  <a:schemeClr val="accent6"/>
                </a:solidFill>
              </a:rPr>
              <a:t>Використана  література</a:t>
            </a:r>
            <a:endParaRPr lang="ru-RU" sz="1600" b="1" dirty="0" smtClean="0">
              <a:solidFill>
                <a:schemeClr val="accent6"/>
              </a:solidFill>
            </a:endParaRPr>
          </a:p>
        </p:txBody>
      </p:sp>
      <p:sp>
        <p:nvSpPr>
          <p:cNvPr id="123910" name="AutoShape 6" descr="ЗМІСТ"/>
          <p:cNvSpPr>
            <a:spLocks noChangeArrowheads="1"/>
          </p:cNvSpPr>
          <p:nvPr/>
        </p:nvSpPr>
        <p:spPr bwMode="auto">
          <a:xfrm>
            <a:off x="571500" y="500063"/>
            <a:ext cx="8215313" cy="1008062"/>
          </a:xfrm>
          <a:prstGeom prst="roundRect">
            <a:avLst>
              <a:gd name="adj" fmla="val 16667"/>
            </a:avLst>
          </a:prstGeom>
          <a:gradFill rotWithShape="1">
            <a:gsLst>
              <a:gs pos="0">
                <a:schemeClr val="accent2"/>
              </a:gs>
              <a:gs pos="100000">
                <a:schemeClr val="accent2">
                  <a:gamma/>
                  <a:tint val="50588"/>
                  <a:invGamma/>
                </a:schemeClr>
              </a:gs>
            </a:gsLst>
            <a:lin ang="5400000" scaled="1"/>
          </a:gradFill>
          <a:ln w="9525">
            <a:solidFill>
              <a:schemeClr val="tx1"/>
            </a:solidFill>
            <a:round/>
            <a:headEnd/>
            <a:tailEnd/>
          </a:ln>
        </p:spPr>
        <p:txBody>
          <a:bodyPr wrap="none" anchor="ctr"/>
          <a:lstStyle/>
          <a:p>
            <a:pPr algn="ctr" eaLnBrk="1" hangingPunct="1">
              <a:defRPr/>
            </a:pPr>
            <a:r>
              <a:rPr lang="uk-UA" sz="4400" dirty="0">
                <a:effectLst>
                  <a:outerShdw blurRad="38100" dist="38100" dir="2700000" algn="tl">
                    <a:srgbClr val="FFFFFF"/>
                  </a:outerShdw>
                </a:effectLst>
              </a:rPr>
              <a:t>ЗМІСТ</a:t>
            </a:r>
            <a:endParaRPr lang="ru-RU" sz="4400" dirty="0">
              <a:effectLst>
                <a:outerShdw blurRad="38100" dist="38100" dir="2700000" algn="tl">
                  <a:srgbClr val="FFFFFF"/>
                </a:outerShdw>
              </a:effectLst>
            </a:endParaRPr>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r="1723"/>
          <a:stretch>
            <a:fillRect/>
          </a:stretch>
        </p:blipFill>
        <p:spPr bwMode="auto">
          <a:xfrm rot="744091">
            <a:off x="6013450" y="4456113"/>
            <a:ext cx="19288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p:cTn id="7" dur="500" fill="hold"/>
                                        <p:tgtEl>
                                          <p:spTgt spid="409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09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09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09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098">
                                            <p:txEl>
                                              <p:pRg st="0" end="0"/>
                                            </p:txEl>
                                          </p:spTgt>
                                        </p:tgtEl>
                                      </p:cBhvr>
                                    </p:animEffect>
                                  </p:childTnLst>
                                </p:cTn>
                              </p:par>
                            </p:childTnLst>
                          </p:cTn>
                        </p:par>
                        <p:par>
                          <p:cTn id="12" fill="hold" nodeType="afterGroup">
                            <p:stCondLst>
                              <p:cond delay="500"/>
                            </p:stCondLst>
                            <p:childTnLst>
                              <p:par>
                                <p:cTn id="13" presetID="54" presetClass="entr" presetSubtype="0" accel="100000" fill="hold" grpId="0" nodeType="afterEffect">
                                  <p:stCondLst>
                                    <p:cond delay="0"/>
                                  </p:stCondLst>
                                  <p:childTnLst>
                                    <p:set>
                                      <p:cBhvr>
                                        <p:cTn id="14" dur="1" fill="hold">
                                          <p:stCondLst>
                                            <p:cond delay="0"/>
                                          </p:stCondLst>
                                        </p:cTn>
                                        <p:tgtEl>
                                          <p:spTgt spid="4098">
                                            <p:txEl>
                                              <p:pRg st="1" end="1"/>
                                            </p:txEl>
                                          </p:spTgt>
                                        </p:tgtEl>
                                        <p:attrNameLst>
                                          <p:attrName>style.visibility</p:attrName>
                                        </p:attrNameLst>
                                      </p:cBhvr>
                                      <p:to>
                                        <p:strVal val="visible"/>
                                      </p:to>
                                    </p:set>
                                    <p:anim calcmode="lin" valueType="num">
                                      <p:cBhvr>
                                        <p:cTn id="15" dur="500" fill="hold"/>
                                        <p:tgtEl>
                                          <p:spTgt spid="4098">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4098">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4098">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4098">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4098">
                                            <p:txEl>
                                              <p:pRg st="1" end="1"/>
                                            </p:txEl>
                                          </p:spTgt>
                                        </p:tgtEl>
                                      </p:cBhvr>
                                    </p:animEffect>
                                  </p:childTnLst>
                                </p:cTn>
                              </p:par>
                            </p:childTnLst>
                          </p:cTn>
                        </p:par>
                        <p:par>
                          <p:cTn id="20" fill="hold" nodeType="afterGroup">
                            <p:stCondLst>
                              <p:cond delay="1000"/>
                            </p:stCondLst>
                            <p:childTnLst>
                              <p:par>
                                <p:cTn id="21" presetID="54" presetClass="entr" presetSubtype="0" accel="100000" fill="hold" grpId="0" nodeType="afterEffect">
                                  <p:stCondLst>
                                    <p:cond delay="0"/>
                                  </p:stCondLst>
                                  <p:childTnLst>
                                    <p:set>
                                      <p:cBhvr>
                                        <p:cTn id="22" dur="1" fill="hold">
                                          <p:stCondLst>
                                            <p:cond delay="0"/>
                                          </p:stCondLst>
                                        </p:cTn>
                                        <p:tgtEl>
                                          <p:spTgt spid="4098">
                                            <p:txEl>
                                              <p:pRg st="2" end="2"/>
                                            </p:txEl>
                                          </p:spTgt>
                                        </p:tgtEl>
                                        <p:attrNameLst>
                                          <p:attrName>style.visibility</p:attrName>
                                        </p:attrNameLst>
                                      </p:cBhvr>
                                      <p:to>
                                        <p:strVal val="visible"/>
                                      </p:to>
                                    </p:set>
                                    <p:anim calcmode="lin" valueType="num">
                                      <p:cBhvr>
                                        <p:cTn id="23" dur="500" fill="hold"/>
                                        <p:tgtEl>
                                          <p:spTgt spid="4098">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4098">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4098">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4098">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4098">
                                            <p:txEl>
                                              <p:pRg st="2" end="2"/>
                                            </p:txEl>
                                          </p:spTgt>
                                        </p:tgtEl>
                                      </p:cBhvr>
                                    </p:animEffect>
                                  </p:childTnLst>
                                </p:cTn>
                              </p:par>
                            </p:childTnLst>
                          </p:cTn>
                        </p:par>
                        <p:par>
                          <p:cTn id="28" fill="hold" nodeType="afterGroup">
                            <p:stCondLst>
                              <p:cond delay="1500"/>
                            </p:stCondLst>
                            <p:childTnLst>
                              <p:par>
                                <p:cTn id="29" presetID="54" presetClass="entr" presetSubtype="0" accel="100000" fill="hold" grpId="0" nodeType="afterEffect">
                                  <p:stCondLst>
                                    <p:cond delay="0"/>
                                  </p:stCondLst>
                                  <p:childTnLst>
                                    <p:set>
                                      <p:cBhvr>
                                        <p:cTn id="30" dur="1" fill="hold">
                                          <p:stCondLst>
                                            <p:cond delay="0"/>
                                          </p:stCondLst>
                                        </p:cTn>
                                        <p:tgtEl>
                                          <p:spTgt spid="4098">
                                            <p:txEl>
                                              <p:pRg st="3" end="3"/>
                                            </p:txEl>
                                          </p:spTgt>
                                        </p:tgtEl>
                                        <p:attrNameLst>
                                          <p:attrName>style.visibility</p:attrName>
                                        </p:attrNameLst>
                                      </p:cBhvr>
                                      <p:to>
                                        <p:strVal val="visible"/>
                                      </p:to>
                                    </p:set>
                                    <p:anim calcmode="lin" valueType="num">
                                      <p:cBhvr>
                                        <p:cTn id="31" dur="500" fill="hold"/>
                                        <p:tgtEl>
                                          <p:spTgt spid="4098">
                                            <p:txEl>
                                              <p:pRg st="3" end="3"/>
                                            </p:txEl>
                                          </p:spTgt>
                                        </p:tgtEl>
                                        <p:attrNameLst>
                                          <p:attrName>ppt_w</p:attrName>
                                        </p:attrNameLst>
                                      </p:cBhvr>
                                      <p:tavLst>
                                        <p:tav tm="0">
                                          <p:val>
                                            <p:strVal val="#ppt_w*0.05"/>
                                          </p:val>
                                        </p:tav>
                                        <p:tav tm="100000">
                                          <p:val>
                                            <p:strVal val="#ppt_w"/>
                                          </p:val>
                                        </p:tav>
                                      </p:tavLst>
                                    </p:anim>
                                    <p:anim calcmode="lin" valueType="num">
                                      <p:cBhvr>
                                        <p:cTn id="32" dur="500" fill="hold"/>
                                        <p:tgtEl>
                                          <p:spTgt spid="4098">
                                            <p:txEl>
                                              <p:pRg st="3" end="3"/>
                                            </p:txEl>
                                          </p:spTgt>
                                        </p:tgtEl>
                                        <p:attrNameLst>
                                          <p:attrName>ppt_h</p:attrName>
                                        </p:attrNameLst>
                                      </p:cBhvr>
                                      <p:tavLst>
                                        <p:tav tm="0">
                                          <p:val>
                                            <p:strVal val="#ppt_h"/>
                                          </p:val>
                                        </p:tav>
                                        <p:tav tm="100000">
                                          <p:val>
                                            <p:strVal val="#ppt_h"/>
                                          </p:val>
                                        </p:tav>
                                      </p:tavLst>
                                    </p:anim>
                                    <p:anim calcmode="lin" valueType="num">
                                      <p:cBhvr>
                                        <p:cTn id="33" dur="500" fill="hold"/>
                                        <p:tgtEl>
                                          <p:spTgt spid="4098">
                                            <p:txEl>
                                              <p:pRg st="3" end="3"/>
                                            </p:txEl>
                                          </p:spTgt>
                                        </p:tgtEl>
                                        <p:attrNameLst>
                                          <p:attrName>ppt_x</p:attrName>
                                        </p:attrNameLst>
                                      </p:cBhvr>
                                      <p:tavLst>
                                        <p:tav tm="0">
                                          <p:val>
                                            <p:strVal val="#ppt_x-.2"/>
                                          </p:val>
                                        </p:tav>
                                        <p:tav tm="100000">
                                          <p:val>
                                            <p:strVal val="#ppt_x"/>
                                          </p:val>
                                        </p:tav>
                                      </p:tavLst>
                                    </p:anim>
                                    <p:anim calcmode="lin" valueType="num">
                                      <p:cBhvr>
                                        <p:cTn id="34" dur="500" fill="hold"/>
                                        <p:tgtEl>
                                          <p:spTgt spid="4098">
                                            <p:txEl>
                                              <p:pRg st="3" end="3"/>
                                            </p:txEl>
                                          </p:spTgt>
                                        </p:tgtEl>
                                        <p:attrNameLst>
                                          <p:attrName>ppt_y</p:attrName>
                                        </p:attrNameLst>
                                      </p:cBhvr>
                                      <p:tavLst>
                                        <p:tav tm="0">
                                          <p:val>
                                            <p:strVal val="#ppt_y"/>
                                          </p:val>
                                        </p:tav>
                                        <p:tav tm="100000">
                                          <p:val>
                                            <p:strVal val="#ppt_y"/>
                                          </p:val>
                                        </p:tav>
                                      </p:tavLst>
                                    </p:anim>
                                    <p:animEffect transition="in" filter="fade">
                                      <p:cBhvr>
                                        <p:cTn id="35" dur="500"/>
                                        <p:tgtEl>
                                          <p:spTgt spid="4098">
                                            <p:txEl>
                                              <p:pRg st="3" end="3"/>
                                            </p:txEl>
                                          </p:spTgt>
                                        </p:tgtEl>
                                      </p:cBhvr>
                                    </p:animEffect>
                                  </p:childTnLst>
                                </p:cTn>
                              </p:par>
                            </p:childTnLst>
                          </p:cTn>
                        </p:par>
                        <p:par>
                          <p:cTn id="36" fill="hold" nodeType="afterGroup">
                            <p:stCondLst>
                              <p:cond delay="2000"/>
                            </p:stCondLst>
                            <p:childTnLst>
                              <p:par>
                                <p:cTn id="37" presetID="54" presetClass="entr" presetSubtype="0" accel="100000" fill="hold" grpId="0" nodeType="afterEffect">
                                  <p:stCondLst>
                                    <p:cond delay="0"/>
                                  </p:stCondLst>
                                  <p:childTnLst>
                                    <p:set>
                                      <p:cBhvr>
                                        <p:cTn id="38" dur="1" fill="hold">
                                          <p:stCondLst>
                                            <p:cond delay="0"/>
                                          </p:stCondLst>
                                        </p:cTn>
                                        <p:tgtEl>
                                          <p:spTgt spid="4098">
                                            <p:txEl>
                                              <p:pRg st="4" end="4"/>
                                            </p:txEl>
                                          </p:spTgt>
                                        </p:tgtEl>
                                        <p:attrNameLst>
                                          <p:attrName>style.visibility</p:attrName>
                                        </p:attrNameLst>
                                      </p:cBhvr>
                                      <p:to>
                                        <p:strVal val="visible"/>
                                      </p:to>
                                    </p:set>
                                    <p:anim calcmode="lin" valueType="num">
                                      <p:cBhvr>
                                        <p:cTn id="39" dur="500" fill="hold"/>
                                        <p:tgtEl>
                                          <p:spTgt spid="4098">
                                            <p:txEl>
                                              <p:pRg st="4" end="4"/>
                                            </p:txEl>
                                          </p:spTgt>
                                        </p:tgtEl>
                                        <p:attrNameLst>
                                          <p:attrName>ppt_w</p:attrName>
                                        </p:attrNameLst>
                                      </p:cBhvr>
                                      <p:tavLst>
                                        <p:tav tm="0">
                                          <p:val>
                                            <p:strVal val="#ppt_w*0.05"/>
                                          </p:val>
                                        </p:tav>
                                        <p:tav tm="100000">
                                          <p:val>
                                            <p:strVal val="#ppt_w"/>
                                          </p:val>
                                        </p:tav>
                                      </p:tavLst>
                                    </p:anim>
                                    <p:anim calcmode="lin" valueType="num">
                                      <p:cBhvr>
                                        <p:cTn id="40" dur="500" fill="hold"/>
                                        <p:tgtEl>
                                          <p:spTgt spid="4098">
                                            <p:txEl>
                                              <p:pRg st="4" end="4"/>
                                            </p:txEl>
                                          </p:spTgt>
                                        </p:tgtEl>
                                        <p:attrNameLst>
                                          <p:attrName>ppt_h</p:attrName>
                                        </p:attrNameLst>
                                      </p:cBhvr>
                                      <p:tavLst>
                                        <p:tav tm="0">
                                          <p:val>
                                            <p:strVal val="#ppt_h"/>
                                          </p:val>
                                        </p:tav>
                                        <p:tav tm="100000">
                                          <p:val>
                                            <p:strVal val="#ppt_h"/>
                                          </p:val>
                                        </p:tav>
                                      </p:tavLst>
                                    </p:anim>
                                    <p:anim calcmode="lin" valueType="num">
                                      <p:cBhvr>
                                        <p:cTn id="41" dur="500" fill="hold"/>
                                        <p:tgtEl>
                                          <p:spTgt spid="4098">
                                            <p:txEl>
                                              <p:pRg st="4" end="4"/>
                                            </p:txEl>
                                          </p:spTgt>
                                        </p:tgtEl>
                                        <p:attrNameLst>
                                          <p:attrName>ppt_x</p:attrName>
                                        </p:attrNameLst>
                                      </p:cBhvr>
                                      <p:tavLst>
                                        <p:tav tm="0">
                                          <p:val>
                                            <p:strVal val="#ppt_x-.2"/>
                                          </p:val>
                                        </p:tav>
                                        <p:tav tm="100000">
                                          <p:val>
                                            <p:strVal val="#ppt_x"/>
                                          </p:val>
                                        </p:tav>
                                      </p:tavLst>
                                    </p:anim>
                                    <p:anim calcmode="lin" valueType="num">
                                      <p:cBhvr>
                                        <p:cTn id="42" dur="500" fill="hold"/>
                                        <p:tgtEl>
                                          <p:spTgt spid="4098">
                                            <p:txEl>
                                              <p:pRg st="4" end="4"/>
                                            </p:txEl>
                                          </p:spTgt>
                                        </p:tgtEl>
                                        <p:attrNameLst>
                                          <p:attrName>ppt_y</p:attrName>
                                        </p:attrNameLst>
                                      </p:cBhvr>
                                      <p:tavLst>
                                        <p:tav tm="0">
                                          <p:val>
                                            <p:strVal val="#ppt_y"/>
                                          </p:val>
                                        </p:tav>
                                        <p:tav tm="100000">
                                          <p:val>
                                            <p:strVal val="#ppt_y"/>
                                          </p:val>
                                        </p:tav>
                                      </p:tavLst>
                                    </p:anim>
                                    <p:animEffect transition="in" filter="fade">
                                      <p:cBhvr>
                                        <p:cTn id="43" dur="500"/>
                                        <p:tgtEl>
                                          <p:spTgt spid="4098">
                                            <p:txEl>
                                              <p:pRg st="4" end="4"/>
                                            </p:txEl>
                                          </p:spTgt>
                                        </p:tgtEl>
                                      </p:cBhvr>
                                    </p:animEffect>
                                  </p:childTnLst>
                                </p:cTn>
                              </p:par>
                            </p:childTnLst>
                          </p:cTn>
                        </p:par>
                        <p:par>
                          <p:cTn id="44" fill="hold" nodeType="afterGroup">
                            <p:stCondLst>
                              <p:cond delay="2500"/>
                            </p:stCondLst>
                            <p:childTnLst>
                              <p:par>
                                <p:cTn id="45" presetID="54" presetClass="entr" presetSubtype="0" accel="100000" fill="hold" grpId="0" nodeType="afterEffect">
                                  <p:stCondLst>
                                    <p:cond delay="0"/>
                                  </p:stCondLst>
                                  <p:childTnLst>
                                    <p:set>
                                      <p:cBhvr>
                                        <p:cTn id="46" dur="1" fill="hold">
                                          <p:stCondLst>
                                            <p:cond delay="0"/>
                                          </p:stCondLst>
                                        </p:cTn>
                                        <p:tgtEl>
                                          <p:spTgt spid="4098">
                                            <p:txEl>
                                              <p:pRg st="5" end="5"/>
                                            </p:txEl>
                                          </p:spTgt>
                                        </p:tgtEl>
                                        <p:attrNameLst>
                                          <p:attrName>style.visibility</p:attrName>
                                        </p:attrNameLst>
                                      </p:cBhvr>
                                      <p:to>
                                        <p:strVal val="visible"/>
                                      </p:to>
                                    </p:set>
                                    <p:anim calcmode="lin" valueType="num">
                                      <p:cBhvr>
                                        <p:cTn id="47" dur="500" fill="hold"/>
                                        <p:tgtEl>
                                          <p:spTgt spid="4098">
                                            <p:txEl>
                                              <p:pRg st="5" end="5"/>
                                            </p:txEl>
                                          </p:spTgt>
                                        </p:tgtEl>
                                        <p:attrNameLst>
                                          <p:attrName>ppt_w</p:attrName>
                                        </p:attrNameLst>
                                      </p:cBhvr>
                                      <p:tavLst>
                                        <p:tav tm="0">
                                          <p:val>
                                            <p:strVal val="#ppt_w*0.05"/>
                                          </p:val>
                                        </p:tav>
                                        <p:tav tm="100000">
                                          <p:val>
                                            <p:strVal val="#ppt_w"/>
                                          </p:val>
                                        </p:tav>
                                      </p:tavLst>
                                    </p:anim>
                                    <p:anim calcmode="lin" valueType="num">
                                      <p:cBhvr>
                                        <p:cTn id="48" dur="500" fill="hold"/>
                                        <p:tgtEl>
                                          <p:spTgt spid="4098">
                                            <p:txEl>
                                              <p:pRg st="5" end="5"/>
                                            </p:txEl>
                                          </p:spTgt>
                                        </p:tgtEl>
                                        <p:attrNameLst>
                                          <p:attrName>ppt_h</p:attrName>
                                        </p:attrNameLst>
                                      </p:cBhvr>
                                      <p:tavLst>
                                        <p:tav tm="0">
                                          <p:val>
                                            <p:strVal val="#ppt_h"/>
                                          </p:val>
                                        </p:tav>
                                        <p:tav tm="100000">
                                          <p:val>
                                            <p:strVal val="#ppt_h"/>
                                          </p:val>
                                        </p:tav>
                                      </p:tavLst>
                                    </p:anim>
                                    <p:anim calcmode="lin" valueType="num">
                                      <p:cBhvr>
                                        <p:cTn id="49" dur="500" fill="hold"/>
                                        <p:tgtEl>
                                          <p:spTgt spid="4098">
                                            <p:txEl>
                                              <p:pRg st="5" end="5"/>
                                            </p:txEl>
                                          </p:spTgt>
                                        </p:tgtEl>
                                        <p:attrNameLst>
                                          <p:attrName>ppt_x</p:attrName>
                                        </p:attrNameLst>
                                      </p:cBhvr>
                                      <p:tavLst>
                                        <p:tav tm="0">
                                          <p:val>
                                            <p:strVal val="#ppt_x-.2"/>
                                          </p:val>
                                        </p:tav>
                                        <p:tav tm="100000">
                                          <p:val>
                                            <p:strVal val="#ppt_x"/>
                                          </p:val>
                                        </p:tav>
                                      </p:tavLst>
                                    </p:anim>
                                    <p:anim calcmode="lin" valueType="num">
                                      <p:cBhvr>
                                        <p:cTn id="50" dur="500" fill="hold"/>
                                        <p:tgtEl>
                                          <p:spTgt spid="4098">
                                            <p:txEl>
                                              <p:pRg st="5" end="5"/>
                                            </p:txEl>
                                          </p:spTgt>
                                        </p:tgtEl>
                                        <p:attrNameLst>
                                          <p:attrName>ppt_y</p:attrName>
                                        </p:attrNameLst>
                                      </p:cBhvr>
                                      <p:tavLst>
                                        <p:tav tm="0">
                                          <p:val>
                                            <p:strVal val="#ppt_y"/>
                                          </p:val>
                                        </p:tav>
                                        <p:tav tm="100000">
                                          <p:val>
                                            <p:strVal val="#ppt_y"/>
                                          </p:val>
                                        </p:tav>
                                      </p:tavLst>
                                    </p:anim>
                                    <p:animEffect transition="in" filter="fade">
                                      <p:cBhvr>
                                        <p:cTn id="51" dur="500"/>
                                        <p:tgtEl>
                                          <p:spTgt spid="4098">
                                            <p:txEl>
                                              <p:pRg st="5" end="5"/>
                                            </p:txEl>
                                          </p:spTgt>
                                        </p:tgtEl>
                                      </p:cBhvr>
                                    </p:animEffect>
                                  </p:childTnLst>
                                </p:cTn>
                              </p:par>
                            </p:childTnLst>
                          </p:cTn>
                        </p:par>
                        <p:par>
                          <p:cTn id="52" fill="hold" nodeType="afterGroup">
                            <p:stCondLst>
                              <p:cond delay="3000"/>
                            </p:stCondLst>
                            <p:childTnLst>
                              <p:par>
                                <p:cTn id="53" presetID="54" presetClass="entr" presetSubtype="0" accel="100000" fill="hold" grpId="0" nodeType="afterEffect">
                                  <p:stCondLst>
                                    <p:cond delay="0"/>
                                  </p:stCondLst>
                                  <p:childTnLst>
                                    <p:set>
                                      <p:cBhvr>
                                        <p:cTn id="54" dur="1" fill="hold">
                                          <p:stCondLst>
                                            <p:cond delay="0"/>
                                          </p:stCondLst>
                                        </p:cTn>
                                        <p:tgtEl>
                                          <p:spTgt spid="4098">
                                            <p:txEl>
                                              <p:pRg st="6" end="6"/>
                                            </p:txEl>
                                          </p:spTgt>
                                        </p:tgtEl>
                                        <p:attrNameLst>
                                          <p:attrName>style.visibility</p:attrName>
                                        </p:attrNameLst>
                                      </p:cBhvr>
                                      <p:to>
                                        <p:strVal val="visible"/>
                                      </p:to>
                                    </p:set>
                                    <p:anim calcmode="lin" valueType="num">
                                      <p:cBhvr>
                                        <p:cTn id="55" dur="500" fill="hold"/>
                                        <p:tgtEl>
                                          <p:spTgt spid="4098">
                                            <p:txEl>
                                              <p:pRg st="6" end="6"/>
                                            </p:txEl>
                                          </p:spTgt>
                                        </p:tgtEl>
                                        <p:attrNameLst>
                                          <p:attrName>ppt_w</p:attrName>
                                        </p:attrNameLst>
                                      </p:cBhvr>
                                      <p:tavLst>
                                        <p:tav tm="0">
                                          <p:val>
                                            <p:strVal val="#ppt_w*0.05"/>
                                          </p:val>
                                        </p:tav>
                                        <p:tav tm="100000">
                                          <p:val>
                                            <p:strVal val="#ppt_w"/>
                                          </p:val>
                                        </p:tav>
                                      </p:tavLst>
                                    </p:anim>
                                    <p:anim calcmode="lin" valueType="num">
                                      <p:cBhvr>
                                        <p:cTn id="56" dur="500" fill="hold"/>
                                        <p:tgtEl>
                                          <p:spTgt spid="4098">
                                            <p:txEl>
                                              <p:pRg st="6" end="6"/>
                                            </p:txEl>
                                          </p:spTgt>
                                        </p:tgtEl>
                                        <p:attrNameLst>
                                          <p:attrName>ppt_h</p:attrName>
                                        </p:attrNameLst>
                                      </p:cBhvr>
                                      <p:tavLst>
                                        <p:tav tm="0">
                                          <p:val>
                                            <p:strVal val="#ppt_h"/>
                                          </p:val>
                                        </p:tav>
                                        <p:tav tm="100000">
                                          <p:val>
                                            <p:strVal val="#ppt_h"/>
                                          </p:val>
                                        </p:tav>
                                      </p:tavLst>
                                    </p:anim>
                                    <p:anim calcmode="lin" valueType="num">
                                      <p:cBhvr>
                                        <p:cTn id="57" dur="500" fill="hold"/>
                                        <p:tgtEl>
                                          <p:spTgt spid="4098">
                                            <p:txEl>
                                              <p:pRg st="6" end="6"/>
                                            </p:txEl>
                                          </p:spTgt>
                                        </p:tgtEl>
                                        <p:attrNameLst>
                                          <p:attrName>ppt_x</p:attrName>
                                        </p:attrNameLst>
                                      </p:cBhvr>
                                      <p:tavLst>
                                        <p:tav tm="0">
                                          <p:val>
                                            <p:strVal val="#ppt_x-.2"/>
                                          </p:val>
                                        </p:tav>
                                        <p:tav tm="100000">
                                          <p:val>
                                            <p:strVal val="#ppt_x"/>
                                          </p:val>
                                        </p:tav>
                                      </p:tavLst>
                                    </p:anim>
                                    <p:anim calcmode="lin" valueType="num">
                                      <p:cBhvr>
                                        <p:cTn id="58" dur="500" fill="hold"/>
                                        <p:tgtEl>
                                          <p:spTgt spid="4098">
                                            <p:txEl>
                                              <p:pRg st="6" end="6"/>
                                            </p:txEl>
                                          </p:spTgt>
                                        </p:tgtEl>
                                        <p:attrNameLst>
                                          <p:attrName>ppt_y</p:attrName>
                                        </p:attrNameLst>
                                      </p:cBhvr>
                                      <p:tavLst>
                                        <p:tav tm="0">
                                          <p:val>
                                            <p:strVal val="#ppt_y"/>
                                          </p:val>
                                        </p:tav>
                                        <p:tav tm="100000">
                                          <p:val>
                                            <p:strVal val="#ppt_y"/>
                                          </p:val>
                                        </p:tav>
                                      </p:tavLst>
                                    </p:anim>
                                    <p:animEffect transition="in" filter="fade">
                                      <p:cBhvr>
                                        <p:cTn id="59" dur="500"/>
                                        <p:tgtEl>
                                          <p:spTgt spid="4098">
                                            <p:txEl>
                                              <p:pRg st="6" end="6"/>
                                            </p:txEl>
                                          </p:spTgt>
                                        </p:tgtEl>
                                      </p:cBhvr>
                                    </p:animEffect>
                                  </p:childTnLst>
                                </p:cTn>
                              </p:par>
                            </p:childTnLst>
                          </p:cTn>
                        </p:par>
                        <p:par>
                          <p:cTn id="60" fill="hold" nodeType="afterGroup">
                            <p:stCondLst>
                              <p:cond delay="3500"/>
                            </p:stCondLst>
                            <p:childTnLst>
                              <p:par>
                                <p:cTn id="61" presetID="54" presetClass="entr" presetSubtype="0" accel="100000" fill="hold" grpId="0" nodeType="afterEffect">
                                  <p:stCondLst>
                                    <p:cond delay="0"/>
                                  </p:stCondLst>
                                  <p:childTnLst>
                                    <p:set>
                                      <p:cBhvr>
                                        <p:cTn id="62" dur="1" fill="hold">
                                          <p:stCondLst>
                                            <p:cond delay="0"/>
                                          </p:stCondLst>
                                        </p:cTn>
                                        <p:tgtEl>
                                          <p:spTgt spid="4098">
                                            <p:txEl>
                                              <p:pRg st="7" end="7"/>
                                            </p:txEl>
                                          </p:spTgt>
                                        </p:tgtEl>
                                        <p:attrNameLst>
                                          <p:attrName>style.visibility</p:attrName>
                                        </p:attrNameLst>
                                      </p:cBhvr>
                                      <p:to>
                                        <p:strVal val="visible"/>
                                      </p:to>
                                    </p:set>
                                    <p:anim calcmode="lin" valueType="num">
                                      <p:cBhvr>
                                        <p:cTn id="63" dur="500" fill="hold"/>
                                        <p:tgtEl>
                                          <p:spTgt spid="4098">
                                            <p:txEl>
                                              <p:pRg st="7" end="7"/>
                                            </p:txEl>
                                          </p:spTgt>
                                        </p:tgtEl>
                                        <p:attrNameLst>
                                          <p:attrName>ppt_w</p:attrName>
                                        </p:attrNameLst>
                                      </p:cBhvr>
                                      <p:tavLst>
                                        <p:tav tm="0">
                                          <p:val>
                                            <p:strVal val="#ppt_w*0.05"/>
                                          </p:val>
                                        </p:tav>
                                        <p:tav tm="100000">
                                          <p:val>
                                            <p:strVal val="#ppt_w"/>
                                          </p:val>
                                        </p:tav>
                                      </p:tavLst>
                                    </p:anim>
                                    <p:anim calcmode="lin" valueType="num">
                                      <p:cBhvr>
                                        <p:cTn id="64" dur="500" fill="hold"/>
                                        <p:tgtEl>
                                          <p:spTgt spid="4098">
                                            <p:txEl>
                                              <p:pRg st="7" end="7"/>
                                            </p:txEl>
                                          </p:spTgt>
                                        </p:tgtEl>
                                        <p:attrNameLst>
                                          <p:attrName>ppt_h</p:attrName>
                                        </p:attrNameLst>
                                      </p:cBhvr>
                                      <p:tavLst>
                                        <p:tav tm="0">
                                          <p:val>
                                            <p:strVal val="#ppt_h"/>
                                          </p:val>
                                        </p:tav>
                                        <p:tav tm="100000">
                                          <p:val>
                                            <p:strVal val="#ppt_h"/>
                                          </p:val>
                                        </p:tav>
                                      </p:tavLst>
                                    </p:anim>
                                    <p:anim calcmode="lin" valueType="num">
                                      <p:cBhvr>
                                        <p:cTn id="65" dur="500" fill="hold"/>
                                        <p:tgtEl>
                                          <p:spTgt spid="4098">
                                            <p:txEl>
                                              <p:pRg st="7" end="7"/>
                                            </p:txEl>
                                          </p:spTgt>
                                        </p:tgtEl>
                                        <p:attrNameLst>
                                          <p:attrName>ppt_x</p:attrName>
                                        </p:attrNameLst>
                                      </p:cBhvr>
                                      <p:tavLst>
                                        <p:tav tm="0">
                                          <p:val>
                                            <p:strVal val="#ppt_x-.2"/>
                                          </p:val>
                                        </p:tav>
                                        <p:tav tm="100000">
                                          <p:val>
                                            <p:strVal val="#ppt_x"/>
                                          </p:val>
                                        </p:tav>
                                      </p:tavLst>
                                    </p:anim>
                                    <p:anim calcmode="lin" valueType="num">
                                      <p:cBhvr>
                                        <p:cTn id="66" dur="500" fill="hold"/>
                                        <p:tgtEl>
                                          <p:spTgt spid="4098">
                                            <p:txEl>
                                              <p:pRg st="7" end="7"/>
                                            </p:txEl>
                                          </p:spTgt>
                                        </p:tgtEl>
                                        <p:attrNameLst>
                                          <p:attrName>ppt_y</p:attrName>
                                        </p:attrNameLst>
                                      </p:cBhvr>
                                      <p:tavLst>
                                        <p:tav tm="0">
                                          <p:val>
                                            <p:strVal val="#ppt_y"/>
                                          </p:val>
                                        </p:tav>
                                        <p:tav tm="100000">
                                          <p:val>
                                            <p:strVal val="#ppt_y"/>
                                          </p:val>
                                        </p:tav>
                                      </p:tavLst>
                                    </p:anim>
                                    <p:animEffect transition="in" filter="fade">
                                      <p:cBhvr>
                                        <p:cTn id="67" dur="500"/>
                                        <p:tgtEl>
                                          <p:spTgt spid="4098">
                                            <p:txEl>
                                              <p:pRg st="7" end="7"/>
                                            </p:txEl>
                                          </p:spTgt>
                                        </p:tgtEl>
                                      </p:cBhvr>
                                    </p:animEffect>
                                  </p:childTnLst>
                                </p:cTn>
                              </p:par>
                            </p:childTnLst>
                          </p:cTn>
                        </p:par>
                        <p:par>
                          <p:cTn id="68" fill="hold" nodeType="afterGroup">
                            <p:stCondLst>
                              <p:cond delay="4000"/>
                            </p:stCondLst>
                            <p:childTnLst>
                              <p:par>
                                <p:cTn id="69" presetID="54" presetClass="entr" presetSubtype="0" accel="100000" fill="hold" grpId="0" nodeType="afterEffect">
                                  <p:stCondLst>
                                    <p:cond delay="0"/>
                                  </p:stCondLst>
                                  <p:childTnLst>
                                    <p:set>
                                      <p:cBhvr>
                                        <p:cTn id="70" dur="1" fill="hold">
                                          <p:stCondLst>
                                            <p:cond delay="0"/>
                                          </p:stCondLst>
                                        </p:cTn>
                                        <p:tgtEl>
                                          <p:spTgt spid="4098">
                                            <p:txEl>
                                              <p:pRg st="8" end="8"/>
                                            </p:txEl>
                                          </p:spTgt>
                                        </p:tgtEl>
                                        <p:attrNameLst>
                                          <p:attrName>style.visibility</p:attrName>
                                        </p:attrNameLst>
                                      </p:cBhvr>
                                      <p:to>
                                        <p:strVal val="visible"/>
                                      </p:to>
                                    </p:set>
                                    <p:anim calcmode="lin" valueType="num">
                                      <p:cBhvr>
                                        <p:cTn id="71" dur="500" fill="hold"/>
                                        <p:tgtEl>
                                          <p:spTgt spid="4098">
                                            <p:txEl>
                                              <p:pRg st="8" end="8"/>
                                            </p:txEl>
                                          </p:spTgt>
                                        </p:tgtEl>
                                        <p:attrNameLst>
                                          <p:attrName>ppt_w</p:attrName>
                                        </p:attrNameLst>
                                      </p:cBhvr>
                                      <p:tavLst>
                                        <p:tav tm="0">
                                          <p:val>
                                            <p:strVal val="#ppt_w*0.05"/>
                                          </p:val>
                                        </p:tav>
                                        <p:tav tm="100000">
                                          <p:val>
                                            <p:strVal val="#ppt_w"/>
                                          </p:val>
                                        </p:tav>
                                      </p:tavLst>
                                    </p:anim>
                                    <p:anim calcmode="lin" valueType="num">
                                      <p:cBhvr>
                                        <p:cTn id="72" dur="500" fill="hold"/>
                                        <p:tgtEl>
                                          <p:spTgt spid="4098">
                                            <p:txEl>
                                              <p:pRg st="8" end="8"/>
                                            </p:txEl>
                                          </p:spTgt>
                                        </p:tgtEl>
                                        <p:attrNameLst>
                                          <p:attrName>ppt_h</p:attrName>
                                        </p:attrNameLst>
                                      </p:cBhvr>
                                      <p:tavLst>
                                        <p:tav tm="0">
                                          <p:val>
                                            <p:strVal val="#ppt_h"/>
                                          </p:val>
                                        </p:tav>
                                        <p:tav tm="100000">
                                          <p:val>
                                            <p:strVal val="#ppt_h"/>
                                          </p:val>
                                        </p:tav>
                                      </p:tavLst>
                                    </p:anim>
                                    <p:anim calcmode="lin" valueType="num">
                                      <p:cBhvr>
                                        <p:cTn id="73" dur="500" fill="hold"/>
                                        <p:tgtEl>
                                          <p:spTgt spid="4098">
                                            <p:txEl>
                                              <p:pRg st="8" end="8"/>
                                            </p:txEl>
                                          </p:spTgt>
                                        </p:tgtEl>
                                        <p:attrNameLst>
                                          <p:attrName>ppt_x</p:attrName>
                                        </p:attrNameLst>
                                      </p:cBhvr>
                                      <p:tavLst>
                                        <p:tav tm="0">
                                          <p:val>
                                            <p:strVal val="#ppt_x-.2"/>
                                          </p:val>
                                        </p:tav>
                                        <p:tav tm="100000">
                                          <p:val>
                                            <p:strVal val="#ppt_x"/>
                                          </p:val>
                                        </p:tav>
                                      </p:tavLst>
                                    </p:anim>
                                    <p:anim calcmode="lin" valueType="num">
                                      <p:cBhvr>
                                        <p:cTn id="74" dur="500" fill="hold"/>
                                        <p:tgtEl>
                                          <p:spTgt spid="4098">
                                            <p:txEl>
                                              <p:pRg st="8" end="8"/>
                                            </p:txEl>
                                          </p:spTgt>
                                        </p:tgtEl>
                                        <p:attrNameLst>
                                          <p:attrName>ppt_y</p:attrName>
                                        </p:attrNameLst>
                                      </p:cBhvr>
                                      <p:tavLst>
                                        <p:tav tm="0">
                                          <p:val>
                                            <p:strVal val="#ppt_y"/>
                                          </p:val>
                                        </p:tav>
                                        <p:tav tm="100000">
                                          <p:val>
                                            <p:strVal val="#ppt_y"/>
                                          </p:val>
                                        </p:tav>
                                      </p:tavLst>
                                    </p:anim>
                                    <p:animEffect transition="in" filter="fade">
                                      <p:cBhvr>
                                        <p:cTn id="75" dur="500"/>
                                        <p:tgtEl>
                                          <p:spTgt spid="4098">
                                            <p:txEl>
                                              <p:pRg st="8" end="8"/>
                                            </p:txEl>
                                          </p:spTgt>
                                        </p:tgtEl>
                                      </p:cBhvr>
                                    </p:animEffect>
                                  </p:childTnLst>
                                </p:cTn>
                              </p:par>
                            </p:childTnLst>
                          </p:cTn>
                        </p:par>
                        <p:par>
                          <p:cTn id="76" fill="hold" nodeType="afterGroup">
                            <p:stCondLst>
                              <p:cond delay="4500"/>
                            </p:stCondLst>
                            <p:childTnLst>
                              <p:par>
                                <p:cTn id="77" presetID="54" presetClass="entr" presetSubtype="0" accel="100000" fill="hold" grpId="0" nodeType="afterEffect">
                                  <p:stCondLst>
                                    <p:cond delay="0"/>
                                  </p:stCondLst>
                                  <p:childTnLst>
                                    <p:set>
                                      <p:cBhvr>
                                        <p:cTn id="78" dur="1" fill="hold">
                                          <p:stCondLst>
                                            <p:cond delay="0"/>
                                          </p:stCondLst>
                                        </p:cTn>
                                        <p:tgtEl>
                                          <p:spTgt spid="4098">
                                            <p:txEl>
                                              <p:pRg st="9" end="9"/>
                                            </p:txEl>
                                          </p:spTgt>
                                        </p:tgtEl>
                                        <p:attrNameLst>
                                          <p:attrName>style.visibility</p:attrName>
                                        </p:attrNameLst>
                                      </p:cBhvr>
                                      <p:to>
                                        <p:strVal val="visible"/>
                                      </p:to>
                                    </p:set>
                                    <p:anim calcmode="lin" valueType="num">
                                      <p:cBhvr>
                                        <p:cTn id="79" dur="500" fill="hold"/>
                                        <p:tgtEl>
                                          <p:spTgt spid="4098">
                                            <p:txEl>
                                              <p:pRg st="9" end="9"/>
                                            </p:txEl>
                                          </p:spTgt>
                                        </p:tgtEl>
                                        <p:attrNameLst>
                                          <p:attrName>ppt_w</p:attrName>
                                        </p:attrNameLst>
                                      </p:cBhvr>
                                      <p:tavLst>
                                        <p:tav tm="0">
                                          <p:val>
                                            <p:strVal val="#ppt_w*0.05"/>
                                          </p:val>
                                        </p:tav>
                                        <p:tav tm="100000">
                                          <p:val>
                                            <p:strVal val="#ppt_w"/>
                                          </p:val>
                                        </p:tav>
                                      </p:tavLst>
                                    </p:anim>
                                    <p:anim calcmode="lin" valueType="num">
                                      <p:cBhvr>
                                        <p:cTn id="80" dur="500" fill="hold"/>
                                        <p:tgtEl>
                                          <p:spTgt spid="4098">
                                            <p:txEl>
                                              <p:pRg st="9" end="9"/>
                                            </p:txEl>
                                          </p:spTgt>
                                        </p:tgtEl>
                                        <p:attrNameLst>
                                          <p:attrName>ppt_h</p:attrName>
                                        </p:attrNameLst>
                                      </p:cBhvr>
                                      <p:tavLst>
                                        <p:tav tm="0">
                                          <p:val>
                                            <p:strVal val="#ppt_h"/>
                                          </p:val>
                                        </p:tav>
                                        <p:tav tm="100000">
                                          <p:val>
                                            <p:strVal val="#ppt_h"/>
                                          </p:val>
                                        </p:tav>
                                      </p:tavLst>
                                    </p:anim>
                                    <p:anim calcmode="lin" valueType="num">
                                      <p:cBhvr>
                                        <p:cTn id="81" dur="500" fill="hold"/>
                                        <p:tgtEl>
                                          <p:spTgt spid="4098">
                                            <p:txEl>
                                              <p:pRg st="9" end="9"/>
                                            </p:txEl>
                                          </p:spTgt>
                                        </p:tgtEl>
                                        <p:attrNameLst>
                                          <p:attrName>ppt_x</p:attrName>
                                        </p:attrNameLst>
                                      </p:cBhvr>
                                      <p:tavLst>
                                        <p:tav tm="0">
                                          <p:val>
                                            <p:strVal val="#ppt_x-.2"/>
                                          </p:val>
                                        </p:tav>
                                        <p:tav tm="100000">
                                          <p:val>
                                            <p:strVal val="#ppt_x"/>
                                          </p:val>
                                        </p:tav>
                                      </p:tavLst>
                                    </p:anim>
                                    <p:anim calcmode="lin" valueType="num">
                                      <p:cBhvr>
                                        <p:cTn id="82" dur="500" fill="hold"/>
                                        <p:tgtEl>
                                          <p:spTgt spid="4098">
                                            <p:txEl>
                                              <p:pRg st="9" end="9"/>
                                            </p:txEl>
                                          </p:spTgt>
                                        </p:tgtEl>
                                        <p:attrNameLst>
                                          <p:attrName>ppt_y</p:attrName>
                                        </p:attrNameLst>
                                      </p:cBhvr>
                                      <p:tavLst>
                                        <p:tav tm="0">
                                          <p:val>
                                            <p:strVal val="#ppt_y"/>
                                          </p:val>
                                        </p:tav>
                                        <p:tav tm="100000">
                                          <p:val>
                                            <p:strVal val="#ppt_y"/>
                                          </p:val>
                                        </p:tav>
                                      </p:tavLst>
                                    </p:anim>
                                    <p:animEffect transition="in" filter="fade">
                                      <p:cBhvr>
                                        <p:cTn id="83" dur="500"/>
                                        <p:tgtEl>
                                          <p:spTgt spid="4098">
                                            <p:txEl>
                                              <p:pRg st="9" end="9"/>
                                            </p:txEl>
                                          </p:spTgt>
                                        </p:tgtEl>
                                      </p:cBhvr>
                                    </p:animEffect>
                                  </p:childTnLst>
                                </p:cTn>
                              </p:par>
                            </p:childTnLst>
                          </p:cTn>
                        </p:par>
                        <p:par>
                          <p:cTn id="84" fill="hold" nodeType="afterGroup">
                            <p:stCondLst>
                              <p:cond delay="5000"/>
                            </p:stCondLst>
                            <p:childTnLst>
                              <p:par>
                                <p:cTn id="85" presetID="54" presetClass="entr" presetSubtype="0" accel="100000" fill="hold" grpId="0" nodeType="afterEffect">
                                  <p:stCondLst>
                                    <p:cond delay="0"/>
                                  </p:stCondLst>
                                  <p:childTnLst>
                                    <p:set>
                                      <p:cBhvr>
                                        <p:cTn id="86" dur="1" fill="hold">
                                          <p:stCondLst>
                                            <p:cond delay="0"/>
                                          </p:stCondLst>
                                        </p:cTn>
                                        <p:tgtEl>
                                          <p:spTgt spid="4098">
                                            <p:txEl>
                                              <p:pRg st="10" end="10"/>
                                            </p:txEl>
                                          </p:spTgt>
                                        </p:tgtEl>
                                        <p:attrNameLst>
                                          <p:attrName>style.visibility</p:attrName>
                                        </p:attrNameLst>
                                      </p:cBhvr>
                                      <p:to>
                                        <p:strVal val="visible"/>
                                      </p:to>
                                    </p:set>
                                    <p:anim calcmode="lin" valueType="num">
                                      <p:cBhvr>
                                        <p:cTn id="87" dur="500" fill="hold"/>
                                        <p:tgtEl>
                                          <p:spTgt spid="4098">
                                            <p:txEl>
                                              <p:pRg st="10" end="10"/>
                                            </p:txEl>
                                          </p:spTgt>
                                        </p:tgtEl>
                                        <p:attrNameLst>
                                          <p:attrName>ppt_w</p:attrName>
                                        </p:attrNameLst>
                                      </p:cBhvr>
                                      <p:tavLst>
                                        <p:tav tm="0">
                                          <p:val>
                                            <p:strVal val="#ppt_w*0.05"/>
                                          </p:val>
                                        </p:tav>
                                        <p:tav tm="100000">
                                          <p:val>
                                            <p:strVal val="#ppt_w"/>
                                          </p:val>
                                        </p:tav>
                                      </p:tavLst>
                                    </p:anim>
                                    <p:anim calcmode="lin" valueType="num">
                                      <p:cBhvr>
                                        <p:cTn id="88" dur="500" fill="hold"/>
                                        <p:tgtEl>
                                          <p:spTgt spid="4098">
                                            <p:txEl>
                                              <p:pRg st="10" end="10"/>
                                            </p:txEl>
                                          </p:spTgt>
                                        </p:tgtEl>
                                        <p:attrNameLst>
                                          <p:attrName>ppt_h</p:attrName>
                                        </p:attrNameLst>
                                      </p:cBhvr>
                                      <p:tavLst>
                                        <p:tav tm="0">
                                          <p:val>
                                            <p:strVal val="#ppt_h"/>
                                          </p:val>
                                        </p:tav>
                                        <p:tav tm="100000">
                                          <p:val>
                                            <p:strVal val="#ppt_h"/>
                                          </p:val>
                                        </p:tav>
                                      </p:tavLst>
                                    </p:anim>
                                    <p:anim calcmode="lin" valueType="num">
                                      <p:cBhvr>
                                        <p:cTn id="89" dur="500" fill="hold"/>
                                        <p:tgtEl>
                                          <p:spTgt spid="4098">
                                            <p:txEl>
                                              <p:pRg st="10" end="10"/>
                                            </p:txEl>
                                          </p:spTgt>
                                        </p:tgtEl>
                                        <p:attrNameLst>
                                          <p:attrName>ppt_x</p:attrName>
                                        </p:attrNameLst>
                                      </p:cBhvr>
                                      <p:tavLst>
                                        <p:tav tm="0">
                                          <p:val>
                                            <p:strVal val="#ppt_x-.2"/>
                                          </p:val>
                                        </p:tav>
                                        <p:tav tm="100000">
                                          <p:val>
                                            <p:strVal val="#ppt_x"/>
                                          </p:val>
                                        </p:tav>
                                      </p:tavLst>
                                    </p:anim>
                                    <p:anim calcmode="lin" valueType="num">
                                      <p:cBhvr>
                                        <p:cTn id="90" dur="500" fill="hold"/>
                                        <p:tgtEl>
                                          <p:spTgt spid="4098">
                                            <p:txEl>
                                              <p:pRg st="10" end="10"/>
                                            </p:txEl>
                                          </p:spTgt>
                                        </p:tgtEl>
                                        <p:attrNameLst>
                                          <p:attrName>ppt_y</p:attrName>
                                        </p:attrNameLst>
                                      </p:cBhvr>
                                      <p:tavLst>
                                        <p:tav tm="0">
                                          <p:val>
                                            <p:strVal val="#ppt_y"/>
                                          </p:val>
                                        </p:tav>
                                        <p:tav tm="100000">
                                          <p:val>
                                            <p:strVal val="#ppt_y"/>
                                          </p:val>
                                        </p:tav>
                                      </p:tavLst>
                                    </p:anim>
                                    <p:animEffect transition="in" filter="fade">
                                      <p:cBhvr>
                                        <p:cTn id="91" dur="500"/>
                                        <p:tgtEl>
                                          <p:spTgt spid="4098">
                                            <p:txEl>
                                              <p:pRg st="10" end="10"/>
                                            </p:txEl>
                                          </p:spTgt>
                                        </p:tgtEl>
                                      </p:cBhvr>
                                    </p:animEffect>
                                  </p:childTnLst>
                                </p:cTn>
                              </p:par>
                            </p:childTnLst>
                          </p:cTn>
                        </p:par>
                        <p:par>
                          <p:cTn id="92" fill="hold" nodeType="afterGroup">
                            <p:stCondLst>
                              <p:cond delay="5500"/>
                            </p:stCondLst>
                            <p:childTnLst>
                              <p:par>
                                <p:cTn id="93" presetID="54" presetClass="entr" presetSubtype="0" accel="100000" fill="hold" grpId="0" nodeType="afterEffect">
                                  <p:stCondLst>
                                    <p:cond delay="0"/>
                                  </p:stCondLst>
                                  <p:childTnLst>
                                    <p:set>
                                      <p:cBhvr>
                                        <p:cTn id="94" dur="1" fill="hold">
                                          <p:stCondLst>
                                            <p:cond delay="0"/>
                                          </p:stCondLst>
                                        </p:cTn>
                                        <p:tgtEl>
                                          <p:spTgt spid="4098">
                                            <p:txEl>
                                              <p:pRg st="11" end="11"/>
                                            </p:txEl>
                                          </p:spTgt>
                                        </p:tgtEl>
                                        <p:attrNameLst>
                                          <p:attrName>style.visibility</p:attrName>
                                        </p:attrNameLst>
                                      </p:cBhvr>
                                      <p:to>
                                        <p:strVal val="visible"/>
                                      </p:to>
                                    </p:set>
                                    <p:anim calcmode="lin" valueType="num">
                                      <p:cBhvr>
                                        <p:cTn id="95" dur="500" fill="hold"/>
                                        <p:tgtEl>
                                          <p:spTgt spid="4098">
                                            <p:txEl>
                                              <p:pRg st="11" end="11"/>
                                            </p:txEl>
                                          </p:spTgt>
                                        </p:tgtEl>
                                        <p:attrNameLst>
                                          <p:attrName>ppt_w</p:attrName>
                                        </p:attrNameLst>
                                      </p:cBhvr>
                                      <p:tavLst>
                                        <p:tav tm="0">
                                          <p:val>
                                            <p:strVal val="#ppt_w*0.05"/>
                                          </p:val>
                                        </p:tav>
                                        <p:tav tm="100000">
                                          <p:val>
                                            <p:strVal val="#ppt_w"/>
                                          </p:val>
                                        </p:tav>
                                      </p:tavLst>
                                    </p:anim>
                                    <p:anim calcmode="lin" valueType="num">
                                      <p:cBhvr>
                                        <p:cTn id="96" dur="500" fill="hold"/>
                                        <p:tgtEl>
                                          <p:spTgt spid="4098">
                                            <p:txEl>
                                              <p:pRg st="11" end="11"/>
                                            </p:txEl>
                                          </p:spTgt>
                                        </p:tgtEl>
                                        <p:attrNameLst>
                                          <p:attrName>ppt_h</p:attrName>
                                        </p:attrNameLst>
                                      </p:cBhvr>
                                      <p:tavLst>
                                        <p:tav tm="0">
                                          <p:val>
                                            <p:strVal val="#ppt_h"/>
                                          </p:val>
                                        </p:tav>
                                        <p:tav tm="100000">
                                          <p:val>
                                            <p:strVal val="#ppt_h"/>
                                          </p:val>
                                        </p:tav>
                                      </p:tavLst>
                                    </p:anim>
                                    <p:anim calcmode="lin" valueType="num">
                                      <p:cBhvr>
                                        <p:cTn id="97" dur="500" fill="hold"/>
                                        <p:tgtEl>
                                          <p:spTgt spid="4098">
                                            <p:txEl>
                                              <p:pRg st="11" end="11"/>
                                            </p:txEl>
                                          </p:spTgt>
                                        </p:tgtEl>
                                        <p:attrNameLst>
                                          <p:attrName>ppt_x</p:attrName>
                                        </p:attrNameLst>
                                      </p:cBhvr>
                                      <p:tavLst>
                                        <p:tav tm="0">
                                          <p:val>
                                            <p:strVal val="#ppt_x-.2"/>
                                          </p:val>
                                        </p:tav>
                                        <p:tav tm="100000">
                                          <p:val>
                                            <p:strVal val="#ppt_x"/>
                                          </p:val>
                                        </p:tav>
                                      </p:tavLst>
                                    </p:anim>
                                    <p:anim calcmode="lin" valueType="num">
                                      <p:cBhvr>
                                        <p:cTn id="98" dur="500" fill="hold"/>
                                        <p:tgtEl>
                                          <p:spTgt spid="4098">
                                            <p:txEl>
                                              <p:pRg st="11" end="11"/>
                                            </p:txEl>
                                          </p:spTgt>
                                        </p:tgtEl>
                                        <p:attrNameLst>
                                          <p:attrName>ppt_y</p:attrName>
                                        </p:attrNameLst>
                                      </p:cBhvr>
                                      <p:tavLst>
                                        <p:tav tm="0">
                                          <p:val>
                                            <p:strVal val="#ppt_y"/>
                                          </p:val>
                                        </p:tav>
                                        <p:tav tm="100000">
                                          <p:val>
                                            <p:strVal val="#ppt_y"/>
                                          </p:val>
                                        </p:tav>
                                      </p:tavLst>
                                    </p:anim>
                                    <p:animEffect transition="in" filter="fade">
                                      <p:cBhvr>
                                        <p:cTn id="99" dur="500"/>
                                        <p:tgtEl>
                                          <p:spTgt spid="409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357688" y="2643188"/>
            <a:ext cx="4400550" cy="3857625"/>
          </a:xfrm>
          <a:gradFill rotWithShape="1">
            <a:gsLst>
              <a:gs pos="0">
                <a:srgbClr val="FFFFFF"/>
              </a:gs>
              <a:gs pos="50000">
                <a:srgbClr val="FF66FF"/>
              </a:gs>
              <a:gs pos="100000">
                <a:srgbClr val="FFFFFF"/>
              </a:gs>
            </a:gsLst>
            <a:lin ang="18900000" scaled="1"/>
          </a:gradFill>
          <a:ln>
            <a:solidFill>
              <a:schemeClr val="accent2"/>
            </a:solidFill>
          </a:ln>
        </p:spPr>
        <p:txBody>
          <a:bodyPr>
            <a:normAutofit lnSpcReduction="10000"/>
          </a:bodyPr>
          <a:lstStyle/>
          <a:p>
            <a:pPr marL="34925" indent="0" eaLnBrk="1" fontAlgn="auto" hangingPunct="1">
              <a:spcAft>
                <a:spcPts val="0"/>
              </a:spcAft>
              <a:buFont typeface="Wingdings" pitchFamily="2" charset="2"/>
              <a:buNone/>
              <a:defRPr/>
            </a:pPr>
            <a:r>
              <a:rPr lang="uk-UA" sz="1800" smtClean="0"/>
              <a:t>Завдяки Центру забезпечення безпеки Windows процедури завантаження та встановлення оновлень значно спростилися. Користувачеві треба лише переконатись, що компонент Автоматичне оновлення Windows ввімкнено і за потреби змінити час, коли він виконуватиме перевірку наявності оновлень на сайті Microsoft, їх завантаження та встановлення на комп'ютер. Потрібно лише, щоб комп’ютер у цей час був увімкнений та підключений до Інтернету.</a:t>
            </a:r>
            <a:r>
              <a:rPr lang="ru-RU" sz="1800" smtClean="0"/>
              <a:t> </a:t>
            </a:r>
          </a:p>
        </p:txBody>
      </p:sp>
      <p:pic>
        <p:nvPicPr>
          <p:cNvPr id="27652" name="Рисунок 6" descr="4_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500313"/>
            <a:ext cx="3659187"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4"/>
          <p:cNvSpPr txBox="1">
            <a:spLocks noChangeArrowheads="1"/>
          </p:cNvSpPr>
          <p:nvPr/>
        </p:nvSpPr>
        <p:spPr bwMode="auto">
          <a:xfrm>
            <a:off x="357188" y="1643063"/>
            <a:ext cx="8429625" cy="650875"/>
          </a:xfrm>
          <a:prstGeom prst="rect">
            <a:avLst/>
          </a:prstGeom>
          <a:gradFill rotWithShape="1">
            <a:gsLst>
              <a:gs pos="0">
                <a:srgbClr val="CC66FF"/>
              </a:gs>
              <a:gs pos="50000">
                <a:srgbClr val="FFFFFF"/>
              </a:gs>
              <a:gs pos="100000">
                <a:srgbClr val="CC66FF"/>
              </a:gs>
            </a:gsLst>
            <a:lin ang="2700000" scaled="1"/>
          </a:gradFill>
          <a:ln w="9525">
            <a:solidFill>
              <a:schemeClr val="accent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a:t>Автоматичне оновлення Windows — це засіб, що демонструє турботу корпорації Microsoft про безпеку користувачів.</a:t>
            </a:r>
          </a:p>
        </p:txBody>
      </p:sp>
      <p:sp>
        <p:nvSpPr>
          <p:cNvPr id="27655" name="AutoShape 7"/>
          <p:cNvSpPr>
            <a:spLocks noChangeArrowheads="1"/>
          </p:cNvSpPr>
          <p:nvPr/>
        </p:nvSpPr>
        <p:spPr bwMode="auto">
          <a:xfrm>
            <a:off x="357188" y="333375"/>
            <a:ext cx="8429625" cy="1023938"/>
          </a:xfrm>
          <a:prstGeom prst="roundRect">
            <a:avLst>
              <a:gd name="adj" fmla="val 16667"/>
            </a:avLst>
          </a:prstGeom>
          <a:gradFill rotWithShape="1">
            <a:gsLst>
              <a:gs pos="0">
                <a:schemeClr val="accent2"/>
              </a:gs>
              <a:gs pos="100000">
                <a:schemeClr val="accent2">
                  <a:gamma/>
                  <a:tint val="61961"/>
                  <a:invGamma/>
                </a:schemeClr>
              </a:gs>
            </a:gsLst>
            <a:lin ang="5400000" scaled="1"/>
          </a:gradFill>
          <a:ln w="9525">
            <a:solidFill>
              <a:schemeClr val="tx1"/>
            </a:solidFill>
            <a:round/>
            <a:headEnd/>
            <a:tailEnd/>
          </a:ln>
          <a:effectLst/>
        </p:spPr>
        <p:txBody>
          <a:bodyPr wrap="none" anchor="ctr"/>
          <a:lstStyle/>
          <a:p>
            <a:pPr algn="ctr" eaLnBrk="1" hangingPunct="1">
              <a:defRPr/>
            </a:pPr>
            <a:r>
              <a:rPr lang="uk-UA" sz="3600" b="1" dirty="0">
                <a:effectLst>
                  <a:outerShdw blurRad="38100" dist="38100" dir="2700000" algn="tl">
                    <a:srgbClr val="FFFFFF"/>
                  </a:outerShdw>
                </a:effectLst>
              </a:rPr>
              <a:t>Автоматичне оновлення</a:t>
            </a:r>
          </a:p>
          <a:p>
            <a:pPr algn="ctr" eaLnBrk="1" hangingPunct="1">
              <a:defRPr/>
            </a:pPr>
            <a:r>
              <a:rPr lang="en-US" sz="3600" b="1" dirty="0">
                <a:effectLst>
                  <a:outerShdw blurRad="38100" dist="38100" dir="2700000" algn="tl">
                    <a:srgbClr val="FFFFFF"/>
                  </a:outerShdw>
                </a:effectLst>
              </a:rPr>
              <a:t>Windows</a:t>
            </a:r>
            <a:endParaRPr lang="ru-RU" sz="3600" b="1" dirty="0">
              <a:effectLst>
                <a:outerShdw blurRad="38100" dist="38100" dir="2700000" algn="tl">
                  <a:srgbClr val="FFFFFF"/>
                </a:outerShdw>
              </a:effectLs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500" decel="50000" fill="hold">
                                          <p:stCondLst>
                                            <p:cond delay="0"/>
                                          </p:stCondLst>
                                        </p:cTn>
                                        <p:tgtEl>
                                          <p:spTgt spid="2765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765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7653"/>
                                        </p:tgtEl>
                                        <p:attrNameLst>
                                          <p:attrName>ppt_w</p:attrName>
                                        </p:attrNameLst>
                                      </p:cBhvr>
                                      <p:tavLst>
                                        <p:tav tm="0">
                                          <p:val>
                                            <p:strVal val="#ppt_w*.05"/>
                                          </p:val>
                                        </p:tav>
                                        <p:tav tm="100000">
                                          <p:val>
                                            <p:strVal val="#ppt_w"/>
                                          </p:val>
                                        </p:tav>
                                      </p:tavLst>
                                    </p:anim>
                                    <p:anim calcmode="lin" valueType="num">
                                      <p:cBhvr>
                                        <p:cTn id="10" dur="1000" fill="hold"/>
                                        <p:tgtEl>
                                          <p:spTgt spid="2765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765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765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765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7653"/>
                                        </p:tgtEl>
                                      </p:cBhvr>
                                    </p:animEffect>
                                  </p:childTnLst>
                                </p:cTn>
                              </p:par>
                            </p:childTnLst>
                          </p:cTn>
                        </p:par>
                        <p:par>
                          <p:cTn id="15" fill="hold" nodeType="afterGroup">
                            <p:stCondLst>
                              <p:cond delay="1000"/>
                            </p:stCondLst>
                            <p:childTnLst>
                              <p:par>
                                <p:cTn id="16" presetID="52" presetClass="entr" presetSubtype="0" fill="hold" nodeType="afterEffect">
                                  <p:stCondLst>
                                    <p:cond delay="0"/>
                                  </p:stCondLst>
                                  <p:childTnLst>
                                    <p:set>
                                      <p:cBhvr>
                                        <p:cTn id="17" dur="1" fill="hold">
                                          <p:stCondLst>
                                            <p:cond delay="0"/>
                                          </p:stCondLst>
                                        </p:cTn>
                                        <p:tgtEl>
                                          <p:spTgt spid="27652"/>
                                        </p:tgtEl>
                                        <p:attrNameLst>
                                          <p:attrName>style.visibility</p:attrName>
                                        </p:attrNameLst>
                                      </p:cBhvr>
                                      <p:to>
                                        <p:strVal val="visible"/>
                                      </p:to>
                                    </p:set>
                                    <p:animScale>
                                      <p:cBhvr>
                                        <p:cTn id="18" dur="1000" decel="50000" fill="hold">
                                          <p:stCondLst>
                                            <p:cond delay="0"/>
                                          </p:stCondLst>
                                        </p:cTn>
                                        <p:tgtEl>
                                          <p:spTgt spid="276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7652"/>
                                        </p:tgtEl>
                                        <p:attrNameLst>
                                          <p:attrName>ppt_x</p:attrName>
                                          <p:attrName>ppt_y</p:attrName>
                                        </p:attrNameLst>
                                      </p:cBhvr>
                                    </p:animMotion>
                                    <p:animEffect transition="in" filter="fade">
                                      <p:cBhvr>
                                        <p:cTn id="20" dur="1000"/>
                                        <p:tgtEl>
                                          <p:spTgt spid="27652"/>
                                        </p:tgtEl>
                                      </p:cBhvr>
                                    </p:animEffect>
                                  </p:childTnLst>
                                </p:cTn>
                              </p:par>
                            </p:childTnLst>
                          </p:cTn>
                        </p:par>
                        <p:par>
                          <p:cTn id="21" fill="hold" nodeType="afterGroup">
                            <p:stCondLst>
                              <p:cond delay="2000"/>
                            </p:stCondLst>
                            <p:childTnLst>
                              <p:par>
                                <p:cTn id="22" presetID="52" presetClass="entr" presetSubtype="0" fill="hold" grpId="0" nodeType="afterEffect">
                                  <p:stCondLst>
                                    <p:cond delay="0"/>
                                  </p:stCondLst>
                                  <p:childTnLst>
                                    <p:set>
                                      <p:cBhvr>
                                        <p:cTn id="23" dur="1" fill="hold">
                                          <p:stCondLst>
                                            <p:cond delay="0"/>
                                          </p:stCondLst>
                                        </p:cTn>
                                        <p:tgtEl>
                                          <p:spTgt spid="27651">
                                            <p:bg/>
                                          </p:spTgt>
                                        </p:tgtEl>
                                        <p:attrNameLst>
                                          <p:attrName>style.visibility</p:attrName>
                                        </p:attrNameLst>
                                      </p:cBhvr>
                                      <p:to>
                                        <p:strVal val="visible"/>
                                      </p:to>
                                    </p:set>
                                    <p:animScale>
                                      <p:cBhvr>
                                        <p:cTn id="24" dur="1000" decel="50000" fill="hold">
                                          <p:stCondLst>
                                            <p:cond delay="0"/>
                                          </p:stCondLst>
                                        </p:cTn>
                                        <p:tgtEl>
                                          <p:spTgt spid="27651">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7651">
                                            <p:bg/>
                                          </p:spTgt>
                                        </p:tgtEl>
                                        <p:attrNameLst>
                                          <p:attrName>ppt_x</p:attrName>
                                          <p:attrName>ppt_y</p:attrName>
                                        </p:attrNameLst>
                                      </p:cBhvr>
                                    </p:animMotion>
                                    <p:animEffect transition="in" filter="fade">
                                      <p:cBhvr>
                                        <p:cTn id="26" dur="1000"/>
                                        <p:tgtEl>
                                          <p:spTgt spid="27651">
                                            <p:bg/>
                                          </p:spTgt>
                                        </p:tgtEl>
                                      </p:cBhvr>
                                    </p:animEffect>
                                  </p:childTnLst>
                                </p:cTn>
                              </p:par>
                            </p:childTnLst>
                          </p:cTn>
                        </p:par>
                        <p:par>
                          <p:cTn id="27" fill="hold" nodeType="afterGroup">
                            <p:stCondLst>
                              <p:cond delay="3000"/>
                            </p:stCondLst>
                            <p:childTnLst>
                              <p:par>
                                <p:cTn id="28" presetID="52" presetClass="entr" presetSubtype="0" fill="hold" grpId="0" nodeType="afterEffect">
                                  <p:stCondLst>
                                    <p:cond delay="0"/>
                                  </p:stCondLst>
                                  <p:childTnLst>
                                    <p:set>
                                      <p:cBhvr>
                                        <p:cTn id="29" dur="1" fill="hold">
                                          <p:stCondLst>
                                            <p:cond delay="0"/>
                                          </p:stCondLst>
                                        </p:cTn>
                                        <p:tgtEl>
                                          <p:spTgt spid="27651">
                                            <p:txEl>
                                              <p:pRg st="0" end="0"/>
                                            </p:txEl>
                                          </p:spTgt>
                                        </p:tgtEl>
                                        <p:attrNameLst>
                                          <p:attrName>style.visibility</p:attrName>
                                        </p:attrNameLst>
                                      </p:cBhvr>
                                      <p:to>
                                        <p:strVal val="visible"/>
                                      </p:to>
                                    </p:set>
                                    <p:animScale>
                                      <p:cBhvr>
                                        <p:cTn id="30" dur="1000" decel="50000" fill="hold">
                                          <p:stCondLst>
                                            <p:cond delay="0"/>
                                          </p:stCondLst>
                                        </p:cTn>
                                        <p:tgtEl>
                                          <p:spTgt spid="2765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7651">
                                            <p:txEl>
                                              <p:pRg st="0" end="0"/>
                                            </p:txEl>
                                          </p:spTgt>
                                        </p:tgtEl>
                                        <p:attrNameLst>
                                          <p:attrName>ppt_x</p:attrName>
                                          <p:attrName>ppt_y</p:attrName>
                                        </p:attrNameLst>
                                      </p:cBhvr>
                                    </p:animMotion>
                                    <p:animEffect transition="in" filter="fade">
                                      <p:cBhvr>
                                        <p:cTn id="32" dur="10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P spid="276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31788" y="1811338"/>
            <a:ext cx="2335212" cy="2074862"/>
          </a:xfrm>
          <a:gradFill rotWithShape="0">
            <a:gsLst>
              <a:gs pos="0">
                <a:srgbClr val="D9D9D9"/>
              </a:gs>
              <a:gs pos="50000">
                <a:srgbClr val="DAA8A8"/>
              </a:gs>
              <a:gs pos="100000">
                <a:srgbClr val="FFC8C8"/>
              </a:gs>
            </a:gsLst>
            <a:lin ang="5400000"/>
          </a:gradFill>
          <a:ln>
            <a:solidFill>
              <a:schemeClr val="accent2"/>
            </a:solidFill>
          </a:ln>
        </p:spPr>
        <p:txBody>
          <a:bodyPr>
            <a:normAutofit fontScale="92500" lnSpcReduction="10000"/>
          </a:bodyPr>
          <a:lstStyle/>
          <a:p>
            <a:pPr marL="0" indent="0" eaLnBrk="1" fontAlgn="auto" hangingPunct="1">
              <a:lnSpc>
                <a:spcPct val="80000"/>
              </a:lnSpc>
              <a:spcAft>
                <a:spcPts val="0"/>
              </a:spcAft>
              <a:buFont typeface="Wingdings" pitchFamily="2" charset="2"/>
              <a:buNone/>
              <a:defRPr/>
            </a:pPr>
            <a:r>
              <a:rPr lang="uk-UA" sz="1600" dirty="0" smtClean="0"/>
              <a:t>Крім хакерів, які намагаються завдати шкоди вашому комп’ютеру, існують зловмисники, що прагнуть отримати вашу персональну і конфіденційну інформацію та, використовуючи її, завдати вам шкоди. </a:t>
            </a:r>
            <a:endParaRPr lang="ru-RU" sz="1600" dirty="0" smtClean="0"/>
          </a:p>
        </p:txBody>
      </p:sp>
      <p:sp>
        <p:nvSpPr>
          <p:cNvPr id="28676" name="Text Box 4"/>
          <p:cNvSpPr txBox="1">
            <a:spLocks noChangeArrowheads="1"/>
          </p:cNvSpPr>
          <p:nvPr/>
        </p:nvSpPr>
        <p:spPr bwMode="auto">
          <a:xfrm>
            <a:off x="2692400" y="1811338"/>
            <a:ext cx="6094413" cy="5078412"/>
          </a:xfrm>
          <a:prstGeom prst="rect">
            <a:avLst/>
          </a:prstGeom>
          <a:gradFill rotWithShape="1">
            <a:gsLst>
              <a:gs pos="0">
                <a:srgbClr val="FFFFFF"/>
              </a:gs>
              <a:gs pos="50000">
                <a:srgbClr val="FF33CC"/>
              </a:gs>
              <a:gs pos="100000">
                <a:srgbClr val="FFFFFF"/>
              </a:gs>
            </a:gsLst>
            <a:lin ang="18900000" scaled="1"/>
          </a:gradFill>
          <a:ln w="9525">
            <a:solidFill>
              <a:schemeClr val="accent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b="1" i="1"/>
              <a:t>Як саме й навіщо люди здобувають інформацію про мене?</a:t>
            </a:r>
          </a:p>
          <a:p>
            <a:pPr eaLnBrk="1" hangingPunct="1"/>
            <a:r>
              <a:rPr lang="uk-UA" altLang="ru-RU"/>
              <a:t>Певна категорія людей здійснює атаки на чужі комп'ютери задля отримання персональної інформації. Зазвичай їхніми об’єктами стають бази даних великих корпорацій, де зберігаються такі відомості, як персональні ідентифікаційні номери, номери банківських рахунків та кредитних карток клієнтів. Проте відомо багато випадків, коли жертвами зловмисників стають приватні особи, особливо якщо вони передають конфіденційну інформацію через Інтернет без належного захисту.</a:t>
            </a:r>
          </a:p>
          <a:p>
            <a:pPr eaLnBrk="1" hangingPunct="1"/>
            <a:r>
              <a:rPr lang="uk-UA" altLang="ru-RU"/>
              <a:t>Часом зловмисники намагаються викрасти персональну інформацію для того, щоб від імені іншої людини відкривати рахунки, купувати товари тощо. Найчастіше викрадають дані про банківські картки. Анонімність і величезні розміри Інтернету роблять його «землею обітованою» для шахраїв усіх ґатунків.</a:t>
            </a:r>
            <a:endParaRPr lang="ru-RU" altLang="ru-RU"/>
          </a:p>
        </p:txBody>
      </p:sp>
      <p:pic>
        <p:nvPicPr>
          <p:cNvPr id="2867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3" y="4114800"/>
            <a:ext cx="2389187"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AutoShape 7"/>
          <p:cNvSpPr>
            <a:spLocks noChangeArrowheads="1"/>
          </p:cNvSpPr>
          <p:nvPr/>
        </p:nvSpPr>
        <p:spPr bwMode="auto">
          <a:xfrm>
            <a:off x="357188" y="428625"/>
            <a:ext cx="8424862" cy="1382713"/>
          </a:xfrm>
          <a:prstGeom prst="roundRect">
            <a:avLst>
              <a:gd name="adj" fmla="val 16667"/>
            </a:avLst>
          </a:prstGeom>
          <a:gradFill rotWithShape="1">
            <a:gsLst>
              <a:gs pos="0">
                <a:schemeClr val="accent2"/>
              </a:gs>
              <a:gs pos="100000">
                <a:schemeClr val="accent2">
                  <a:gamma/>
                  <a:tint val="55294"/>
                  <a:invGamma/>
                </a:schemeClr>
              </a:gs>
            </a:gsLst>
            <a:lin ang="5400000" scaled="1"/>
          </a:gradFill>
          <a:ln w="9525">
            <a:solidFill>
              <a:schemeClr val="tx1"/>
            </a:solidFill>
            <a:round/>
            <a:headEnd/>
            <a:tailEnd/>
          </a:ln>
          <a:effectLst/>
        </p:spPr>
        <p:txBody>
          <a:bodyPr wrap="none" anchor="ctr"/>
          <a:lstStyle/>
          <a:p>
            <a:pPr algn="ctr" eaLnBrk="1" hangingPunct="1">
              <a:defRPr/>
            </a:pPr>
            <a:r>
              <a:rPr lang="uk-UA" sz="3200" b="1" dirty="0">
                <a:effectLst>
                  <a:outerShdw blurRad="38100" dist="38100" dir="2700000" algn="tl">
                    <a:srgbClr val="FFFFFF"/>
                  </a:outerShdw>
                </a:effectLst>
              </a:rPr>
              <a:t>Як захиститися від тих, хто</a:t>
            </a:r>
            <a:r>
              <a:rPr lang="en-US" sz="3200" b="1" dirty="0">
                <a:effectLst>
                  <a:outerShdw blurRad="38100" dist="38100" dir="2700000" algn="tl">
                    <a:srgbClr val="FFFFFF"/>
                  </a:outerShdw>
                </a:effectLst>
              </a:rPr>
              <a:t> </a:t>
            </a:r>
            <a:r>
              <a:rPr lang="uk-UA" sz="3200" b="1" dirty="0">
                <a:effectLst>
                  <a:outerShdw blurRad="38100" dist="38100" dir="2700000" algn="tl">
                    <a:srgbClr val="FFFFFF"/>
                  </a:outerShdw>
                </a:effectLst>
              </a:rPr>
              <a:t>хоче </a:t>
            </a:r>
          </a:p>
          <a:p>
            <a:pPr algn="ctr" eaLnBrk="1" hangingPunct="1">
              <a:defRPr/>
            </a:pPr>
            <a:r>
              <a:rPr lang="uk-UA" sz="3200" b="1" dirty="0">
                <a:effectLst>
                  <a:outerShdw blurRad="38100" dist="38100" dir="2700000" algn="tl">
                    <a:srgbClr val="FFFFFF"/>
                  </a:outerShdw>
                </a:effectLst>
              </a:rPr>
              <a:t>використати мою</a:t>
            </a:r>
          </a:p>
          <a:p>
            <a:pPr algn="ctr" eaLnBrk="1" hangingPunct="1">
              <a:defRPr/>
            </a:pPr>
            <a:r>
              <a:rPr lang="uk-UA" sz="3200" b="1" dirty="0">
                <a:effectLst>
                  <a:outerShdw blurRad="38100" dist="38100" dir="2700000" algn="tl">
                    <a:srgbClr val="FFFFFF"/>
                  </a:outerShdw>
                </a:effectLst>
              </a:rPr>
              <a:t>Персональну інформацію?</a:t>
            </a:r>
            <a:endParaRPr lang="ru-RU" sz="3200" b="1" dirty="0">
              <a:effectLst>
                <a:outerShdw blurRad="38100" dist="38100" dir="2700000" algn="tl">
                  <a:srgbClr val="FFFFFF"/>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8675">
                                            <p:bg/>
                                          </p:spTgt>
                                        </p:tgtEl>
                                        <p:attrNameLst>
                                          <p:attrName>style.visibility</p:attrName>
                                        </p:attrNameLst>
                                      </p:cBhvr>
                                      <p:to>
                                        <p:strVal val="visible"/>
                                      </p:to>
                                    </p:set>
                                    <p:anim calcmode="lin" valueType="num">
                                      <p:cBhvr>
                                        <p:cTn id="7" dur="1000" fill="hold"/>
                                        <p:tgtEl>
                                          <p:spTgt spid="28675">
                                            <p:bg/>
                                          </p:spTgt>
                                        </p:tgtEl>
                                        <p:attrNameLst>
                                          <p:attrName>ppt_x</p:attrName>
                                        </p:attrNameLst>
                                      </p:cBhvr>
                                      <p:tavLst>
                                        <p:tav tm="0">
                                          <p:val>
                                            <p:strVal val="#ppt_x-.2"/>
                                          </p:val>
                                        </p:tav>
                                        <p:tav tm="100000">
                                          <p:val>
                                            <p:strVal val="#ppt_x"/>
                                          </p:val>
                                        </p:tav>
                                      </p:tavLst>
                                    </p:anim>
                                    <p:anim calcmode="lin" valueType="num">
                                      <p:cBhvr>
                                        <p:cTn id="8" dur="1000" fill="hold"/>
                                        <p:tgtEl>
                                          <p:spTgt spid="28675">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5">
                                            <p:bg/>
                                          </p:spTgt>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 calcmode="lin" valueType="num">
                                      <p:cBhvr>
                                        <p:cTn id="13" dur="10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28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8675">
                                            <p:txEl>
                                              <p:pRg st="0" end="0"/>
                                            </p:txEl>
                                          </p:spTgt>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28677"/>
                                        </p:tgtEl>
                                        <p:attrNameLst>
                                          <p:attrName>style.visibility</p:attrName>
                                        </p:attrNameLst>
                                      </p:cBhvr>
                                      <p:to>
                                        <p:strVal val="visible"/>
                                      </p:to>
                                    </p:set>
                                    <p:anim calcmode="lin" valueType="num">
                                      <p:cBhvr>
                                        <p:cTn id="19" dur="1000" fill="hold"/>
                                        <p:tgtEl>
                                          <p:spTgt spid="28677"/>
                                        </p:tgtEl>
                                        <p:attrNameLst>
                                          <p:attrName>ppt_x</p:attrName>
                                        </p:attrNameLst>
                                      </p:cBhvr>
                                      <p:tavLst>
                                        <p:tav tm="0">
                                          <p:val>
                                            <p:strVal val="#ppt_x-.2"/>
                                          </p:val>
                                        </p:tav>
                                        <p:tav tm="100000">
                                          <p:val>
                                            <p:strVal val="#ppt_x"/>
                                          </p:val>
                                        </p:tav>
                                      </p:tavLst>
                                    </p:anim>
                                    <p:anim calcmode="lin" valueType="num">
                                      <p:cBhvr>
                                        <p:cTn id="20" dur="1000" fill="hold"/>
                                        <p:tgtEl>
                                          <p:spTgt spid="2867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8677"/>
                                        </p:tgtEl>
                                      </p:cBhvr>
                                    </p:animEffect>
                                  </p:childTnLst>
                                </p:cTn>
                              </p:par>
                            </p:childTnLst>
                          </p:cTn>
                        </p:par>
                        <p:par>
                          <p:cTn id="22" fill="hold" nodeType="afterGroup">
                            <p:stCondLst>
                              <p:cond delay="3000"/>
                            </p:stCondLst>
                            <p:childTnLst>
                              <p:par>
                                <p:cTn id="23" presetID="39" presetClass="entr" presetSubtype="0" accel="100000" fill="hold" grpId="0" nodeType="afterEffect">
                                  <p:stCondLst>
                                    <p:cond delay="0"/>
                                  </p:stCondLst>
                                  <p:childTnLst>
                                    <p:set>
                                      <p:cBhvr>
                                        <p:cTn id="24" dur="1" fill="hold">
                                          <p:stCondLst>
                                            <p:cond delay="0"/>
                                          </p:stCondLst>
                                        </p:cTn>
                                        <p:tgtEl>
                                          <p:spTgt spid="28676"/>
                                        </p:tgtEl>
                                        <p:attrNameLst>
                                          <p:attrName>style.visibility</p:attrName>
                                        </p:attrNameLst>
                                      </p:cBhvr>
                                      <p:to>
                                        <p:strVal val="visible"/>
                                      </p:to>
                                    </p:set>
                                    <p:anim calcmode="lin" valueType="num">
                                      <p:cBhvr>
                                        <p:cTn id="25" dur="500" fill="hold"/>
                                        <p:tgtEl>
                                          <p:spTgt spid="28676"/>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8676"/>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8676"/>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86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nimBg="1"/>
      <p:bldP spid="2867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357188" y="1643063"/>
            <a:ext cx="8501062" cy="1843087"/>
          </a:xfrm>
          <a:prstGeom prst="rect">
            <a:avLst/>
          </a:prstGeom>
          <a:gradFill rotWithShape="1">
            <a:gsLst>
              <a:gs pos="0">
                <a:srgbClr val="6D0466">
                  <a:alpha val="21001"/>
                </a:srgbClr>
              </a:gs>
              <a:gs pos="100000">
                <a:srgbClr val="6D0466">
                  <a:gamma/>
                  <a:tint val="18431"/>
                  <a:invGamma/>
                </a:srgbClr>
              </a:gs>
            </a:gsLst>
            <a:path path="rect">
              <a:fillToRect t="100000" r="100000"/>
            </a:path>
          </a:gradFill>
          <a:ln w="9525">
            <a:solidFill>
              <a:schemeClr val="accent2"/>
            </a:solidFill>
            <a:miter lim="800000"/>
            <a:headEnd/>
            <a:tailEnd/>
          </a:ln>
        </p:spPr>
        <p:txBody>
          <a:bodyPr>
            <a:spAutoFit/>
          </a:bodyPr>
          <a:lstStyle/>
          <a:p>
            <a:pPr algn="ctr" eaLnBrk="1" hangingPunct="1">
              <a:defRPr/>
            </a:pPr>
            <a:r>
              <a:rPr lang="uk-UA" sz="1400" b="1" dirty="0">
                <a:solidFill>
                  <a:schemeClr val="accent1">
                    <a:lumMod val="25000"/>
                  </a:schemeClr>
                </a:solidFill>
              </a:rPr>
              <a:t>Правила безпеки, яких слід дотримуватися під час передавання інформації Інтернетом</a:t>
            </a:r>
            <a:endParaRPr lang="uk-UA" sz="1400" dirty="0">
              <a:solidFill>
                <a:schemeClr val="accent1">
                  <a:lumMod val="25000"/>
                </a:schemeClr>
              </a:solidFill>
            </a:endParaRPr>
          </a:p>
          <a:p>
            <a:pPr eaLnBrk="1" hangingPunct="1">
              <a:lnSpc>
                <a:spcPct val="80000"/>
              </a:lnSpc>
              <a:defRPr/>
            </a:pPr>
            <a:r>
              <a:rPr lang="uk-UA" sz="1400" dirty="0"/>
              <a:t>Ніколи не надсилайте персональну інформацію незнайомим людям. </a:t>
            </a:r>
            <a:r>
              <a:rPr lang="en-US" sz="1400" dirty="0"/>
              <a:t> </a:t>
            </a:r>
            <a:r>
              <a:rPr lang="uk-UA" sz="1400" dirty="0"/>
              <a:t>Дітей молодшого віку потрібно вчити, щоб вони ніколи не повідомляли в Інтернеті свої справжні імена, адреси та будь-яку іншу інформацію.</a:t>
            </a:r>
            <a:endParaRPr lang="en-US" sz="1400" dirty="0"/>
          </a:p>
          <a:p>
            <a:pPr eaLnBrk="1" hangingPunct="1">
              <a:lnSpc>
                <a:spcPct val="80000"/>
              </a:lnSpc>
              <a:defRPr/>
            </a:pPr>
            <a:r>
              <a:rPr lang="uk-UA" sz="1400" dirty="0"/>
              <a:t>Не надавайте більше інформації, ніж потрібно. </a:t>
            </a:r>
            <a:r>
              <a:rPr lang="ru-RU" sz="1400" dirty="0"/>
              <a:t>В</a:t>
            </a:r>
            <a:r>
              <a:rPr lang="uk-UA" sz="1400" dirty="0"/>
              <a:t> кожному випадку треба бути впевненим, що одержувач інформації надійний. Не завадить також переконатися, що сайт захищений і на ньому використовуються технології шифрування.</a:t>
            </a:r>
          </a:p>
          <a:p>
            <a:pPr eaLnBrk="1" hangingPunct="1">
              <a:lnSpc>
                <a:spcPct val="80000"/>
              </a:lnSpc>
              <a:defRPr/>
            </a:pPr>
            <a:r>
              <a:rPr lang="uk-UA" sz="1400" dirty="0"/>
              <a:t>Захищені сайти зазвичай вимагають введення імені користувача та пароля. Робіть його довжиною щонайменше вісім символів, комбінуючи букви та числа. І головне, паролем не повинно бути щось очевидне, якісь слова чи дати.</a:t>
            </a:r>
            <a:endParaRPr lang="ru-RU" sz="1400" dirty="0"/>
          </a:p>
        </p:txBody>
      </p:sp>
      <p:pic>
        <p:nvPicPr>
          <p:cNvPr id="2" name="Picture 6" descr="http://www.microsoft.com/library/media/1033/protect/images/online/74349_https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643313"/>
            <a:ext cx="257175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4" descr="http://davidnaylor.org/temp/ff-https-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3643313"/>
            <a:ext cx="4143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9"/>
          <p:cNvSpPr txBox="1">
            <a:spLocks noChangeArrowheads="1"/>
          </p:cNvSpPr>
          <p:nvPr/>
        </p:nvSpPr>
        <p:spPr bwMode="auto">
          <a:xfrm>
            <a:off x="2786063" y="3643313"/>
            <a:ext cx="1928812"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z="1400" b="1"/>
              <a:t>Захищена </a:t>
            </a:r>
            <a:br>
              <a:rPr lang="uk-UA" altLang="ru-RU" sz="1400" b="1"/>
            </a:br>
            <a:r>
              <a:rPr lang="uk-UA" altLang="ru-RU" sz="1400" b="1"/>
              <a:t>веб-сторінка</a:t>
            </a:r>
            <a:endParaRPr lang="uk-UA" altLang="ru-RU" sz="1400"/>
          </a:p>
          <a:p>
            <a:pPr eaLnBrk="1" hangingPunct="1"/>
            <a:r>
              <a:rPr lang="uk-UA" altLang="ru-RU" sz="1400"/>
              <a:t>Зверніть увагу на значок замка у правій частині рядка стану браузера та на URL-сторінки, де як протокол зазначений HTTPS. </a:t>
            </a:r>
            <a:endParaRPr lang="uk-UA" altLang="ru-RU" sz="1400" b="1"/>
          </a:p>
        </p:txBody>
      </p:sp>
      <p:sp>
        <p:nvSpPr>
          <p:cNvPr id="29703" name="TextBox 11"/>
          <p:cNvSpPr txBox="1">
            <a:spLocks noChangeArrowheads="1"/>
          </p:cNvSpPr>
          <p:nvPr/>
        </p:nvSpPr>
        <p:spPr bwMode="auto">
          <a:xfrm>
            <a:off x="357188" y="6000750"/>
            <a:ext cx="8501062" cy="523875"/>
          </a:xfrm>
          <a:prstGeom prst="rect">
            <a:avLst/>
          </a:prstGeom>
          <a:gradFill rotWithShape="1">
            <a:gsLst>
              <a:gs pos="0">
                <a:srgbClr val="FF33CC"/>
              </a:gs>
              <a:gs pos="100000">
                <a:srgbClr val="FFDEF7"/>
              </a:gs>
            </a:gsLst>
            <a:path path="rect">
              <a:fillToRect l="100000" t="100000"/>
            </a:path>
          </a:gradFill>
          <a:ln w="9525">
            <a:solidFill>
              <a:schemeClr val="accent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z="1400"/>
              <a:t>Значок замка показує, що сайт зашифрований з використанням протоколу SSL </a:t>
            </a:r>
            <a:r>
              <a:rPr lang="en-US" altLang="ru-RU" sz="1400"/>
              <a:t>. </a:t>
            </a:r>
            <a:r>
              <a:rPr lang="uk-UA" altLang="ru-RU" sz="1400"/>
              <a:t>Він підтримується всіма браузерами та застосовується для безпечного передавання інформації.</a:t>
            </a:r>
          </a:p>
        </p:txBody>
      </p:sp>
      <p:sp>
        <p:nvSpPr>
          <p:cNvPr id="29705" name="AutoShape 9"/>
          <p:cNvSpPr>
            <a:spLocks noChangeArrowheads="1"/>
          </p:cNvSpPr>
          <p:nvPr/>
        </p:nvSpPr>
        <p:spPr bwMode="auto">
          <a:xfrm>
            <a:off x="357188" y="428625"/>
            <a:ext cx="8501062" cy="1096963"/>
          </a:xfrm>
          <a:prstGeom prst="roundRect">
            <a:avLst>
              <a:gd name="adj" fmla="val 16667"/>
            </a:avLst>
          </a:prstGeom>
          <a:gradFill rotWithShape="1">
            <a:gsLst>
              <a:gs pos="0">
                <a:schemeClr val="accent2"/>
              </a:gs>
              <a:gs pos="100000">
                <a:schemeClr val="accent2">
                  <a:gamma/>
                  <a:tint val="48235"/>
                  <a:invGamma/>
                </a:schemeClr>
              </a:gs>
            </a:gsLst>
            <a:lin ang="5400000" scaled="1"/>
          </a:gradFill>
          <a:ln w="9525">
            <a:solidFill>
              <a:schemeClr val="tx1"/>
            </a:solidFill>
            <a:round/>
            <a:headEnd/>
            <a:tailEnd/>
          </a:ln>
          <a:effectLst/>
        </p:spPr>
        <p:txBody>
          <a:bodyPr wrap="none" anchor="ctr"/>
          <a:lstStyle/>
          <a:p>
            <a:pPr algn="ctr" eaLnBrk="1" hangingPunct="1">
              <a:defRPr/>
            </a:pPr>
            <a:r>
              <a:rPr lang="uk-UA" sz="3600" b="1" dirty="0">
                <a:effectLst>
                  <a:outerShdw blurRad="38100" dist="38100" dir="2700000" algn="tl">
                    <a:srgbClr val="FFFFFF"/>
                  </a:outerShdw>
                </a:effectLst>
              </a:rPr>
              <a:t>Як уберегти персональну</a:t>
            </a:r>
          </a:p>
          <a:p>
            <a:pPr algn="ctr" eaLnBrk="1" hangingPunct="1">
              <a:defRPr/>
            </a:pPr>
            <a:r>
              <a:rPr lang="uk-UA" sz="3600" b="1" dirty="0">
                <a:effectLst>
                  <a:outerShdw blurRad="38100" dist="38100" dir="2700000" algn="tl">
                    <a:srgbClr val="FFFFFF"/>
                  </a:outerShdw>
                </a:effectLst>
              </a:rPr>
              <a:t> інформацію від викрадення?</a:t>
            </a:r>
            <a:r>
              <a:rPr lang="uk-UA" b="1" i="1" dirty="0"/>
              <a:t/>
            </a:r>
            <a:br>
              <a:rPr lang="uk-UA" b="1" i="1" dirty="0"/>
            </a:br>
            <a:endParaRPr lang="ru-RU" b="1" i="1"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9703"/>
                                        </p:tgtEl>
                                        <p:attrNameLst>
                                          <p:attrName>style.visibility</p:attrName>
                                        </p:attrNameLst>
                                      </p:cBhvr>
                                      <p:to>
                                        <p:strVal val="visible"/>
                                      </p:to>
                                    </p:set>
                                    <p:anim calcmode="lin" valueType="num">
                                      <p:cBhvr additive="base">
                                        <p:cTn id="12" dur="500" fill="hold"/>
                                        <p:tgtEl>
                                          <p:spTgt spid="29703"/>
                                        </p:tgtEl>
                                        <p:attrNameLst>
                                          <p:attrName>ppt_x</p:attrName>
                                        </p:attrNameLst>
                                      </p:cBhvr>
                                      <p:tavLst>
                                        <p:tav tm="0">
                                          <p:val>
                                            <p:strVal val="#ppt_x"/>
                                          </p:val>
                                        </p:tav>
                                        <p:tav tm="100000">
                                          <p:val>
                                            <p:strVal val="#ppt_x"/>
                                          </p:val>
                                        </p:tav>
                                      </p:tavLst>
                                    </p:anim>
                                    <p:anim calcmode="lin" valueType="num">
                                      <p:cBhvr additive="base">
                                        <p:cTn id="13" dur="500" fill="hold"/>
                                        <p:tgtEl>
                                          <p:spTgt spid="2970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29701"/>
                                        </p:tgtEl>
                                        <p:attrNameLst>
                                          <p:attrName>style.visibility</p:attrName>
                                        </p:attrNameLst>
                                      </p:cBhvr>
                                      <p:to>
                                        <p:strVal val="visible"/>
                                      </p:to>
                                    </p:set>
                                    <p:anim calcmode="lin" valueType="num">
                                      <p:cBhvr additive="base">
                                        <p:cTn id="22" dur="500" fill="hold"/>
                                        <p:tgtEl>
                                          <p:spTgt spid="29701"/>
                                        </p:tgtEl>
                                        <p:attrNameLst>
                                          <p:attrName>ppt_x</p:attrName>
                                        </p:attrNameLst>
                                      </p:cBhvr>
                                      <p:tavLst>
                                        <p:tav tm="0">
                                          <p:val>
                                            <p:strVal val="1+#ppt_w/2"/>
                                          </p:val>
                                        </p:tav>
                                        <p:tav tm="100000">
                                          <p:val>
                                            <p:strVal val="#ppt_x"/>
                                          </p:val>
                                        </p:tav>
                                      </p:tavLst>
                                    </p:anim>
                                    <p:anim calcmode="lin" valueType="num">
                                      <p:cBhvr additive="base">
                                        <p:cTn id="23" dur="500" fill="hold"/>
                                        <p:tgtEl>
                                          <p:spTgt spid="2970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19" presetClass="entr" presetSubtype="10" fill="hold" grpId="0" nodeType="afterEffect">
                                  <p:stCondLst>
                                    <p:cond delay="0"/>
                                  </p:stCondLst>
                                  <p:childTnLst>
                                    <p:set>
                                      <p:cBhvr>
                                        <p:cTn id="26" dur="1" fill="hold">
                                          <p:stCondLst>
                                            <p:cond delay="0"/>
                                          </p:stCondLst>
                                        </p:cTn>
                                        <p:tgtEl>
                                          <p:spTgt spid="29702"/>
                                        </p:tgtEl>
                                        <p:attrNameLst>
                                          <p:attrName>style.visibility</p:attrName>
                                        </p:attrNameLst>
                                      </p:cBhvr>
                                      <p:to>
                                        <p:strVal val="visible"/>
                                      </p:to>
                                    </p:set>
                                    <p:anim calcmode="lin" valueType="num">
                                      <p:cBhvr>
                                        <p:cTn id="27" dur="2000" fill="hold"/>
                                        <p:tgtEl>
                                          <p:spTgt spid="29702"/>
                                        </p:tgtEl>
                                        <p:attrNameLst>
                                          <p:attrName>ppt_w</p:attrName>
                                        </p:attrNameLst>
                                      </p:cBhvr>
                                      <p:tavLst>
                                        <p:tav tm="0" fmla="#ppt_w*sin(2.5*pi*$)">
                                          <p:val>
                                            <p:fltVal val="0"/>
                                          </p:val>
                                        </p:tav>
                                        <p:tav tm="100000">
                                          <p:val>
                                            <p:fltVal val="1"/>
                                          </p:val>
                                        </p:tav>
                                      </p:tavLst>
                                    </p:anim>
                                    <p:anim calcmode="lin" valueType="num">
                                      <p:cBhvr>
                                        <p:cTn id="28" dur="2000" fill="hold"/>
                                        <p:tgtEl>
                                          <p:spTgt spid="297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2" grpId="0"/>
      <p:bldP spid="2970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285750" y="1643063"/>
            <a:ext cx="6215063" cy="1143000"/>
          </a:xfrm>
          <a:gradFill rotWithShape="1">
            <a:gsLst>
              <a:gs pos="0">
                <a:schemeClr val="accent1"/>
              </a:gs>
              <a:gs pos="50000">
                <a:schemeClr val="accent1">
                  <a:gamma/>
                  <a:tint val="20784"/>
                  <a:invGamma/>
                </a:schemeClr>
              </a:gs>
              <a:gs pos="100000">
                <a:schemeClr val="accent1"/>
              </a:gs>
            </a:gsLst>
            <a:lin ang="5400000" scaled="1"/>
          </a:gradFill>
          <a:ln>
            <a:solidFill>
              <a:schemeClr val="accent2"/>
            </a:solidFill>
          </a:ln>
        </p:spPr>
        <p:txBody>
          <a:bodyPr>
            <a:normAutofit fontScale="92500"/>
          </a:bodyPr>
          <a:lstStyle/>
          <a:p>
            <a:pPr marL="34925" indent="0" eaLnBrk="1" fontAlgn="auto" hangingPunct="1">
              <a:spcAft>
                <a:spcPts val="0"/>
              </a:spcAft>
              <a:buFont typeface="Wingdings" pitchFamily="2" charset="2"/>
              <a:buNone/>
              <a:defRPr/>
            </a:pPr>
            <a:r>
              <a:rPr lang="uk-UA" sz="1600" dirty="0" smtClean="0"/>
              <a:t>Коли зловмисник, вкравши ідентифікаційні дані, знімає гроші з чужого рахунку, це дуже неприємно, але значно гірше, коли він отримає персональну інформацію і це стане загрозою безпеці чи життю людини.</a:t>
            </a:r>
            <a:endParaRPr lang="ru-RU" sz="1600" dirty="0" smtClean="0"/>
          </a:p>
        </p:txBody>
      </p:sp>
      <p:sp>
        <p:nvSpPr>
          <p:cNvPr id="30724" name="Text Box 4"/>
          <p:cNvSpPr txBox="1">
            <a:spLocks noChangeArrowheads="1"/>
          </p:cNvSpPr>
          <p:nvPr/>
        </p:nvSpPr>
        <p:spPr bwMode="auto">
          <a:xfrm>
            <a:off x="3122613" y="2932113"/>
            <a:ext cx="3378200" cy="3970337"/>
          </a:xfrm>
          <a:prstGeom prst="rect">
            <a:avLst/>
          </a:prstGeom>
          <a:gradFill rotWithShape="1">
            <a:gsLst>
              <a:gs pos="0">
                <a:srgbClr val="FFFFFF"/>
              </a:gs>
              <a:gs pos="50000">
                <a:srgbClr val="FF3399"/>
              </a:gs>
              <a:gs pos="100000">
                <a:srgbClr val="FFFFFF"/>
              </a:gs>
            </a:gsLst>
            <a:lin ang="2700000" scaled="1"/>
          </a:gradFill>
          <a:ln w="9525">
            <a:solidFill>
              <a:schemeClr val="accent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i="1">
                <a:solidFill>
                  <a:schemeClr val="accent2"/>
                </a:solidFill>
              </a:rPr>
              <a:t>Хто і як може завдати мені шкоди?</a:t>
            </a:r>
            <a:endParaRPr lang="uk-UA" altLang="ru-RU" b="1" i="1">
              <a:solidFill>
                <a:schemeClr val="accent2"/>
              </a:solidFill>
            </a:endParaRPr>
          </a:p>
          <a:p>
            <a:pPr eaLnBrk="1" hangingPunct="1"/>
            <a:r>
              <a:rPr lang="uk-UA" altLang="ru-RU"/>
              <a:t>Існують особи, які через Інтернет знайомляться з молодими людьми, здобувають їхню довіру, випитують особисті дані й призначають зустріч. Тож пам'ятайте, що ваш приятель із чату, який, скажімо, відрекомендувався 15-річним підлітком, що шукає друзів, насправді може виявитися дуже небезпечною людиною.</a:t>
            </a:r>
          </a:p>
        </p:txBody>
      </p:sp>
      <p:pic>
        <p:nvPicPr>
          <p:cNvPr id="30725" name="Picture 12" descr="http://img.liveinternet.ru/images/attach/4/19174/19174910_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3429000"/>
            <a:ext cx="226536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descr="http://pic.ipicture.ru/uploads/081030/SIiW7ZI7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3782">
            <a:off x="6661150" y="1808163"/>
            <a:ext cx="21431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5" descr="http://www.chat-kontakt.ru/chats/multi_chat_vnutr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6253">
            <a:off x="357188" y="3000375"/>
            <a:ext cx="275748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7188" y="5072063"/>
            <a:ext cx="2690812" cy="1384300"/>
          </a:xfrm>
          <a:prstGeom prst="rect">
            <a:avLst/>
          </a:prstGeom>
          <a:gradFill rotWithShape="1">
            <a:gsLst>
              <a:gs pos="0">
                <a:srgbClr val="FF6A6A"/>
              </a:gs>
              <a:gs pos="100000">
                <a:srgbClr val="FFCFCF"/>
              </a:gs>
            </a:gsLst>
            <a:path path="rect">
              <a:fillToRect r="100000" b="100000"/>
            </a:path>
          </a:gradFill>
          <a:ln w="9525">
            <a:solidFill>
              <a:schemeClr val="accent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z="1400"/>
              <a:t>Саме чати та системи обміну миттєвими повідомленнями ці особи обирають для налагоджування контактів з молодими людьми, оскільки почуваються там безпечно.</a:t>
            </a:r>
          </a:p>
        </p:txBody>
      </p:sp>
      <p:sp>
        <p:nvSpPr>
          <p:cNvPr id="30730" name="AutoShape 10"/>
          <p:cNvSpPr>
            <a:spLocks noChangeArrowheads="1"/>
          </p:cNvSpPr>
          <p:nvPr/>
        </p:nvSpPr>
        <p:spPr bwMode="auto">
          <a:xfrm>
            <a:off x="214313" y="428625"/>
            <a:ext cx="8748712" cy="1096963"/>
          </a:xfrm>
          <a:prstGeom prst="roundRect">
            <a:avLst>
              <a:gd name="adj" fmla="val 16667"/>
            </a:avLst>
          </a:prstGeom>
          <a:gradFill rotWithShape="1">
            <a:gsLst>
              <a:gs pos="0">
                <a:schemeClr val="accent2"/>
              </a:gs>
              <a:gs pos="100000">
                <a:schemeClr val="accent2">
                  <a:gamma/>
                  <a:tint val="50588"/>
                  <a:invGamma/>
                </a:schemeClr>
              </a:gs>
            </a:gsLst>
            <a:lin ang="5400000" scaled="1"/>
          </a:gradFill>
          <a:ln w="9525">
            <a:solidFill>
              <a:schemeClr val="tx1"/>
            </a:solidFill>
            <a:round/>
            <a:headEnd/>
            <a:tailEnd/>
          </a:ln>
          <a:effectLst/>
        </p:spPr>
        <p:txBody>
          <a:bodyPr wrap="none" anchor="ctr"/>
          <a:lstStyle/>
          <a:p>
            <a:pPr algn="ctr" eaLnBrk="1" hangingPunct="1">
              <a:defRPr/>
            </a:pPr>
            <a:r>
              <a:rPr lang="uk-UA" sz="3600" b="1" dirty="0">
                <a:effectLst>
                  <a:outerShdw blurRad="38100" dist="38100" dir="2700000" algn="tl">
                    <a:srgbClr val="FFFFFF"/>
                  </a:outerShdw>
                </a:effectLst>
              </a:rPr>
              <a:t>Як захиститися від людей, які</a:t>
            </a:r>
          </a:p>
          <a:p>
            <a:pPr algn="ctr" eaLnBrk="1" hangingPunct="1">
              <a:defRPr/>
            </a:pPr>
            <a:r>
              <a:rPr lang="uk-UA" sz="3600" b="1" dirty="0">
                <a:effectLst>
                  <a:outerShdw blurRad="38100" dist="38100" dir="2700000" algn="tl">
                    <a:srgbClr val="FFFFFF"/>
                  </a:outerShdw>
                </a:effectLst>
              </a:rPr>
              <a:t> прагнуть завдати мені шкоди?</a:t>
            </a:r>
            <a:endParaRPr lang="ru-RU" sz="3600" b="1" dirty="0">
              <a:effectLst>
                <a:outerShdw blurRad="38100" dist="38100" dir="2700000" algn="tl">
                  <a:srgbClr val="FFFFFF"/>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723">
                                            <p:bg/>
                                          </p:spTgt>
                                        </p:tgtEl>
                                        <p:attrNameLst>
                                          <p:attrName>style.visibility</p:attrName>
                                        </p:attrNameLst>
                                      </p:cBhvr>
                                      <p:to>
                                        <p:strVal val="visible"/>
                                      </p:to>
                                    </p:set>
                                    <p:anim calcmode="lin" valueType="num">
                                      <p:cBhvr>
                                        <p:cTn id="7" dur="500" decel="50000" fill="hold">
                                          <p:stCondLst>
                                            <p:cond delay="0"/>
                                          </p:stCondLst>
                                        </p:cTn>
                                        <p:tgtEl>
                                          <p:spTgt spid="30723">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23">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23">
                                            <p:bg/>
                                          </p:spTgt>
                                        </p:tgtEl>
                                        <p:attrNameLst>
                                          <p:attrName>ppt_w</p:attrName>
                                        </p:attrNameLst>
                                      </p:cBhvr>
                                      <p:tavLst>
                                        <p:tav tm="0">
                                          <p:val>
                                            <p:strVal val="#ppt_w*.05"/>
                                          </p:val>
                                        </p:tav>
                                        <p:tav tm="100000">
                                          <p:val>
                                            <p:strVal val="#ppt_w"/>
                                          </p:val>
                                        </p:tav>
                                      </p:tavLst>
                                    </p:anim>
                                    <p:anim calcmode="lin" valueType="num">
                                      <p:cBhvr>
                                        <p:cTn id="10" dur="1000" fill="hold"/>
                                        <p:tgtEl>
                                          <p:spTgt spid="30723">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23">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23">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23">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23">
                                            <p:bg/>
                                          </p:spTgt>
                                        </p:tgtEl>
                                      </p:cBhvr>
                                    </p:animEffect>
                                  </p:childTnLst>
                                </p:cTn>
                              </p:par>
                            </p:childTnLst>
                          </p:cTn>
                        </p:par>
                        <p:par>
                          <p:cTn id="15" fill="hold" nodeType="afterGroup">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0723">
                                            <p:txEl>
                                              <p:pRg st="0" end="0"/>
                                            </p:txEl>
                                          </p:spTgt>
                                        </p:tgtEl>
                                        <p:attrNameLst>
                                          <p:attrName>style.visibility</p:attrName>
                                        </p:attrNameLst>
                                      </p:cBhvr>
                                      <p:to>
                                        <p:strVal val="visible"/>
                                      </p:to>
                                    </p:set>
                                    <p:anim calcmode="lin" valueType="num">
                                      <p:cBhvr>
                                        <p:cTn id="18" dur="500" decel="50000" fill="hold">
                                          <p:stCondLst>
                                            <p:cond delay="0"/>
                                          </p:stCondLst>
                                        </p:cTn>
                                        <p:tgtEl>
                                          <p:spTgt spid="30723">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0723">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0723">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30723">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0723">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0723">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0723">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0723">
                                            <p:txEl>
                                              <p:pRg st="0" end="0"/>
                                            </p:txEl>
                                          </p:spTgt>
                                        </p:tgtEl>
                                      </p:cBhvr>
                                    </p:animEffect>
                                  </p:childTnLst>
                                </p:cTn>
                              </p:par>
                            </p:childTnLst>
                          </p:cTn>
                        </p:par>
                        <p:par>
                          <p:cTn id="26" fill="hold" nodeType="afterGroup">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3"/>
                                        </p:tgtEl>
                                      </p:cBhvr>
                                    </p:animEffect>
                                  </p:childTnLst>
                                </p:cTn>
                              </p:par>
                            </p:childTnLst>
                          </p:cTn>
                        </p:par>
                        <p:par>
                          <p:cTn id="37" fill="hold" nodeType="afterGroup">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30724"/>
                                        </p:tgtEl>
                                        <p:attrNameLst>
                                          <p:attrName>style.visibility</p:attrName>
                                        </p:attrNameLst>
                                      </p:cBhvr>
                                      <p:to>
                                        <p:strVal val="visible"/>
                                      </p:to>
                                    </p:set>
                                    <p:anim calcmode="lin" valueType="num">
                                      <p:cBhvr>
                                        <p:cTn id="40" dur="500" decel="50000" fill="hold">
                                          <p:stCondLst>
                                            <p:cond delay="0"/>
                                          </p:stCondLst>
                                        </p:cTn>
                                        <p:tgtEl>
                                          <p:spTgt spid="3072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072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0724"/>
                                        </p:tgtEl>
                                        <p:attrNameLst>
                                          <p:attrName>ppt_w</p:attrName>
                                        </p:attrNameLst>
                                      </p:cBhvr>
                                      <p:tavLst>
                                        <p:tav tm="0">
                                          <p:val>
                                            <p:strVal val="#ppt_w*.05"/>
                                          </p:val>
                                        </p:tav>
                                        <p:tav tm="100000">
                                          <p:val>
                                            <p:strVal val="#ppt_w"/>
                                          </p:val>
                                        </p:tav>
                                      </p:tavLst>
                                    </p:anim>
                                    <p:anim calcmode="lin" valueType="num">
                                      <p:cBhvr>
                                        <p:cTn id="43" dur="1000" fill="hold"/>
                                        <p:tgtEl>
                                          <p:spTgt spid="3072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072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072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072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0724"/>
                                        </p:tgtEl>
                                      </p:cBhvr>
                                    </p:animEffect>
                                  </p:childTnLst>
                                </p:cTn>
                              </p:par>
                              <p:par>
                                <p:cTn id="48" presetID="48" presetClass="entr" presetSubtype="0" accel="50000" fill="hold" nodeType="withEffect">
                                  <p:stCondLst>
                                    <p:cond delay="0"/>
                                  </p:stCondLst>
                                  <p:childTnLst>
                                    <p:set>
                                      <p:cBhvr>
                                        <p:cTn id="49" dur="1" fill="hold">
                                          <p:stCondLst>
                                            <p:cond delay="0"/>
                                          </p:stCondLst>
                                        </p:cTn>
                                        <p:tgtEl>
                                          <p:spTgt spid="30727"/>
                                        </p:tgtEl>
                                        <p:attrNameLst>
                                          <p:attrName>style.visibility</p:attrName>
                                        </p:attrNameLst>
                                      </p:cBhvr>
                                      <p:to>
                                        <p:strVal val="visible"/>
                                      </p:to>
                                    </p:set>
                                    <p:anim calcmode="lin" valueType="num">
                                      <p:cBhvr>
                                        <p:cTn id="50" dur="1000" fill="hold"/>
                                        <p:tgtEl>
                                          <p:spTgt spid="307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30727"/>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30727"/>
                                        </p:tgtEl>
                                        <p:attrNameLst>
                                          <p:attrName>ppt_y</p:attrName>
                                        </p:attrNameLst>
                                      </p:cBhvr>
                                      <p:tavLst>
                                        <p:tav tm="0">
                                          <p:val>
                                            <p:strVal val="#ppt_y"/>
                                          </p:val>
                                        </p:tav>
                                        <p:tav tm="100000">
                                          <p:val>
                                            <p:strVal val="#ppt_y"/>
                                          </p:val>
                                        </p:tav>
                                      </p:tavLst>
                                    </p:anim>
                                    <p:animEffect transition="in" filter="fade">
                                      <p:cBhvr>
                                        <p:cTn id="53" dur="1000"/>
                                        <p:tgtEl>
                                          <p:spTgt spid="30727"/>
                                        </p:tgtEl>
                                      </p:cBhvr>
                                    </p:animEffect>
                                  </p:childTnLst>
                                </p:cTn>
                              </p:par>
                              <p:par>
                                <p:cTn id="54" presetID="48" presetClass="entr" presetSubtype="0" accel="50000" fill="hold" nodeType="withEffect">
                                  <p:stCondLst>
                                    <p:cond delay="0"/>
                                  </p:stCondLst>
                                  <p:childTnLst>
                                    <p:set>
                                      <p:cBhvr>
                                        <p:cTn id="55" dur="1" fill="hold">
                                          <p:stCondLst>
                                            <p:cond delay="0"/>
                                          </p:stCondLst>
                                        </p:cTn>
                                        <p:tgtEl>
                                          <p:spTgt spid="30726"/>
                                        </p:tgtEl>
                                        <p:attrNameLst>
                                          <p:attrName>style.visibility</p:attrName>
                                        </p:attrNameLst>
                                      </p:cBhvr>
                                      <p:to>
                                        <p:strVal val="visible"/>
                                      </p:to>
                                    </p:set>
                                    <p:anim calcmode="lin" valueType="num">
                                      <p:cBhvr>
                                        <p:cTn id="56" dur="1000" fill="hold"/>
                                        <p:tgtEl>
                                          <p:spTgt spid="307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000" fill="hold"/>
                                        <p:tgtEl>
                                          <p:spTgt spid="30726"/>
                                        </p:tgtEl>
                                        <p:attrNameLst>
                                          <p:attrName>ppt_x</p:attrName>
                                        </p:attrNameLst>
                                      </p:cBhvr>
                                      <p:tavLst>
                                        <p:tav tm="0">
                                          <p:val>
                                            <p:fltVal val="-1"/>
                                          </p:val>
                                        </p:tav>
                                        <p:tav tm="50000">
                                          <p:val>
                                            <p:fltVal val="0.95"/>
                                          </p:val>
                                        </p:tav>
                                        <p:tav tm="100000">
                                          <p:val>
                                            <p:strVal val="#ppt_x"/>
                                          </p:val>
                                        </p:tav>
                                      </p:tavLst>
                                    </p:anim>
                                    <p:anim calcmode="lin" valueType="num">
                                      <p:cBhvr>
                                        <p:cTn id="58" dur="1000" fill="hold"/>
                                        <p:tgtEl>
                                          <p:spTgt spid="30726"/>
                                        </p:tgtEl>
                                        <p:attrNameLst>
                                          <p:attrName>ppt_y</p:attrName>
                                        </p:attrNameLst>
                                      </p:cBhvr>
                                      <p:tavLst>
                                        <p:tav tm="0">
                                          <p:val>
                                            <p:strVal val="#ppt_y"/>
                                          </p:val>
                                        </p:tav>
                                        <p:tav tm="100000">
                                          <p:val>
                                            <p:strVal val="#ppt_y"/>
                                          </p:val>
                                        </p:tav>
                                      </p:tavLst>
                                    </p:anim>
                                    <p:animEffect transition="in" filter="fade">
                                      <p:cBhvr>
                                        <p:cTn id="59" dur="1000"/>
                                        <p:tgtEl>
                                          <p:spTgt spid="30726"/>
                                        </p:tgtEl>
                                      </p:cBhvr>
                                    </p:animEffect>
                                  </p:childTnLst>
                                </p:cTn>
                              </p:par>
                              <p:par>
                                <p:cTn id="60" presetID="48" presetClass="entr" presetSubtype="0" accel="50000" fill="hold" nodeType="withEffect">
                                  <p:stCondLst>
                                    <p:cond delay="0"/>
                                  </p:stCondLst>
                                  <p:childTnLst>
                                    <p:set>
                                      <p:cBhvr>
                                        <p:cTn id="61" dur="1" fill="hold">
                                          <p:stCondLst>
                                            <p:cond delay="0"/>
                                          </p:stCondLst>
                                        </p:cTn>
                                        <p:tgtEl>
                                          <p:spTgt spid="30725"/>
                                        </p:tgtEl>
                                        <p:attrNameLst>
                                          <p:attrName>style.visibility</p:attrName>
                                        </p:attrNameLst>
                                      </p:cBhvr>
                                      <p:to>
                                        <p:strVal val="visible"/>
                                      </p:to>
                                    </p:set>
                                    <p:anim calcmode="lin" valueType="num">
                                      <p:cBhvr>
                                        <p:cTn id="62" dur="1000" fill="hold"/>
                                        <p:tgtEl>
                                          <p:spTgt spid="3072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3" dur="1000" fill="hold"/>
                                        <p:tgtEl>
                                          <p:spTgt spid="30725"/>
                                        </p:tgtEl>
                                        <p:attrNameLst>
                                          <p:attrName>ppt_x</p:attrName>
                                        </p:attrNameLst>
                                      </p:cBhvr>
                                      <p:tavLst>
                                        <p:tav tm="0">
                                          <p:val>
                                            <p:fltVal val="-1"/>
                                          </p:val>
                                        </p:tav>
                                        <p:tav tm="50000">
                                          <p:val>
                                            <p:fltVal val="0.95"/>
                                          </p:val>
                                        </p:tav>
                                        <p:tav tm="100000">
                                          <p:val>
                                            <p:strVal val="#ppt_x"/>
                                          </p:val>
                                        </p:tav>
                                      </p:tavLst>
                                    </p:anim>
                                    <p:anim calcmode="lin" valueType="num">
                                      <p:cBhvr>
                                        <p:cTn id="64" dur="1000" fill="hold"/>
                                        <p:tgtEl>
                                          <p:spTgt spid="30725"/>
                                        </p:tgtEl>
                                        <p:attrNameLst>
                                          <p:attrName>ppt_y</p:attrName>
                                        </p:attrNameLst>
                                      </p:cBhvr>
                                      <p:tavLst>
                                        <p:tav tm="0">
                                          <p:val>
                                            <p:strVal val="#ppt_y"/>
                                          </p:val>
                                        </p:tav>
                                        <p:tav tm="100000">
                                          <p:val>
                                            <p:strVal val="#ppt_y"/>
                                          </p:val>
                                        </p:tav>
                                      </p:tavLst>
                                    </p:anim>
                                    <p:animEffect transition="in" filter="fade">
                                      <p:cBhvr>
                                        <p:cTn id="65" dur="10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P spid="30724"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357188" y="1785938"/>
            <a:ext cx="8429625" cy="1019175"/>
          </a:xfrm>
          <a:gradFill rotWithShape="1">
            <a:gsLst>
              <a:gs pos="0">
                <a:srgbClr val="FFCCFF"/>
              </a:gs>
              <a:gs pos="50000">
                <a:srgbClr val="FF66FF"/>
              </a:gs>
              <a:gs pos="100000">
                <a:srgbClr val="FFCCFF"/>
              </a:gs>
            </a:gsLst>
            <a:lin ang="18900000" scaled="1"/>
          </a:gradFill>
          <a:ln>
            <a:solidFill>
              <a:schemeClr val="accent2"/>
            </a:solidFill>
          </a:ln>
        </p:spPr>
        <p:txBody>
          <a:bodyPr>
            <a:normAutofit fontScale="92500" lnSpcReduction="20000"/>
          </a:bodyPr>
          <a:lstStyle/>
          <a:p>
            <a:pPr marL="34925" indent="0" eaLnBrk="1" fontAlgn="auto" hangingPunct="1">
              <a:lnSpc>
                <a:spcPct val="90000"/>
              </a:lnSpc>
              <a:spcAft>
                <a:spcPts val="0"/>
              </a:spcAft>
              <a:buFont typeface="Wingdings" pitchFamily="2" charset="2"/>
              <a:buNone/>
              <a:defRPr/>
            </a:pPr>
            <a:r>
              <a:rPr lang="uk-UA" sz="1600" smtClean="0"/>
              <a:t>В Інтернеті дійсно можна зустріти багато суб'єктів з недобрими намірами, але це не є приводом для того, щоб відмовитися від користування цією мережею. Дотримуйтесь кількох простих правил, і ви будете гарантовані, що жодна людина з нечесними намірами не отримає доступу до вашої персональної інформації.</a:t>
            </a:r>
          </a:p>
        </p:txBody>
      </p:sp>
      <p:pic>
        <p:nvPicPr>
          <p:cNvPr id="31748" name="Picture 9" descr="http://findlinks.ru/images/articles/krutom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8352">
            <a:off x="2874963" y="2935288"/>
            <a:ext cx="2857500" cy="2181225"/>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1750" name="Picture 10" descr="http://www.ellegirl.ru/netcat_files/11_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000375"/>
            <a:ext cx="2646362"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8" descr="http://manjaki.narod.ru/logo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24412">
            <a:off x="2465388" y="3508375"/>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3"/>
          <p:cNvSpPr txBox="1">
            <a:spLocks noChangeArrowheads="1"/>
          </p:cNvSpPr>
          <p:nvPr/>
        </p:nvSpPr>
        <p:spPr bwMode="auto">
          <a:xfrm>
            <a:off x="5572125" y="3000375"/>
            <a:ext cx="3214688" cy="3367088"/>
          </a:xfrm>
          <a:prstGeom prst="rect">
            <a:avLst/>
          </a:prstGeom>
          <a:gradFill rotWithShape="1">
            <a:gsLst>
              <a:gs pos="0">
                <a:srgbClr val="FF33CC"/>
              </a:gs>
              <a:gs pos="100000">
                <a:srgbClr val="FFFFFF"/>
              </a:gs>
            </a:gsLst>
            <a:path path="rect">
              <a:fillToRect t="100000" r="100000"/>
            </a:path>
          </a:gradFill>
          <a:ln w="9525">
            <a:solidFill>
              <a:schemeClr val="accent2"/>
            </a:solidFill>
            <a:miter lim="800000"/>
            <a:headEnd/>
            <a:tailEnd/>
          </a:ln>
        </p:spPr>
        <p:txBody>
          <a:bodyPr>
            <a:spAutoFit/>
          </a:bodyPr>
          <a:lstStyle>
            <a:lvl1pPr marL="34925">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buFont typeface="Wingdings" pitchFamily="2" charset="2"/>
              <a:buChar char="q"/>
            </a:pPr>
            <a:r>
              <a:rPr lang="uk-UA" altLang="ru-RU" sz="1400"/>
              <a:t>Завжди звертайтеся до батьків чи учителів з будь-яких питань, пов'язаних із користуванням Інтернетом.</a:t>
            </a:r>
          </a:p>
          <a:p>
            <a:pPr eaLnBrk="1" hangingPunct="1">
              <a:lnSpc>
                <a:spcPct val="90000"/>
              </a:lnSpc>
              <a:buFont typeface="Wingdings" pitchFamily="2" charset="2"/>
              <a:buChar char="q"/>
            </a:pPr>
            <a:r>
              <a:rPr lang="uk-UA" altLang="ru-RU" sz="1400"/>
              <a:t>Візьміть за звичку не надавати свою персональну інформацію в кімнатах чату та системах обміну миттєвими повідомленнями.</a:t>
            </a:r>
          </a:p>
          <a:p>
            <a:pPr eaLnBrk="1" hangingPunct="1">
              <a:lnSpc>
                <a:spcPct val="90000"/>
              </a:lnSpc>
              <a:buFont typeface="Wingdings" pitchFamily="2" charset="2"/>
              <a:buChar char="q"/>
            </a:pPr>
            <a:r>
              <a:rPr lang="uk-UA" altLang="ru-RU" sz="1400"/>
              <a:t>Ніколи не погоджуйтеся на зустріч із людиною, з якою ви познайомилися через Інтернет.</a:t>
            </a:r>
          </a:p>
          <a:p>
            <a:pPr eaLnBrk="1" hangingPunct="1">
              <a:lnSpc>
                <a:spcPct val="90000"/>
              </a:lnSpc>
              <a:buFont typeface="Wingdings" pitchFamily="2" charset="2"/>
              <a:buChar char="q"/>
            </a:pPr>
            <a:r>
              <a:rPr lang="uk-UA" altLang="ru-RU" sz="1400"/>
              <a:t>Не надсилайте своє фото інтернет-знайомим.</a:t>
            </a:r>
          </a:p>
          <a:p>
            <a:pPr eaLnBrk="1" hangingPunct="1">
              <a:lnSpc>
                <a:spcPct val="90000"/>
              </a:lnSpc>
              <a:buFont typeface="Wingdings" pitchFamily="2" charset="2"/>
              <a:buChar char="q"/>
            </a:pPr>
            <a:r>
              <a:rPr lang="uk-UA" altLang="ru-RU" sz="1400"/>
              <a:t>Ніколи не давайте незнайомим людям таку інформацію, як повне ім'я, адреса, номер школи, розклад занять або відомості про родину.</a:t>
            </a:r>
          </a:p>
        </p:txBody>
      </p:sp>
      <p:pic>
        <p:nvPicPr>
          <p:cNvPr id="13" name="Рисунок 12" descr="123.jpg"/>
          <p:cNvPicPr>
            <a:picLocks noChangeAspect="1"/>
          </p:cNvPicPr>
          <p:nvPr/>
        </p:nvPicPr>
        <p:blipFill>
          <a:blip r:embed="rId5" cstate="print"/>
          <a:stretch>
            <a:fillRect/>
          </a:stretch>
        </p:blipFill>
        <p:spPr>
          <a:xfrm>
            <a:off x="3428992" y="5072074"/>
            <a:ext cx="2000264" cy="1409489"/>
          </a:xfrm>
          <a:prstGeom prst="rect">
            <a:avLst/>
          </a:prstGeom>
          <a:ln>
            <a:noFill/>
          </a:ln>
          <a:effectLst>
            <a:softEdge rad="112500"/>
          </a:effectLst>
        </p:spPr>
      </p:pic>
      <p:sp>
        <p:nvSpPr>
          <p:cNvPr id="31755" name="AutoShape 11"/>
          <p:cNvSpPr>
            <a:spLocks noChangeArrowheads="1"/>
          </p:cNvSpPr>
          <p:nvPr/>
        </p:nvSpPr>
        <p:spPr bwMode="auto">
          <a:xfrm>
            <a:off x="357188" y="404813"/>
            <a:ext cx="8429625" cy="1238250"/>
          </a:xfrm>
          <a:prstGeom prst="roundRect">
            <a:avLst>
              <a:gd name="adj" fmla="val 16667"/>
            </a:avLst>
          </a:prstGeom>
          <a:gradFill rotWithShape="1">
            <a:gsLst>
              <a:gs pos="0">
                <a:schemeClr val="accent2"/>
              </a:gs>
              <a:gs pos="100000">
                <a:schemeClr val="accent2">
                  <a:gamma/>
                  <a:tint val="52941"/>
                  <a:invGamma/>
                </a:schemeClr>
              </a:gs>
            </a:gsLst>
            <a:lin ang="5400000" scaled="1"/>
          </a:gradFill>
          <a:ln w="9525">
            <a:solidFill>
              <a:schemeClr val="tx1"/>
            </a:solidFill>
            <a:round/>
            <a:headEnd/>
            <a:tailEnd/>
          </a:ln>
          <a:effectLst/>
        </p:spPr>
        <p:txBody>
          <a:bodyPr wrap="none" anchor="ctr"/>
          <a:lstStyle/>
          <a:p>
            <a:pPr algn="ctr" eaLnBrk="1" hangingPunct="1">
              <a:defRPr/>
            </a:pPr>
            <a:r>
              <a:rPr lang="ru-RU" sz="3600" b="1" dirty="0">
                <a:effectLst>
                  <a:outerShdw blurRad="38100" dist="38100" dir="2700000" algn="tl">
                    <a:srgbClr val="FFFFFF"/>
                  </a:outerShdw>
                </a:effectLst>
              </a:rPr>
              <a:t>Як </a:t>
            </a:r>
            <a:r>
              <a:rPr lang="ru-RU" sz="3600" b="1" dirty="0" err="1">
                <a:effectLst>
                  <a:outerShdw blurRad="38100" dist="38100" dir="2700000" algn="tl">
                    <a:srgbClr val="FFFFFF"/>
                  </a:outerShdw>
                </a:effectLst>
              </a:rPr>
              <a:t>убезпечити</a:t>
            </a:r>
            <a:r>
              <a:rPr lang="ru-RU" sz="3600" b="1" dirty="0">
                <a:effectLst>
                  <a:outerShdw blurRad="38100" dist="38100" dir="2700000" algn="tl">
                    <a:srgbClr val="FFFFFF"/>
                  </a:outerShdw>
                </a:effectLst>
              </a:rPr>
              <a:t> себе в</a:t>
            </a:r>
          </a:p>
          <a:p>
            <a:pPr algn="ctr" eaLnBrk="1" hangingPunct="1">
              <a:defRPr/>
            </a:pPr>
            <a:r>
              <a:rPr lang="ru-RU" sz="3600" b="1" dirty="0">
                <a:effectLst>
                  <a:outerShdw blurRad="38100" dist="38100" dir="2700000" algn="tl">
                    <a:srgbClr val="FFFFFF"/>
                  </a:outerShdw>
                </a:effectLst>
              </a:rPr>
              <a:t> </a:t>
            </a:r>
            <a:r>
              <a:rPr lang="ru-RU" sz="3600" b="1" dirty="0" err="1">
                <a:effectLst>
                  <a:outerShdw blurRad="38100" dist="38100" dir="2700000" algn="tl">
                    <a:srgbClr val="FFFFFF"/>
                  </a:outerShdw>
                </a:effectLst>
              </a:rPr>
              <a:t>Інтернеті</a:t>
            </a:r>
            <a:r>
              <a:rPr lang="ru-RU" sz="3600" b="1" dirty="0">
                <a:effectLst>
                  <a:outerShdw blurRad="38100" dist="38100" dir="2700000" algn="tl">
                    <a:srgbClr val="FFFFFF"/>
                  </a:outerShdw>
                </a:effectLst>
              </a:rPr>
              <a:t>?</a:t>
            </a:r>
          </a:p>
        </p:txBody>
      </p:sp>
      <p:pic>
        <p:nvPicPr>
          <p:cNvPr id="31757" name="Picture 13" descr="http://content-filtering.ru/netcat_files/Image/teachers/Virtual'noe%20zazerkal'e.jpg"/>
          <p:cNvPicPr>
            <a:picLocks noChangeAspect="1" noChangeArrowheads="1"/>
          </p:cNvPicPr>
          <p:nvPr/>
        </p:nvPicPr>
        <p:blipFill>
          <a:blip r:embed="rId6" cstate="print"/>
          <a:srcRect/>
          <a:stretch>
            <a:fillRect/>
          </a:stretch>
        </p:blipFill>
        <p:spPr bwMode="auto">
          <a:xfrm rot="21133297">
            <a:off x="7072091" y="462999"/>
            <a:ext cx="1643074" cy="1163846"/>
          </a:xfrm>
          <a:prstGeom prst="rect">
            <a:avLst/>
          </a:prstGeom>
          <a:ln>
            <a:noFill/>
          </a:ln>
          <a:effectLst>
            <a:softEdge rad="112500"/>
          </a:effec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fade">
                                      <p:cBhvr>
                                        <p:cTn id="7" dur="100"/>
                                        <p:tgtEl>
                                          <p:spTgt spid="31752"/>
                                        </p:tgtEl>
                                      </p:cBhvr>
                                    </p:animEffect>
                                    <p:anim calcmode="lin" valueType="num">
                                      <p:cBhvr>
                                        <p:cTn id="8" dur="400" fill="hold"/>
                                        <p:tgtEl>
                                          <p:spTgt spid="31752"/>
                                        </p:tgtEl>
                                        <p:attrNameLst>
                                          <p:attrName>ppt_x</p:attrName>
                                        </p:attrNameLst>
                                      </p:cBhvr>
                                      <p:tavLst>
                                        <p:tav tm="0">
                                          <p:val>
                                            <p:strVal val="#ppt_x"/>
                                          </p:val>
                                        </p:tav>
                                        <p:tav tm="100000">
                                          <p:val>
                                            <p:strVal val="#ppt_x"/>
                                          </p:val>
                                        </p:tav>
                                      </p:tavLst>
                                    </p:anim>
                                    <p:anim calcmode="lin" valueType="num">
                                      <p:cBhvr>
                                        <p:cTn id="9" dur="400" fill="hold"/>
                                        <p:tgtEl>
                                          <p:spTgt spid="3175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175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175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43" presetClass="entr" presetSubtype="0" fill="hold" grpId="0" nodeType="afterEffect">
                                  <p:stCondLst>
                                    <p:cond delay="0"/>
                                  </p:stCondLst>
                                  <p:childTnLst>
                                    <p:set>
                                      <p:cBhvr>
                                        <p:cTn id="14" dur="1" fill="hold">
                                          <p:stCondLst>
                                            <p:cond delay="0"/>
                                          </p:stCondLst>
                                        </p:cTn>
                                        <p:tgtEl>
                                          <p:spTgt spid="31747">
                                            <p:bg/>
                                          </p:spTgt>
                                        </p:tgtEl>
                                        <p:attrNameLst>
                                          <p:attrName>style.visibility</p:attrName>
                                        </p:attrNameLst>
                                      </p:cBhvr>
                                      <p:to>
                                        <p:strVal val="visible"/>
                                      </p:to>
                                    </p:set>
                                    <p:animEffect transition="in" filter="fade">
                                      <p:cBhvr>
                                        <p:cTn id="15" dur="100"/>
                                        <p:tgtEl>
                                          <p:spTgt spid="31747">
                                            <p:bg/>
                                          </p:spTgt>
                                        </p:tgtEl>
                                      </p:cBhvr>
                                    </p:animEffect>
                                    <p:anim calcmode="lin" valueType="num">
                                      <p:cBhvr>
                                        <p:cTn id="16" dur="400" fill="hold"/>
                                        <p:tgtEl>
                                          <p:spTgt spid="31747">
                                            <p:bg/>
                                          </p:spTgt>
                                        </p:tgtEl>
                                        <p:attrNameLst>
                                          <p:attrName>ppt_x</p:attrName>
                                        </p:attrNameLst>
                                      </p:cBhvr>
                                      <p:tavLst>
                                        <p:tav tm="0">
                                          <p:val>
                                            <p:strVal val="#ppt_x"/>
                                          </p:val>
                                        </p:tav>
                                        <p:tav tm="100000">
                                          <p:val>
                                            <p:strVal val="#ppt_x"/>
                                          </p:val>
                                        </p:tav>
                                      </p:tavLst>
                                    </p:anim>
                                    <p:anim calcmode="lin" valueType="num">
                                      <p:cBhvr>
                                        <p:cTn id="17" dur="400" fill="hold"/>
                                        <p:tgtEl>
                                          <p:spTgt spid="31747">
                                            <p:bg/>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1747">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1747">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2000"/>
                            </p:stCondLst>
                            <p:childTnLst>
                              <p:par>
                                <p:cTn id="21" presetID="43" presetClass="entr" presetSubtype="0" fill="hold" grpId="0" nodeType="afterEffect">
                                  <p:stCondLst>
                                    <p:cond delay="0"/>
                                  </p:stCondLst>
                                  <p:childTnLst>
                                    <p:set>
                                      <p:cBhvr>
                                        <p:cTn id="22" dur="1" fill="hold">
                                          <p:stCondLst>
                                            <p:cond delay="0"/>
                                          </p:stCondLst>
                                        </p:cTn>
                                        <p:tgtEl>
                                          <p:spTgt spid="31747">
                                            <p:txEl>
                                              <p:pRg st="0" end="0"/>
                                            </p:txEl>
                                          </p:spTgt>
                                        </p:tgtEl>
                                        <p:attrNameLst>
                                          <p:attrName>style.visibility</p:attrName>
                                        </p:attrNameLst>
                                      </p:cBhvr>
                                      <p:to>
                                        <p:strVal val="visible"/>
                                      </p:to>
                                    </p:set>
                                    <p:animEffect transition="in" filter="fade">
                                      <p:cBhvr>
                                        <p:cTn id="23" dur="100"/>
                                        <p:tgtEl>
                                          <p:spTgt spid="31747">
                                            <p:txEl>
                                              <p:pRg st="0" end="0"/>
                                            </p:txEl>
                                          </p:spTgt>
                                        </p:tgtEl>
                                      </p:cBhvr>
                                    </p:animEffect>
                                    <p:anim calcmode="lin" valueType="num">
                                      <p:cBhvr>
                                        <p:cTn id="24" dur="4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31747">
                                            <p:txEl>
                                              <p:pRg st="0" end="0"/>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174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174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nodeType="afterGroup">
                            <p:stCondLst>
                              <p:cond delay="3000"/>
                            </p:stCondLst>
                            <p:childTnLst>
                              <p:par>
                                <p:cTn id="29" presetID="19" presetClass="entr" presetSubtype="10" fill="hold" nodeType="afterEffect">
                                  <p:stCondLst>
                                    <p:cond delay="0"/>
                                  </p:stCondLst>
                                  <p:childTnLst>
                                    <p:set>
                                      <p:cBhvr>
                                        <p:cTn id="30" dur="1" fill="hold">
                                          <p:stCondLst>
                                            <p:cond delay="0"/>
                                          </p:stCondLst>
                                        </p:cTn>
                                        <p:tgtEl>
                                          <p:spTgt spid="31748"/>
                                        </p:tgtEl>
                                        <p:attrNameLst>
                                          <p:attrName>style.visibility</p:attrName>
                                        </p:attrNameLst>
                                      </p:cBhvr>
                                      <p:to>
                                        <p:strVal val="visible"/>
                                      </p:to>
                                    </p:set>
                                    <p:anim calcmode="lin" valueType="num">
                                      <p:cBhvr>
                                        <p:cTn id="31" dur="2000" fill="hold"/>
                                        <p:tgtEl>
                                          <p:spTgt spid="31748"/>
                                        </p:tgtEl>
                                        <p:attrNameLst>
                                          <p:attrName>ppt_w</p:attrName>
                                        </p:attrNameLst>
                                      </p:cBhvr>
                                      <p:tavLst>
                                        <p:tav tm="0" fmla="#ppt_w*sin(2.5*pi*$)">
                                          <p:val>
                                            <p:fltVal val="0"/>
                                          </p:val>
                                        </p:tav>
                                        <p:tav tm="100000">
                                          <p:val>
                                            <p:fltVal val="1"/>
                                          </p:val>
                                        </p:tav>
                                      </p:tavLst>
                                    </p:anim>
                                    <p:anim calcmode="lin" valueType="num">
                                      <p:cBhvr>
                                        <p:cTn id="32" dur="2000" fill="hold"/>
                                        <p:tgtEl>
                                          <p:spTgt spid="31748"/>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5000"/>
                            </p:stCondLst>
                            <p:childTnLst>
                              <p:par>
                                <p:cTn id="34" presetID="19" presetClass="entr" presetSubtype="1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2000" fill="hold"/>
                                        <p:tgtEl>
                                          <p:spTgt spid="13"/>
                                        </p:tgtEl>
                                        <p:attrNameLst>
                                          <p:attrName>ppt_w</p:attrName>
                                        </p:attrNameLst>
                                      </p:cBhvr>
                                      <p:tavLst>
                                        <p:tav tm="0" fmla="#ppt_w*sin(2.5*pi*$)">
                                          <p:val>
                                            <p:fltVal val="0"/>
                                          </p:val>
                                        </p:tav>
                                        <p:tav tm="100000">
                                          <p:val>
                                            <p:fltVal val="1"/>
                                          </p:val>
                                        </p:tav>
                                      </p:tavLst>
                                    </p:anim>
                                    <p:anim calcmode="lin" valueType="num">
                                      <p:cBhvr>
                                        <p:cTn id="37" dur="2000" fill="hold"/>
                                        <p:tgtEl>
                                          <p:spTgt spid="13"/>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7000"/>
                            </p:stCondLst>
                            <p:childTnLst>
                              <p:par>
                                <p:cTn id="39" presetID="19" presetClass="entr" presetSubtype="10" fill="hold" nodeType="afterEffect">
                                  <p:stCondLst>
                                    <p:cond delay="0"/>
                                  </p:stCondLst>
                                  <p:childTnLst>
                                    <p:set>
                                      <p:cBhvr>
                                        <p:cTn id="40" dur="1" fill="hold">
                                          <p:stCondLst>
                                            <p:cond delay="0"/>
                                          </p:stCondLst>
                                        </p:cTn>
                                        <p:tgtEl>
                                          <p:spTgt spid="31750"/>
                                        </p:tgtEl>
                                        <p:attrNameLst>
                                          <p:attrName>style.visibility</p:attrName>
                                        </p:attrNameLst>
                                      </p:cBhvr>
                                      <p:to>
                                        <p:strVal val="visible"/>
                                      </p:to>
                                    </p:set>
                                    <p:anim calcmode="lin" valueType="num">
                                      <p:cBhvr>
                                        <p:cTn id="41" dur="2000" fill="hold"/>
                                        <p:tgtEl>
                                          <p:spTgt spid="31750"/>
                                        </p:tgtEl>
                                        <p:attrNameLst>
                                          <p:attrName>ppt_w</p:attrName>
                                        </p:attrNameLst>
                                      </p:cBhvr>
                                      <p:tavLst>
                                        <p:tav tm="0" fmla="#ppt_w*sin(2.5*pi*$)">
                                          <p:val>
                                            <p:fltVal val="0"/>
                                          </p:val>
                                        </p:tav>
                                        <p:tav tm="100000">
                                          <p:val>
                                            <p:fltVal val="1"/>
                                          </p:val>
                                        </p:tav>
                                      </p:tavLst>
                                    </p:anim>
                                    <p:anim calcmode="lin" valueType="num">
                                      <p:cBhvr>
                                        <p:cTn id="42" dur="2000" fill="hold"/>
                                        <p:tgtEl>
                                          <p:spTgt spid="31750"/>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9000"/>
                            </p:stCondLst>
                            <p:childTnLst>
                              <p:par>
                                <p:cTn id="44" presetID="48" presetClass="entr" presetSubtype="0" accel="50000" fill="hold" nodeType="afterEffect">
                                  <p:stCondLst>
                                    <p:cond delay="0"/>
                                  </p:stCondLst>
                                  <p:childTnLst>
                                    <p:set>
                                      <p:cBhvr>
                                        <p:cTn id="45" dur="1" fill="hold">
                                          <p:stCondLst>
                                            <p:cond delay="0"/>
                                          </p:stCondLst>
                                        </p:cTn>
                                        <p:tgtEl>
                                          <p:spTgt spid="31751"/>
                                        </p:tgtEl>
                                        <p:attrNameLst>
                                          <p:attrName>style.visibility</p:attrName>
                                        </p:attrNameLst>
                                      </p:cBhvr>
                                      <p:to>
                                        <p:strVal val="visible"/>
                                      </p:to>
                                    </p:set>
                                    <p:anim calcmode="lin" valueType="num">
                                      <p:cBhvr>
                                        <p:cTn id="46" dur="1000" fill="hold"/>
                                        <p:tgtEl>
                                          <p:spTgt spid="3175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7" dur="1000" fill="hold"/>
                                        <p:tgtEl>
                                          <p:spTgt spid="31751"/>
                                        </p:tgtEl>
                                        <p:attrNameLst>
                                          <p:attrName>ppt_x</p:attrName>
                                        </p:attrNameLst>
                                      </p:cBhvr>
                                      <p:tavLst>
                                        <p:tav tm="0">
                                          <p:val>
                                            <p:fltVal val="-1"/>
                                          </p:val>
                                        </p:tav>
                                        <p:tav tm="50000">
                                          <p:val>
                                            <p:fltVal val="0.95"/>
                                          </p:val>
                                        </p:tav>
                                        <p:tav tm="100000">
                                          <p:val>
                                            <p:strVal val="#ppt_x"/>
                                          </p:val>
                                        </p:tav>
                                      </p:tavLst>
                                    </p:anim>
                                    <p:anim calcmode="lin" valueType="num">
                                      <p:cBhvr>
                                        <p:cTn id="48" dur="1000" fill="hold"/>
                                        <p:tgtEl>
                                          <p:spTgt spid="31751"/>
                                        </p:tgtEl>
                                        <p:attrNameLst>
                                          <p:attrName>ppt_y</p:attrName>
                                        </p:attrNameLst>
                                      </p:cBhvr>
                                      <p:tavLst>
                                        <p:tav tm="0">
                                          <p:val>
                                            <p:strVal val="#ppt_y"/>
                                          </p:val>
                                        </p:tav>
                                        <p:tav tm="100000">
                                          <p:val>
                                            <p:strVal val="#ppt_y"/>
                                          </p:val>
                                        </p:tav>
                                      </p:tavLst>
                                    </p:anim>
                                    <p:animEffect transition="in" filter="fade">
                                      <p:cBhvr>
                                        <p:cTn id="49" dur="10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nimBg="1"/>
      <p:bldP spid="317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Місце для вмісту 2"/>
          <p:cNvSpPr>
            <a:spLocks noGrp="1"/>
          </p:cNvSpPr>
          <p:nvPr>
            <p:ph idx="1"/>
          </p:nvPr>
        </p:nvSpPr>
        <p:spPr>
          <a:xfrm>
            <a:off x="539750" y="1773238"/>
            <a:ext cx="8085138" cy="4608512"/>
          </a:xfrm>
          <a:gradFill rotWithShape="1">
            <a:gsLst>
              <a:gs pos="0">
                <a:srgbClr val="FF3399"/>
              </a:gs>
              <a:gs pos="100000">
                <a:srgbClr val="FFB9DC"/>
              </a:gs>
            </a:gsLst>
            <a:lin ang="5400000" scaled="1"/>
          </a:gradFill>
          <a:ln>
            <a:solidFill>
              <a:schemeClr val="accent2"/>
            </a:solidFill>
          </a:ln>
        </p:spPr>
        <p:txBody>
          <a:bodyPr>
            <a:normAutofit fontScale="92500"/>
          </a:bodyPr>
          <a:lstStyle/>
          <a:p>
            <a:pPr marL="265176" indent="-265176" eaLnBrk="1" fontAlgn="auto" hangingPunct="1">
              <a:lnSpc>
                <a:spcPct val="90000"/>
              </a:lnSpc>
              <a:spcAft>
                <a:spcPts val="0"/>
              </a:spcAft>
              <a:buFont typeface="Wingdings 2"/>
              <a:buChar char=""/>
              <a:defRPr/>
            </a:pPr>
            <a:r>
              <a:rPr lang="uk-UA" sz="1600" smtClean="0"/>
              <a:t>З початком широкого використання міжнародних мереж передачі </a:t>
            </a:r>
            <a:br>
              <a:rPr lang="uk-UA" sz="1600" smtClean="0"/>
            </a:br>
            <a:r>
              <a:rPr lang="uk-UA" sz="1600" smtClean="0"/>
              <a:t>даних загального користування темпи росту мережної злочинності </a:t>
            </a:r>
            <a:br>
              <a:rPr lang="uk-UA" sz="1600" smtClean="0"/>
            </a:br>
            <a:r>
              <a:rPr lang="uk-UA" sz="1600" smtClean="0"/>
              <a:t>зростають в геометричної прогресії. За оцінками експертів Міжнародного  центру безпеки Інтернет (</a:t>
            </a:r>
            <a:r>
              <a:rPr lang="en-US" sz="1600" b="1" smtClean="0"/>
              <a:t>CERT</a:t>
            </a:r>
            <a:r>
              <a:rPr lang="uk-UA" sz="1600" smtClean="0"/>
              <a:t>) кількість інцидентів пов’язаних з порушенням мережної безпеки  зросла в порівнянні з 2000 роком майже у </a:t>
            </a:r>
            <a:r>
              <a:rPr lang="uk-UA" sz="1600" b="1" smtClean="0"/>
              <a:t>10</a:t>
            </a:r>
            <a:r>
              <a:rPr lang="uk-UA" sz="1600" smtClean="0"/>
              <a:t> разів.</a:t>
            </a:r>
            <a:r>
              <a:rPr lang="ru-RU" sz="1600" smtClean="0"/>
              <a:t> </a:t>
            </a:r>
          </a:p>
          <a:p>
            <a:pPr marL="265176" indent="-265176" eaLnBrk="1" fontAlgn="auto" hangingPunct="1">
              <a:spcAft>
                <a:spcPts val="0"/>
              </a:spcAft>
              <a:buFont typeface="Wingdings 2"/>
              <a:buChar char=""/>
              <a:defRPr/>
            </a:pPr>
            <a:r>
              <a:rPr lang="uk-UA" sz="1600" smtClean="0"/>
              <a:t>Основними причинами, що провокують ріст мережної злочинності є недосконалі методи і засоби мережного захисту, а також різні уразливості у програмному забезпеченню елементів, що складають мережну інфраструктуру.</a:t>
            </a:r>
          </a:p>
          <a:p>
            <a:pPr marL="265176" indent="-265176" eaLnBrk="1" fontAlgn="auto" hangingPunct="1">
              <a:spcAft>
                <a:spcPts val="0"/>
              </a:spcAft>
              <a:buFont typeface="Wingdings 2"/>
              <a:buChar char=""/>
              <a:defRPr/>
            </a:pPr>
            <a:r>
              <a:rPr lang="uk-UA" sz="1600" smtClean="0"/>
              <a:t>Основними джерелами небезпек для користувачів Інтернету являється діяльність хакерів, вірусів та спамів. Існують засоби, що утруднюють доступ до чужих комп'ютерів – це брандмауери, антивірусне та антиспамове програмне забезпечення. Велике значення також має дотримання користувачами правил безпеки під час роботи в Інтернеті.</a:t>
            </a:r>
          </a:p>
          <a:p>
            <a:pPr marL="265176" indent="-265176" eaLnBrk="1" fontAlgn="auto" hangingPunct="1">
              <a:spcAft>
                <a:spcPts val="0"/>
              </a:spcAft>
              <a:buFont typeface="Wingdings 2"/>
              <a:buChar char=""/>
              <a:defRPr/>
            </a:pPr>
            <a:r>
              <a:rPr lang="uk-UA" sz="1600" smtClean="0"/>
              <a:t>Для отримання персональної інформації, небезпечні особи використовують чати,  системи обліку миттєвими повідомленнями та сайти знайомств. Дотримання простих правил в спілкуванні через мережу Інтернет, дозволить захистити користувача від недобрих намірів зловмисників.</a:t>
            </a:r>
            <a:endParaRPr lang="en-US" sz="1600" smtClean="0"/>
          </a:p>
          <a:p>
            <a:pPr marL="265176" indent="-265176" eaLnBrk="1" fontAlgn="auto" hangingPunct="1">
              <a:spcAft>
                <a:spcPts val="0"/>
              </a:spcAft>
              <a:buFont typeface="Wingdings 2"/>
              <a:buChar char=""/>
              <a:defRPr/>
            </a:pPr>
            <a:endParaRPr lang="uk-UA" sz="1600" smtClean="0"/>
          </a:p>
        </p:txBody>
      </p:sp>
      <p:sp>
        <p:nvSpPr>
          <p:cNvPr id="33797" name="AutoShape 5"/>
          <p:cNvSpPr>
            <a:spLocks noChangeArrowheads="1"/>
          </p:cNvSpPr>
          <p:nvPr/>
        </p:nvSpPr>
        <p:spPr bwMode="auto">
          <a:xfrm>
            <a:off x="428625" y="404813"/>
            <a:ext cx="8215313" cy="1095375"/>
          </a:xfrm>
          <a:prstGeom prst="roundRect">
            <a:avLst>
              <a:gd name="adj" fmla="val 16667"/>
            </a:avLst>
          </a:prstGeom>
          <a:gradFill rotWithShape="1">
            <a:gsLst>
              <a:gs pos="0">
                <a:schemeClr val="accent2"/>
              </a:gs>
              <a:gs pos="100000">
                <a:schemeClr val="accent2">
                  <a:gamma/>
                  <a:tint val="55294"/>
                  <a:invGamma/>
                </a:schemeClr>
              </a:gs>
            </a:gsLst>
            <a:lin ang="5400000" scaled="1"/>
          </a:gradFill>
          <a:ln w="9525">
            <a:solidFill>
              <a:schemeClr val="tx1"/>
            </a:solidFill>
            <a:round/>
            <a:headEnd/>
            <a:tailEnd/>
          </a:ln>
          <a:effectLst/>
        </p:spPr>
        <p:txBody>
          <a:bodyPr wrap="none" anchor="ctr"/>
          <a:lstStyle/>
          <a:p>
            <a:pPr algn="ctr" eaLnBrk="1" hangingPunct="1">
              <a:defRPr/>
            </a:pPr>
            <a:r>
              <a:rPr lang="uk-UA" sz="4400" b="1" dirty="0">
                <a:effectLst>
                  <a:outerShdw blurRad="38100" dist="38100" dir="2700000" algn="tl">
                    <a:srgbClr val="FFFFFF"/>
                  </a:outerShdw>
                </a:effectLst>
              </a:rPr>
              <a:t>Висновки</a:t>
            </a:r>
            <a:endParaRPr lang="ru-RU" sz="4400" b="1" dirty="0">
              <a:effectLst>
                <a:outerShdw blurRad="38100" dist="38100" dir="2700000" algn="tl">
                  <a:srgbClr val="FFFFFF"/>
                </a:outerShdw>
              </a:effectLst>
            </a:endParaRPr>
          </a:p>
        </p:txBody>
      </p:sp>
      <p:pic>
        <p:nvPicPr>
          <p:cNvPr id="32772" name="Picture 10" descr="http://avelec.ru/img/itog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21431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3795">
                                            <p:bg/>
                                          </p:spTgt>
                                        </p:tgtEl>
                                        <p:attrNameLst>
                                          <p:attrName>style.visibility</p:attrName>
                                        </p:attrNameLst>
                                      </p:cBhvr>
                                      <p:to>
                                        <p:strVal val="visible"/>
                                      </p:to>
                                    </p:set>
                                    <p:anim calcmode="lin" valueType="num">
                                      <p:cBhvr>
                                        <p:cTn id="7" dur="2000" fill="hold"/>
                                        <p:tgtEl>
                                          <p:spTgt spid="33795">
                                            <p:bg/>
                                          </p:spTgt>
                                        </p:tgtEl>
                                        <p:attrNameLst>
                                          <p:attrName>ppt_x</p:attrName>
                                        </p:attrNameLst>
                                      </p:cBhvr>
                                      <p:tavLst>
                                        <p:tav tm="0">
                                          <p:val>
                                            <p:strVal val="#ppt_x-.2"/>
                                          </p:val>
                                        </p:tav>
                                        <p:tav tm="100000">
                                          <p:val>
                                            <p:strVal val="#ppt_x"/>
                                          </p:val>
                                        </p:tav>
                                      </p:tavLst>
                                    </p:anim>
                                    <p:anim calcmode="lin" valueType="num">
                                      <p:cBhvr>
                                        <p:cTn id="8" dur="2000" fill="hold"/>
                                        <p:tgtEl>
                                          <p:spTgt spid="33795">
                                            <p:bg/>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33795">
                                            <p:bg/>
                                          </p:spTgt>
                                        </p:tgtEl>
                                      </p:cBhvr>
                                    </p:animEffect>
                                  </p:childTnLst>
                                </p:cTn>
                              </p:par>
                            </p:childTnLst>
                          </p:cTn>
                        </p:par>
                        <p:par>
                          <p:cTn id="10" fill="hold" nodeType="afterGroup">
                            <p:stCondLst>
                              <p:cond delay="2000"/>
                            </p:stCondLst>
                            <p:childTnLst>
                              <p:par>
                                <p:cTn id="11" presetID="29" presetClass="entr" presetSubtype="0" fill="hold" grpId="0" nodeType="after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 calcmode="lin" valueType="num">
                                      <p:cBhvr>
                                        <p:cTn id="13" dur="2000" fill="hold"/>
                                        <p:tgtEl>
                                          <p:spTgt spid="33795">
                                            <p:txEl>
                                              <p:pRg st="0" end="0"/>
                                            </p:txEl>
                                          </p:spTgt>
                                        </p:tgtEl>
                                        <p:attrNameLst>
                                          <p:attrName>ppt_x</p:attrName>
                                        </p:attrNameLst>
                                      </p:cBhvr>
                                      <p:tavLst>
                                        <p:tav tm="0">
                                          <p:val>
                                            <p:strVal val="#ppt_x-.2"/>
                                          </p:val>
                                        </p:tav>
                                        <p:tav tm="100000">
                                          <p:val>
                                            <p:strVal val="#ppt_x"/>
                                          </p:val>
                                        </p:tav>
                                      </p:tavLst>
                                    </p:anim>
                                    <p:anim calcmode="lin" valueType="num">
                                      <p:cBhvr>
                                        <p:cTn id="14" dur="2000" fill="hold"/>
                                        <p:tgtEl>
                                          <p:spTgt spid="3379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2000"/>
                                        <p:tgtEl>
                                          <p:spTgt spid="33795">
                                            <p:txEl>
                                              <p:pRg st="0" end="0"/>
                                            </p:txEl>
                                          </p:spTgt>
                                        </p:tgtEl>
                                      </p:cBhvr>
                                    </p:animEffect>
                                  </p:childTnLst>
                                </p:cTn>
                              </p:par>
                            </p:childTnLst>
                          </p:cTn>
                        </p:par>
                        <p:par>
                          <p:cTn id="16" fill="hold" nodeType="afterGroup">
                            <p:stCondLst>
                              <p:cond delay="4000"/>
                            </p:stCondLst>
                            <p:childTnLst>
                              <p:par>
                                <p:cTn id="17" presetID="29" presetClass="entr" presetSubtype="0" fill="hold" grpId="0" nodeType="afterEffect">
                                  <p:stCondLst>
                                    <p:cond delay="0"/>
                                  </p:stCondLst>
                                  <p:childTnLst>
                                    <p:set>
                                      <p:cBhvr>
                                        <p:cTn id="18" dur="1" fill="hold">
                                          <p:stCondLst>
                                            <p:cond delay="0"/>
                                          </p:stCondLst>
                                        </p:cTn>
                                        <p:tgtEl>
                                          <p:spTgt spid="33795">
                                            <p:txEl>
                                              <p:pRg st="1" end="1"/>
                                            </p:txEl>
                                          </p:spTgt>
                                        </p:tgtEl>
                                        <p:attrNameLst>
                                          <p:attrName>style.visibility</p:attrName>
                                        </p:attrNameLst>
                                      </p:cBhvr>
                                      <p:to>
                                        <p:strVal val="visible"/>
                                      </p:to>
                                    </p:set>
                                    <p:anim calcmode="lin" valueType="num">
                                      <p:cBhvr>
                                        <p:cTn id="19" dur="2000" fill="hold"/>
                                        <p:tgtEl>
                                          <p:spTgt spid="33795">
                                            <p:txEl>
                                              <p:pRg st="1" end="1"/>
                                            </p:txEl>
                                          </p:spTgt>
                                        </p:tgtEl>
                                        <p:attrNameLst>
                                          <p:attrName>ppt_x</p:attrName>
                                        </p:attrNameLst>
                                      </p:cBhvr>
                                      <p:tavLst>
                                        <p:tav tm="0">
                                          <p:val>
                                            <p:strVal val="#ppt_x-.2"/>
                                          </p:val>
                                        </p:tav>
                                        <p:tav tm="100000">
                                          <p:val>
                                            <p:strVal val="#ppt_x"/>
                                          </p:val>
                                        </p:tav>
                                      </p:tavLst>
                                    </p:anim>
                                    <p:anim calcmode="lin" valueType="num">
                                      <p:cBhvr>
                                        <p:cTn id="20" dur="2000" fill="hold"/>
                                        <p:tgtEl>
                                          <p:spTgt spid="3379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2000"/>
                                        <p:tgtEl>
                                          <p:spTgt spid="33795">
                                            <p:txEl>
                                              <p:pRg st="1" end="1"/>
                                            </p:txEl>
                                          </p:spTgt>
                                        </p:tgtEl>
                                      </p:cBhvr>
                                    </p:animEffect>
                                  </p:childTnLst>
                                </p:cTn>
                              </p:par>
                            </p:childTnLst>
                          </p:cTn>
                        </p:par>
                        <p:par>
                          <p:cTn id="22" fill="hold" nodeType="afterGroup">
                            <p:stCondLst>
                              <p:cond delay="6000"/>
                            </p:stCondLst>
                            <p:childTnLst>
                              <p:par>
                                <p:cTn id="23" presetID="29" presetClass="entr" presetSubtype="0" fill="hold" grpId="0" nodeType="afterEffect">
                                  <p:stCondLst>
                                    <p:cond delay="0"/>
                                  </p:stCondLst>
                                  <p:childTnLst>
                                    <p:set>
                                      <p:cBhvr>
                                        <p:cTn id="24" dur="1" fill="hold">
                                          <p:stCondLst>
                                            <p:cond delay="0"/>
                                          </p:stCondLst>
                                        </p:cTn>
                                        <p:tgtEl>
                                          <p:spTgt spid="33795">
                                            <p:txEl>
                                              <p:pRg st="2" end="2"/>
                                            </p:txEl>
                                          </p:spTgt>
                                        </p:tgtEl>
                                        <p:attrNameLst>
                                          <p:attrName>style.visibility</p:attrName>
                                        </p:attrNameLst>
                                      </p:cBhvr>
                                      <p:to>
                                        <p:strVal val="visible"/>
                                      </p:to>
                                    </p:set>
                                    <p:anim calcmode="lin" valueType="num">
                                      <p:cBhvr>
                                        <p:cTn id="25" dur="2000" fill="hold"/>
                                        <p:tgtEl>
                                          <p:spTgt spid="33795">
                                            <p:txEl>
                                              <p:pRg st="2" end="2"/>
                                            </p:txEl>
                                          </p:spTgt>
                                        </p:tgtEl>
                                        <p:attrNameLst>
                                          <p:attrName>ppt_x</p:attrName>
                                        </p:attrNameLst>
                                      </p:cBhvr>
                                      <p:tavLst>
                                        <p:tav tm="0">
                                          <p:val>
                                            <p:strVal val="#ppt_x-.2"/>
                                          </p:val>
                                        </p:tav>
                                        <p:tav tm="100000">
                                          <p:val>
                                            <p:strVal val="#ppt_x"/>
                                          </p:val>
                                        </p:tav>
                                      </p:tavLst>
                                    </p:anim>
                                    <p:anim calcmode="lin" valueType="num">
                                      <p:cBhvr>
                                        <p:cTn id="26" dur="2000" fill="hold"/>
                                        <p:tgtEl>
                                          <p:spTgt spid="3379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2000"/>
                                        <p:tgtEl>
                                          <p:spTgt spid="33795">
                                            <p:txEl>
                                              <p:pRg st="2" end="2"/>
                                            </p:txEl>
                                          </p:spTgt>
                                        </p:tgtEl>
                                      </p:cBhvr>
                                    </p:animEffect>
                                  </p:childTnLst>
                                </p:cTn>
                              </p:par>
                            </p:childTnLst>
                          </p:cTn>
                        </p:par>
                        <p:par>
                          <p:cTn id="28" fill="hold" nodeType="afterGroup">
                            <p:stCondLst>
                              <p:cond delay="8000"/>
                            </p:stCondLst>
                            <p:childTnLst>
                              <p:par>
                                <p:cTn id="29" presetID="29" presetClass="entr" presetSubtype="0" fill="hold" grpId="0" nodeType="afterEffect">
                                  <p:stCondLst>
                                    <p:cond delay="0"/>
                                  </p:stCondLst>
                                  <p:childTnLst>
                                    <p:set>
                                      <p:cBhvr>
                                        <p:cTn id="30" dur="1" fill="hold">
                                          <p:stCondLst>
                                            <p:cond delay="0"/>
                                          </p:stCondLst>
                                        </p:cTn>
                                        <p:tgtEl>
                                          <p:spTgt spid="33795">
                                            <p:txEl>
                                              <p:pRg st="3" end="3"/>
                                            </p:txEl>
                                          </p:spTgt>
                                        </p:tgtEl>
                                        <p:attrNameLst>
                                          <p:attrName>style.visibility</p:attrName>
                                        </p:attrNameLst>
                                      </p:cBhvr>
                                      <p:to>
                                        <p:strVal val="visible"/>
                                      </p:to>
                                    </p:set>
                                    <p:anim calcmode="lin" valueType="num">
                                      <p:cBhvr>
                                        <p:cTn id="31" dur="2000" fill="hold"/>
                                        <p:tgtEl>
                                          <p:spTgt spid="33795">
                                            <p:txEl>
                                              <p:pRg st="3" end="3"/>
                                            </p:txEl>
                                          </p:spTgt>
                                        </p:tgtEl>
                                        <p:attrNameLst>
                                          <p:attrName>ppt_x</p:attrName>
                                        </p:attrNameLst>
                                      </p:cBhvr>
                                      <p:tavLst>
                                        <p:tav tm="0">
                                          <p:val>
                                            <p:strVal val="#ppt_x-.2"/>
                                          </p:val>
                                        </p:tav>
                                        <p:tav tm="100000">
                                          <p:val>
                                            <p:strVal val="#ppt_x"/>
                                          </p:val>
                                        </p:tav>
                                      </p:tavLst>
                                    </p:anim>
                                    <p:anim calcmode="lin" valueType="num">
                                      <p:cBhvr>
                                        <p:cTn id="32" dur="2000" fill="hold"/>
                                        <p:tgtEl>
                                          <p:spTgt spid="3379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3" dur="20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28625" y="1484313"/>
            <a:ext cx="8358188" cy="2357437"/>
          </a:xfrm>
          <a:gradFill rotWithShape="1">
            <a:gsLst>
              <a:gs pos="0">
                <a:srgbClr val="FF3399">
                  <a:alpha val="78000"/>
                </a:srgbClr>
              </a:gs>
              <a:gs pos="100000">
                <a:srgbClr val="FFB9DC"/>
              </a:gs>
            </a:gsLst>
            <a:lin ang="5400000" scaled="1"/>
          </a:gradFill>
          <a:ln w="12700">
            <a:solidFill>
              <a:schemeClr val="accent2"/>
            </a:solidFill>
          </a:ln>
        </p:spPr>
        <p:txBody>
          <a:bodyPr>
            <a:normAutofit/>
          </a:bodyPr>
          <a:lstStyle/>
          <a:p>
            <a:pPr marL="0" indent="0" eaLnBrk="1" fontAlgn="auto" hangingPunct="1">
              <a:lnSpc>
                <a:spcPct val="80000"/>
              </a:lnSpc>
              <a:spcAft>
                <a:spcPts val="0"/>
              </a:spcAft>
              <a:buFont typeface="Wingdings 2" pitchFamily="18" charset="2"/>
              <a:buNone/>
              <a:defRPr/>
            </a:pPr>
            <a:endParaRPr lang="uk-UA" sz="1600" dirty="0" smtClean="0"/>
          </a:p>
          <a:p>
            <a:pPr marL="265176" indent="-265176" eaLnBrk="1" fontAlgn="auto" hangingPunct="1">
              <a:lnSpc>
                <a:spcPct val="80000"/>
              </a:lnSpc>
              <a:spcAft>
                <a:spcPts val="0"/>
              </a:spcAft>
              <a:buFont typeface="Wingdings 2"/>
              <a:buChar char=""/>
              <a:defRPr/>
            </a:pPr>
            <a:r>
              <a:rPr lang="uk-UA" sz="1600" dirty="0" smtClean="0"/>
              <a:t>О.Г. Пасічник, О.В. Пасічник,  І.В. Стеценко.  Основи веб-дизайну. Видавнича група BHV. Київ 2008.</a:t>
            </a:r>
          </a:p>
          <a:p>
            <a:pPr marL="265176" indent="-265176" eaLnBrk="1" fontAlgn="auto" hangingPunct="1">
              <a:lnSpc>
                <a:spcPct val="80000"/>
              </a:lnSpc>
              <a:spcAft>
                <a:spcPts val="0"/>
              </a:spcAft>
              <a:buFont typeface="Wingdings 2"/>
              <a:buChar char=""/>
              <a:defRPr/>
            </a:pPr>
            <a:r>
              <a:rPr lang="ru-RU" sz="1600" dirty="0" err="1" smtClean="0"/>
              <a:t>Медведковский</a:t>
            </a:r>
            <a:r>
              <a:rPr lang="ru-RU" sz="1600" dirty="0" smtClean="0"/>
              <a:t> И.Д., </a:t>
            </a:r>
            <a:r>
              <a:rPr lang="ru-RU" sz="1600" dirty="0" err="1" smtClean="0"/>
              <a:t>Семьянов</a:t>
            </a:r>
            <a:r>
              <a:rPr lang="ru-RU" sz="1600" dirty="0" smtClean="0"/>
              <a:t> П.В. </a:t>
            </a:r>
            <a:r>
              <a:rPr lang="uk-UA" sz="1600" dirty="0" smtClean="0"/>
              <a:t>Атака на </a:t>
            </a:r>
            <a:r>
              <a:rPr lang="en-US" sz="1600" dirty="0" smtClean="0"/>
              <a:t>Internet.</a:t>
            </a:r>
            <a:r>
              <a:rPr lang="ru-RU" sz="1600" dirty="0" smtClean="0"/>
              <a:t> – 2-е издание. – М: ДМК, </a:t>
            </a:r>
            <a:r>
              <a:rPr lang="en-US" sz="1600" dirty="0" smtClean="0"/>
              <a:t> 1999</a:t>
            </a:r>
            <a:r>
              <a:rPr lang="ru-RU" sz="1600" dirty="0" smtClean="0"/>
              <a:t>.</a:t>
            </a:r>
          </a:p>
          <a:p>
            <a:pPr marL="265176" indent="-265176" eaLnBrk="1" fontAlgn="auto" hangingPunct="1">
              <a:lnSpc>
                <a:spcPct val="80000"/>
              </a:lnSpc>
              <a:spcAft>
                <a:spcPts val="0"/>
              </a:spcAft>
              <a:buFont typeface="Wingdings 2"/>
              <a:buChar char=""/>
              <a:defRPr/>
            </a:pPr>
            <a:r>
              <a:rPr lang="ru-RU" sz="1600" dirty="0" err="1" smtClean="0"/>
              <a:t>Вертуза</a:t>
            </a:r>
            <a:r>
              <a:rPr lang="uk-UA" sz="1600" dirty="0" err="1" smtClean="0"/>
              <a:t>єв</a:t>
            </a:r>
            <a:r>
              <a:rPr lang="uk-UA" sz="1600" dirty="0" smtClean="0"/>
              <a:t> М.С., Юрченко О.М. Захист інформації в комп’ютерних системах від несанкціонованого доступу. Навчальний посібник. К.: Видавництво Європейського Університету, 2001.</a:t>
            </a:r>
          </a:p>
          <a:p>
            <a:pPr marL="265176" indent="-265176" eaLnBrk="1" fontAlgn="auto" hangingPunct="1">
              <a:lnSpc>
                <a:spcPct val="80000"/>
              </a:lnSpc>
              <a:spcAft>
                <a:spcPts val="0"/>
              </a:spcAft>
              <a:buFont typeface="Wingdings 2"/>
              <a:buChar char=""/>
              <a:defRPr/>
            </a:pPr>
            <a:r>
              <a:rPr lang="ru-RU" sz="1600" dirty="0" smtClean="0"/>
              <a:t>Ермолаев Е. Атака грубой силой. В </a:t>
            </a:r>
            <a:r>
              <a:rPr lang="ru-RU" sz="1600" dirty="0" err="1" smtClean="0"/>
              <a:t>жур</a:t>
            </a:r>
            <a:r>
              <a:rPr lang="ru-RU" sz="1600" dirty="0" smtClean="0"/>
              <a:t>. Хакер (спец. выпуск), №10,2004.</a:t>
            </a:r>
            <a:endParaRPr lang="uk-UA" sz="1600" dirty="0" smtClean="0"/>
          </a:p>
          <a:p>
            <a:pPr marL="265176" indent="-265176" eaLnBrk="1" fontAlgn="auto" hangingPunct="1">
              <a:lnSpc>
                <a:spcPct val="80000"/>
              </a:lnSpc>
              <a:spcAft>
                <a:spcPts val="0"/>
              </a:spcAft>
              <a:buFont typeface="Wingdings" pitchFamily="2" charset="2"/>
              <a:buNone/>
              <a:defRPr/>
            </a:pPr>
            <a:endParaRPr lang="uk-UA" sz="1800" b="1" dirty="0" smtClean="0"/>
          </a:p>
        </p:txBody>
      </p:sp>
      <p:sp>
        <p:nvSpPr>
          <p:cNvPr id="32772" name="TextBox 4"/>
          <p:cNvSpPr txBox="1">
            <a:spLocks noChangeArrowheads="1"/>
          </p:cNvSpPr>
          <p:nvPr/>
        </p:nvSpPr>
        <p:spPr bwMode="auto">
          <a:xfrm>
            <a:off x="428625" y="3857625"/>
            <a:ext cx="8351838" cy="2727325"/>
          </a:xfrm>
          <a:prstGeom prst="rect">
            <a:avLst/>
          </a:prstGeom>
          <a:gradFill rotWithShape="1">
            <a:gsLst>
              <a:gs pos="0">
                <a:srgbClr val="0070C0">
                  <a:alpha val="64998"/>
                </a:srgbClr>
              </a:gs>
              <a:gs pos="100000">
                <a:srgbClr val="65D6ED"/>
              </a:gs>
            </a:gsLst>
            <a:lin ang="5400000" scaled="1"/>
          </a:gradFill>
          <a:ln w="12700">
            <a:solidFill>
              <a:srgbClr val="0000FF"/>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uk-UA" altLang="ru-RU" sz="2000" i="1">
                <a:solidFill>
                  <a:srgbClr val="660066"/>
                </a:solidFill>
                <a:latin typeface="Arial Black" pitchFamily="34" charset="0"/>
                <a:ea typeface="Aparajita" pitchFamily="2" charset="0"/>
                <a:cs typeface="Aparajita" pitchFamily="2" charset="0"/>
              </a:rPr>
              <a:t>Використанні гіперпосилання</a:t>
            </a:r>
          </a:p>
          <a:p>
            <a:pPr algn="ctr" eaLnBrk="1" hangingPunct="1">
              <a:lnSpc>
                <a:spcPct val="80000"/>
              </a:lnSpc>
            </a:pPr>
            <a:endParaRPr lang="uk-UA" altLang="ru-RU" b="1">
              <a:solidFill>
                <a:schemeClr val="accent2"/>
              </a:solidFill>
            </a:endParaRPr>
          </a:p>
          <a:p>
            <a:pPr eaLnBrk="1" hangingPunct="1">
              <a:lnSpc>
                <a:spcPct val="80000"/>
              </a:lnSpc>
            </a:pPr>
            <a:r>
              <a:rPr lang="uk-UA" altLang="ru-RU">
                <a:hlinkClick r:id="rId3"/>
              </a:rPr>
              <a:t>http://open.ukrtelecom.ua/safety/</a:t>
            </a:r>
            <a:endParaRPr lang="uk-UA" altLang="ru-RU">
              <a:hlinkClick r:id="rId4"/>
            </a:endParaRPr>
          </a:p>
          <a:p>
            <a:pPr eaLnBrk="1" hangingPunct="1">
              <a:lnSpc>
                <a:spcPct val="80000"/>
              </a:lnSpc>
            </a:pPr>
            <a:r>
              <a:rPr lang="uk-UA" altLang="ru-RU">
                <a:hlinkClick r:id="rId4"/>
              </a:rPr>
              <a:t>http://www.uatur.com/html/oit/html/lesson11.htm</a:t>
            </a:r>
            <a:endParaRPr lang="uk-UA" altLang="ru-RU">
              <a:hlinkClick r:id="rId5"/>
            </a:endParaRPr>
          </a:p>
          <a:p>
            <a:pPr eaLnBrk="1" hangingPunct="1">
              <a:lnSpc>
                <a:spcPct val="80000"/>
              </a:lnSpc>
            </a:pPr>
            <a:r>
              <a:rPr lang="uk-UA" altLang="ru-RU">
                <a:hlinkClick r:id="rId5"/>
              </a:rPr>
              <a:t>http://www.microsoft.com/Ukraine/AtHome/Security/Children/default.mspx</a:t>
            </a:r>
            <a:endParaRPr lang="uk-UA" altLang="ru-RU">
              <a:hlinkClick r:id="rId6"/>
            </a:endParaRPr>
          </a:p>
          <a:p>
            <a:pPr eaLnBrk="1" hangingPunct="1">
              <a:lnSpc>
                <a:spcPct val="80000"/>
              </a:lnSpc>
            </a:pPr>
            <a:r>
              <a:rPr lang="uk-UA" altLang="ru-RU">
                <a:hlinkClick r:id="rId6"/>
              </a:rPr>
              <a:t>http://www.microsoft.com/Ukraine/AtHome/Security/Children/kidsafetyfaq.mspx</a:t>
            </a:r>
            <a:endParaRPr lang="uk-UA" altLang="ru-RU">
              <a:hlinkClick r:id="rId7"/>
            </a:endParaRPr>
          </a:p>
          <a:p>
            <a:pPr eaLnBrk="1" hangingPunct="1">
              <a:lnSpc>
                <a:spcPct val="80000"/>
              </a:lnSpc>
            </a:pPr>
            <a:r>
              <a:rPr lang="uk-UA" altLang="ru-RU">
                <a:hlinkClick r:id="rId7"/>
              </a:rPr>
              <a:t>http://www.yes.net.ua/security.htm</a:t>
            </a:r>
            <a:endParaRPr lang="uk-UA" altLang="ru-RU">
              <a:hlinkClick r:id="rId8"/>
            </a:endParaRPr>
          </a:p>
          <a:p>
            <a:pPr eaLnBrk="1" hangingPunct="1">
              <a:lnSpc>
                <a:spcPct val="80000"/>
              </a:lnSpc>
            </a:pPr>
            <a:r>
              <a:rPr lang="uk-UA" altLang="ru-RU">
                <a:hlinkClick r:id="rId8"/>
              </a:rPr>
              <a:t>http://www.iptelecom.ua/ukr/support/support_security.html</a:t>
            </a:r>
            <a:endParaRPr lang="uk-UA" altLang="ru-RU">
              <a:hlinkClick r:id="rId9"/>
            </a:endParaRPr>
          </a:p>
          <a:p>
            <a:pPr eaLnBrk="1" hangingPunct="1">
              <a:lnSpc>
                <a:spcPct val="80000"/>
              </a:lnSpc>
            </a:pPr>
            <a:r>
              <a:rPr lang="uk-UA" altLang="ru-RU">
                <a:hlinkClick r:id="rId9"/>
              </a:rPr>
              <a:t>http://www.protected.kiev.ua/</a:t>
            </a:r>
            <a:endParaRPr lang="uk-UA" altLang="ru-RU" u="sng"/>
          </a:p>
          <a:p>
            <a:pPr eaLnBrk="1" hangingPunct="1">
              <a:lnSpc>
                <a:spcPct val="80000"/>
              </a:lnSpc>
            </a:pPr>
            <a:r>
              <a:rPr lang="uk-UA" altLang="ru-RU" u="sng">
                <a:hlinkClick r:id="rId10"/>
              </a:rPr>
              <a:t>http://webcollection.narod.ru/banner/fontface.html</a:t>
            </a:r>
            <a:r>
              <a:rPr lang="ru-RU" altLang="ru-RU">
                <a:hlinkClick r:id="rId10"/>
              </a:rPr>
              <a:t> </a:t>
            </a:r>
            <a:endParaRPr lang="ru-RU" altLang="ru-RU"/>
          </a:p>
          <a:p>
            <a:pPr eaLnBrk="1" hangingPunct="1">
              <a:lnSpc>
                <a:spcPct val="80000"/>
              </a:lnSpc>
            </a:pPr>
            <a:r>
              <a:rPr lang="en-US" altLang="ru-RU">
                <a:hlinkClick r:id="rId11"/>
              </a:rPr>
              <a:t>http://content-filtering.ru/index/</a:t>
            </a:r>
            <a:endParaRPr lang="ru-RU" altLang="ru-RU"/>
          </a:p>
          <a:p>
            <a:pPr eaLnBrk="1" hangingPunct="1">
              <a:lnSpc>
                <a:spcPct val="80000"/>
              </a:lnSpc>
            </a:pPr>
            <a:r>
              <a:rPr lang="en-US" altLang="ru-RU">
                <a:hlinkClick r:id="rId12"/>
              </a:rPr>
              <a:t>http://my.ukrweb.info/node/117</a:t>
            </a:r>
            <a:endParaRPr lang="uk-UA" altLang="ru-RU"/>
          </a:p>
          <a:p>
            <a:pPr eaLnBrk="1" hangingPunct="1">
              <a:lnSpc>
                <a:spcPct val="80000"/>
              </a:lnSpc>
            </a:pPr>
            <a:endParaRPr lang="uk-UA" altLang="ru-RU"/>
          </a:p>
        </p:txBody>
      </p:sp>
      <p:sp>
        <p:nvSpPr>
          <p:cNvPr id="32774" name="AutoShape 6"/>
          <p:cNvSpPr>
            <a:spLocks noChangeArrowheads="1"/>
          </p:cNvSpPr>
          <p:nvPr/>
        </p:nvSpPr>
        <p:spPr bwMode="auto">
          <a:xfrm>
            <a:off x="428625" y="428625"/>
            <a:ext cx="8358188" cy="1008063"/>
          </a:xfrm>
          <a:prstGeom prst="roundRect">
            <a:avLst>
              <a:gd name="adj" fmla="val 16667"/>
            </a:avLst>
          </a:prstGeom>
          <a:gradFill rotWithShape="1">
            <a:gsLst>
              <a:gs pos="0">
                <a:schemeClr val="accent2"/>
              </a:gs>
              <a:gs pos="100000">
                <a:schemeClr val="accent2">
                  <a:gamma/>
                  <a:tint val="45882"/>
                  <a:invGamma/>
                </a:schemeClr>
              </a:gs>
            </a:gsLst>
            <a:lin ang="5400000" scaled="1"/>
          </a:gradFill>
          <a:ln w="9525">
            <a:solidFill>
              <a:schemeClr val="tx1"/>
            </a:solidFill>
            <a:round/>
            <a:headEnd/>
            <a:tailEnd/>
          </a:ln>
          <a:effectLst/>
        </p:spPr>
        <p:txBody>
          <a:bodyPr wrap="none" anchor="ctr"/>
          <a:lstStyle/>
          <a:p>
            <a:pPr algn="ctr" eaLnBrk="1" hangingPunct="1">
              <a:defRPr/>
            </a:pPr>
            <a:r>
              <a:rPr lang="uk-UA" sz="4400" b="1" dirty="0">
                <a:effectLst>
                  <a:outerShdw blurRad="38100" dist="38100" dir="2700000" algn="tl">
                    <a:srgbClr val="FFFFFF"/>
                  </a:outerShdw>
                </a:effectLst>
              </a:rPr>
              <a:t>Використана  література</a:t>
            </a:r>
            <a:endParaRPr lang="ru-RU" sz="4400" b="1" dirty="0">
              <a:effectLst>
                <a:outerShdw blurRad="38100" dist="38100" dir="2700000" algn="tl">
                  <a:srgbClr val="FFFFFF"/>
                </a:outerShdw>
              </a:effectLst>
            </a:endParaRPr>
          </a:p>
        </p:txBody>
      </p:sp>
      <p:pic>
        <p:nvPicPr>
          <p:cNvPr id="5"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745677">
            <a:off x="7607300" y="4795838"/>
            <a:ext cx="1258888"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2771">
                                            <p:bg/>
                                          </p:spTgt>
                                        </p:tgtEl>
                                        <p:attrNameLst>
                                          <p:attrName>style.visibility</p:attrName>
                                        </p:attrNameLst>
                                      </p:cBhvr>
                                      <p:to>
                                        <p:strVal val="visible"/>
                                      </p:to>
                                    </p:set>
                                    <p:anim calcmode="lin" valueType="num">
                                      <p:cBhvr>
                                        <p:cTn id="7" dur="1000" fill="hold"/>
                                        <p:tgtEl>
                                          <p:spTgt spid="32771">
                                            <p:bg/>
                                          </p:spTgt>
                                        </p:tgtEl>
                                        <p:attrNameLst>
                                          <p:attrName>ppt_x</p:attrName>
                                        </p:attrNameLst>
                                      </p:cBhvr>
                                      <p:tavLst>
                                        <p:tav tm="0">
                                          <p:val>
                                            <p:strVal val="#ppt_x-.2"/>
                                          </p:val>
                                        </p:tav>
                                        <p:tav tm="100000">
                                          <p:val>
                                            <p:strVal val="#ppt_x"/>
                                          </p:val>
                                        </p:tav>
                                      </p:tavLst>
                                    </p:anim>
                                    <p:anim calcmode="lin" valueType="num">
                                      <p:cBhvr>
                                        <p:cTn id="8" dur="1000" fill="hold"/>
                                        <p:tgtEl>
                                          <p:spTgt spid="32771">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71">
                                            <p:bg/>
                                          </p:spTgt>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p:cTn id="13" dur="1000" fill="hold"/>
                                        <p:tgtEl>
                                          <p:spTgt spid="32771">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277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2771">
                                            <p:txEl>
                                              <p:pRg st="1" end="1"/>
                                            </p:txEl>
                                          </p:spTgt>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p:cTn id="19" dur="1000" fill="hold"/>
                                        <p:tgtEl>
                                          <p:spTgt spid="32771">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277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2771">
                                            <p:txEl>
                                              <p:pRg st="2" end="2"/>
                                            </p:txEl>
                                          </p:spTgt>
                                        </p:tgtEl>
                                      </p:cBhvr>
                                    </p:animEffect>
                                  </p:childTnLst>
                                </p:cTn>
                              </p:par>
                            </p:childTnLst>
                          </p:cTn>
                        </p:par>
                        <p:par>
                          <p:cTn id="22" fill="hold" nodeType="afterGroup">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p:cTn id="25" dur="1000" fill="hold"/>
                                        <p:tgtEl>
                                          <p:spTgt spid="32771">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3277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2771">
                                            <p:txEl>
                                              <p:pRg st="3" end="3"/>
                                            </p:txEl>
                                          </p:spTgt>
                                        </p:tgtEl>
                                      </p:cBhvr>
                                    </p:animEffect>
                                  </p:childTnLst>
                                </p:cTn>
                              </p:par>
                            </p:childTnLst>
                          </p:cTn>
                        </p:par>
                        <p:par>
                          <p:cTn id="28" fill="hold" nodeType="afterGroup">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p:cTn id="31" dur="1000" fill="hold"/>
                                        <p:tgtEl>
                                          <p:spTgt spid="32771">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3277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2771">
                                            <p:txEl>
                                              <p:pRg st="4" end="4"/>
                                            </p:txEl>
                                          </p:spTgt>
                                        </p:tgtEl>
                                      </p:cBhvr>
                                    </p:animEffect>
                                  </p:childTnLst>
                                </p:cTn>
                              </p:par>
                            </p:childTnLst>
                          </p:cTn>
                        </p:par>
                        <p:par>
                          <p:cTn id="34" fill="hold" nodeType="afterGroup">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2772"/>
                                        </p:tgtEl>
                                        <p:attrNameLst>
                                          <p:attrName>style.visibility</p:attrName>
                                        </p:attrNameLst>
                                      </p:cBhvr>
                                      <p:to>
                                        <p:strVal val="visible"/>
                                      </p:to>
                                    </p:set>
                                    <p:animEffect transition="in" filter="fade">
                                      <p:cBhvr>
                                        <p:cTn id="37" dur="1000"/>
                                        <p:tgtEl>
                                          <p:spTgt spid="32772"/>
                                        </p:tgtEl>
                                      </p:cBhvr>
                                    </p:animEffect>
                                    <p:anim calcmode="lin" valueType="num">
                                      <p:cBhvr>
                                        <p:cTn id="38" dur="1000" fill="hold"/>
                                        <p:tgtEl>
                                          <p:spTgt spid="32772"/>
                                        </p:tgtEl>
                                        <p:attrNameLst>
                                          <p:attrName>ppt_x</p:attrName>
                                        </p:attrNameLst>
                                      </p:cBhvr>
                                      <p:tavLst>
                                        <p:tav tm="0">
                                          <p:val>
                                            <p:strVal val="#ppt_x"/>
                                          </p:val>
                                        </p:tav>
                                        <p:tav tm="100000">
                                          <p:val>
                                            <p:strVal val="#ppt_x"/>
                                          </p:val>
                                        </p:tav>
                                      </p:tavLst>
                                    </p:anim>
                                    <p:anim calcmode="lin" valueType="num">
                                      <p:cBhvr>
                                        <p:cTn id="39" dur="1000" fill="hold"/>
                                        <p:tgtEl>
                                          <p:spTgt spid="32772"/>
                                        </p:tgtEl>
                                        <p:attrNameLst>
                                          <p:attrName>ppt_y</p:attrName>
                                        </p:attrNameLst>
                                      </p:cBhvr>
                                      <p:tavLst>
                                        <p:tav tm="0">
                                          <p:val>
                                            <p:strVal val="#ppt_y+.1"/>
                                          </p:val>
                                        </p:tav>
                                        <p:tav tm="100000">
                                          <p:val>
                                            <p:strVal val="#ppt_y"/>
                                          </p:val>
                                        </p:tav>
                                      </p:tavLst>
                                    </p:anim>
                                  </p:childTnLst>
                                </p:cTn>
                              </p:par>
                              <p:par>
                                <p:cTn id="40" presetID="25"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5" dur="1000" fill="hold"/>
                                        <p:tgtEl>
                                          <p:spTgt spid="5"/>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nimBg="1"/>
      <p:bldP spid="327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a:xfrm>
            <a:off x="457200" y="1844675"/>
            <a:ext cx="7758113" cy="4298950"/>
          </a:xfrm>
          <a:gradFill rotWithShape="1">
            <a:gsLst>
              <a:gs pos="0">
                <a:srgbClr val="FF66FF"/>
              </a:gs>
              <a:gs pos="50000">
                <a:srgbClr val="FFFBFF"/>
              </a:gs>
              <a:gs pos="100000">
                <a:srgbClr val="FF66FF"/>
              </a:gs>
            </a:gsLst>
            <a:lin ang="2700000" scaled="1"/>
          </a:gradFill>
          <a:ln>
            <a:solidFill>
              <a:schemeClr val="accent2"/>
            </a:solidFill>
            <a:miter lim="800000"/>
            <a:headEnd/>
            <a:tailEnd/>
          </a:ln>
        </p:spPr>
        <p:txBody>
          <a:bodyPr/>
          <a:lstStyle/>
          <a:p>
            <a:pPr eaLnBrk="1" hangingPunct="1">
              <a:lnSpc>
                <a:spcPct val="80000"/>
              </a:lnSpc>
              <a:buFont typeface="Wingdings" pitchFamily="2" charset="2"/>
              <a:buNone/>
            </a:pPr>
            <a:r>
              <a:rPr lang="uk-UA" altLang="ru-RU" sz="1600" i="1" smtClean="0"/>
              <a:t>	</a:t>
            </a:r>
            <a:endParaRPr lang="uk-UA" altLang="ru-RU" sz="1600" smtClean="0"/>
          </a:p>
          <a:p>
            <a:pPr eaLnBrk="1" hangingPunct="1">
              <a:buFont typeface="Wingdings" pitchFamily="2" charset="2"/>
              <a:buNone/>
            </a:pPr>
            <a:r>
              <a:rPr lang="uk-UA" altLang="ru-RU" sz="1600" smtClean="0"/>
              <a:t>	Інтернет охоплює майже весь світ, а отже ця мережа доступна і для тих людей, які мають далеко не найкращі наміри. Проблема збільшується ще й тому, що після підключення комп'ютера до мережі, а особливо до Інтернету, виникає ризик вторгнення зловмисника до цього комп’ютера та подальшого використання його для атак на інші комп’ютерні системи.</a:t>
            </a:r>
          </a:p>
          <a:p>
            <a:pPr eaLnBrk="1" hangingPunct="1">
              <a:lnSpc>
                <a:spcPct val="80000"/>
              </a:lnSpc>
              <a:buFont typeface="Wingdings" pitchFamily="2" charset="2"/>
              <a:buNone/>
            </a:pPr>
            <a:r>
              <a:rPr lang="uk-UA" altLang="ru-RU" sz="1600" smtClean="0"/>
              <a:t>	</a:t>
            </a:r>
          </a:p>
          <a:p>
            <a:pPr eaLnBrk="1" hangingPunct="1">
              <a:lnSpc>
                <a:spcPct val="80000"/>
              </a:lnSpc>
              <a:buFont typeface="Wingdings" pitchFamily="2" charset="2"/>
              <a:buNone/>
            </a:pPr>
            <a:r>
              <a:rPr lang="uk-UA" altLang="ru-RU" sz="1600" smtClean="0"/>
              <a:t>	</a:t>
            </a:r>
            <a:r>
              <a:rPr lang="uk-UA" altLang="ru-RU" sz="1600" b="1" smtClean="0"/>
              <a:t>У цьому проекті ви отримаєте відповіді на такі запитання:</a:t>
            </a:r>
            <a:endParaRPr lang="uk-UA" altLang="ru-RU" sz="1600" smtClean="0"/>
          </a:p>
          <a:p>
            <a:pPr eaLnBrk="1" hangingPunct="1">
              <a:lnSpc>
                <a:spcPct val="80000"/>
              </a:lnSpc>
              <a:buFont typeface="Wingdings" pitchFamily="2" charset="2"/>
              <a:buNone/>
            </a:pPr>
            <a:r>
              <a:rPr lang="uk-UA" altLang="ru-RU" sz="1600" smtClean="0"/>
              <a:t>	Хто прагне проникнути до мого комп'ютера? </a:t>
            </a:r>
          </a:p>
          <a:p>
            <a:pPr eaLnBrk="1" hangingPunct="1">
              <a:lnSpc>
                <a:spcPct val="80000"/>
              </a:lnSpc>
              <a:buFont typeface="Wingdings" pitchFamily="2" charset="2"/>
              <a:buNone/>
            </a:pPr>
            <a:r>
              <a:rPr lang="uk-UA" altLang="ru-RU" sz="1600" smtClean="0"/>
              <a:t>	Хто за мною спостерігає?</a:t>
            </a:r>
          </a:p>
          <a:p>
            <a:pPr eaLnBrk="1" hangingPunct="1">
              <a:lnSpc>
                <a:spcPct val="80000"/>
              </a:lnSpc>
              <a:buFont typeface="Wingdings" pitchFamily="2" charset="2"/>
              <a:buNone/>
            </a:pPr>
            <a:r>
              <a:rPr lang="uk-UA" altLang="ru-RU" sz="1600" smtClean="0"/>
              <a:t>	Як уберегтися від непроханих візитерів?</a:t>
            </a:r>
          </a:p>
          <a:p>
            <a:pPr eaLnBrk="1" hangingPunct="1">
              <a:lnSpc>
                <a:spcPct val="80000"/>
              </a:lnSpc>
              <a:buFont typeface="Wingdings" pitchFamily="2" charset="2"/>
              <a:buNone/>
            </a:pPr>
            <a:r>
              <a:rPr lang="uk-UA" altLang="ru-RU" sz="1600" smtClean="0"/>
              <a:t>	Як саме й навіщо люди здобувають інформацію про мене?</a:t>
            </a:r>
          </a:p>
          <a:p>
            <a:pPr eaLnBrk="1" hangingPunct="1">
              <a:lnSpc>
                <a:spcPct val="80000"/>
              </a:lnSpc>
              <a:buFont typeface="Wingdings" pitchFamily="2" charset="2"/>
              <a:buNone/>
            </a:pPr>
            <a:r>
              <a:rPr lang="uk-UA" altLang="ru-RU" sz="1600" smtClean="0"/>
              <a:t>	Як уберегти персональну інформацію від викрадення?</a:t>
            </a:r>
          </a:p>
          <a:p>
            <a:pPr eaLnBrk="1" hangingPunct="1">
              <a:lnSpc>
                <a:spcPct val="80000"/>
              </a:lnSpc>
              <a:buFont typeface="Wingdings" pitchFamily="2" charset="2"/>
              <a:buNone/>
            </a:pPr>
            <a:r>
              <a:rPr lang="uk-UA" altLang="ru-RU" sz="1600" smtClean="0"/>
              <a:t>	Хто і як може завдати мені шкоди?</a:t>
            </a:r>
          </a:p>
          <a:p>
            <a:pPr eaLnBrk="1" hangingPunct="1">
              <a:lnSpc>
                <a:spcPct val="80000"/>
              </a:lnSpc>
              <a:buFont typeface="Wingdings" pitchFamily="2" charset="2"/>
              <a:buNone/>
            </a:pPr>
            <a:r>
              <a:rPr lang="uk-UA" altLang="ru-RU" sz="1600" smtClean="0"/>
              <a:t>	Як убезпечити себе в Інтернеті?</a:t>
            </a:r>
            <a:endParaRPr lang="ru-RU" altLang="ru-RU" sz="1600" smtClean="0"/>
          </a:p>
        </p:txBody>
      </p:sp>
      <p:sp>
        <p:nvSpPr>
          <p:cNvPr id="12294" name="AutoShape 6"/>
          <p:cNvSpPr>
            <a:spLocks noChangeArrowheads="1"/>
          </p:cNvSpPr>
          <p:nvPr/>
        </p:nvSpPr>
        <p:spPr bwMode="auto">
          <a:xfrm>
            <a:off x="428625" y="549275"/>
            <a:ext cx="8286750" cy="1093788"/>
          </a:xfrm>
          <a:prstGeom prst="roundRect">
            <a:avLst>
              <a:gd name="adj" fmla="val 16667"/>
            </a:avLst>
          </a:prstGeom>
          <a:gradFill rotWithShape="1">
            <a:gsLst>
              <a:gs pos="0">
                <a:schemeClr val="accent2"/>
              </a:gs>
              <a:gs pos="100000">
                <a:schemeClr val="accent2">
                  <a:gamma/>
                  <a:tint val="52941"/>
                  <a:invGamma/>
                </a:schemeClr>
              </a:gs>
            </a:gsLst>
            <a:lin ang="5400000" scaled="1"/>
          </a:gradFill>
          <a:ln w="9525">
            <a:solidFill>
              <a:schemeClr val="tx1"/>
            </a:solidFill>
            <a:round/>
            <a:headEnd/>
            <a:tailEnd/>
          </a:ln>
          <a:effectLst/>
        </p:spPr>
        <p:txBody>
          <a:bodyPr wrap="none" anchor="ctr"/>
          <a:lstStyle/>
          <a:p>
            <a:pPr algn="ctr" eaLnBrk="1" hangingPunct="1">
              <a:defRPr/>
            </a:pPr>
            <a:r>
              <a:rPr lang="uk-UA" sz="3600" b="1" dirty="0">
                <a:effectLst>
                  <a:outerShdw blurRad="38100" dist="38100" dir="2700000" algn="tl">
                    <a:srgbClr val="FFFFFF"/>
                  </a:outerShdw>
                </a:effectLst>
              </a:rPr>
              <a:t>Безпека в Інтернеті</a:t>
            </a:r>
          </a:p>
          <a:p>
            <a:pPr algn="ctr" eaLnBrk="1" hangingPunct="1">
              <a:defRPr/>
            </a:pPr>
            <a:r>
              <a:rPr lang="uk-UA" sz="3600" b="1" dirty="0">
                <a:effectLst>
                  <a:outerShdw blurRad="38100" dist="38100" dir="2700000" algn="tl">
                    <a:srgbClr val="FFFFFF"/>
                  </a:outerShdw>
                </a:effectLst>
              </a:rPr>
              <a:t>Вступ</a:t>
            </a:r>
            <a:endParaRPr lang="ru-RU" sz="3600" b="1" dirty="0">
              <a:effectLst>
                <a:outerShdw blurRad="38100" dist="38100" dir="2700000" algn="tl">
                  <a:srgbClr val="FFFFFF"/>
                </a:outerShdw>
              </a:effectLst>
            </a:endParaRPr>
          </a:p>
        </p:txBody>
      </p:sp>
      <p:pic>
        <p:nvPicPr>
          <p:cNvPr id="12291"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105400"/>
            <a:ext cx="1239838" cy="928688"/>
          </a:xfrm>
          <a:prstGeom prst="rect">
            <a:avLst/>
          </a:prstGeom>
          <a:solidFill>
            <a:schemeClr val="accent1"/>
          </a:solidFill>
          <a:ln w="9525">
            <a:solidFill>
              <a:schemeClr val="accent2"/>
            </a:solid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2292">
                                            <p:bg/>
                                          </p:spTgt>
                                        </p:tgtEl>
                                        <p:attrNameLst>
                                          <p:attrName>style.visibility</p:attrName>
                                        </p:attrNameLst>
                                      </p:cBhvr>
                                      <p:to>
                                        <p:strVal val="visible"/>
                                      </p:to>
                                    </p:set>
                                    <p:anim calcmode="lin" valueType="num">
                                      <p:cBhvr>
                                        <p:cTn id="7" dur="500" fill="hold"/>
                                        <p:tgtEl>
                                          <p:spTgt spid="12292">
                                            <p:bg/>
                                          </p:spTgt>
                                        </p:tgtEl>
                                        <p:attrNameLst>
                                          <p:attrName>ppt_w</p:attrName>
                                        </p:attrNameLst>
                                      </p:cBhvr>
                                      <p:tavLst>
                                        <p:tav tm="0">
                                          <p:val>
                                            <p:strVal val="#ppt_w*0.05"/>
                                          </p:val>
                                        </p:tav>
                                        <p:tav tm="100000">
                                          <p:val>
                                            <p:strVal val="#ppt_w"/>
                                          </p:val>
                                        </p:tav>
                                      </p:tavLst>
                                    </p:anim>
                                    <p:anim calcmode="lin" valueType="num">
                                      <p:cBhvr>
                                        <p:cTn id="8" dur="500" fill="hold"/>
                                        <p:tgtEl>
                                          <p:spTgt spid="12292">
                                            <p:bg/>
                                          </p:spTgt>
                                        </p:tgtEl>
                                        <p:attrNameLst>
                                          <p:attrName>ppt_h</p:attrName>
                                        </p:attrNameLst>
                                      </p:cBhvr>
                                      <p:tavLst>
                                        <p:tav tm="0">
                                          <p:val>
                                            <p:strVal val="#ppt_h"/>
                                          </p:val>
                                        </p:tav>
                                        <p:tav tm="100000">
                                          <p:val>
                                            <p:strVal val="#ppt_h"/>
                                          </p:val>
                                        </p:tav>
                                      </p:tavLst>
                                    </p:anim>
                                    <p:anim calcmode="lin" valueType="num">
                                      <p:cBhvr>
                                        <p:cTn id="9" dur="500" fill="hold"/>
                                        <p:tgtEl>
                                          <p:spTgt spid="12292">
                                            <p:bg/>
                                          </p:spTgt>
                                        </p:tgtEl>
                                        <p:attrNameLst>
                                          <p:attrName>ppt_x</p:attrName>
                                        </p:attrNameLst>
                                      </p:cBhvr>
                                      <p:tavLst>
                                        <p:tav tm="0">
                                          <p:val>
                                            <p:strVal val="#ppt_x-.2"/>
                                          </p:val>
                                        </p:tav>
                                        <p:tav tm="100000">
                                          <p:val>
                                            <p:strVal val="#ppt_x"/>
                                          </p:val>
                                        </p:tav>
                                      </p:tavLst>
                                    </p:anim>
                                    <p:anim calcmode="lin" valueType="num">
                                      <p:cBhvr>
                                        <p:cTn id="10" dur="500" fill="hold"/>
                                        <p:tgtEl>
                                          <p:spTgt spid="12292">
                                            <p:bg/>
                                          </p:spTgt>
                                        </p:tgtEl>
                                        <p:attrNameLst>
                                          <p:attrName>ppt_y</p:attrName>
                                        </p:attrNameLst>
                                      </p:cBhvr>
                                      <p:tavLst>
                                        <p:tav tm="0">
                                          <p:val>
                                            <p:strVal val="#ppt_y"/>
                                          </p:val>
                                        </p:tav>
                                        <p:tav tm="100000">
                                          <p:val>
                                            <p:strVal val="#ppt_y"/>
                                          </p:val>
                                        </p:tav>
                                      </p:tavLst>
                                    </p:anim>
                                    <p:animEffect transition="in" filter="fade">
                                      <p:cBhvr>
                                        <p:cTn id="11" dur="500"/>
                                        <p:tgtEl>
                                          <p:spTgt spid="12292">
                                            <p:bg/>
                                          </p:spTgt>
                                        </p:tgtEl>
                                      </p:cBhvr>
                                    </p:animEffect>
                                  </p:childTnLst>
                                </p:cTn>
                              </p:par>
                            </p:childTnLst>
                          </p:cTn>
                        </p:par>
                        <p:par>
                          <p:cTn id="12" fill="hold" nodeType="afterGroup">
                            <p:stCondLst>
                              <p:cond delay="500"/>
                            </p:stCondLst>
                            <p:childTnLst>
                              <p:par>
                                <p:cTn id="13" presetID="54" presetClass="entr" presetSubtype="0" accel="100000" fill="hold" grpId="0" nodeType="afterEffect">
                                  <p:stCondLst>
                                    <p:cond delay="0"/>
                                  </p:stCondLst>
                                  <p:childTnLst>
                                    <p:set>
                                      <p:cBhvr>
                                        <p:cTn id="14" dur="1" fill="hold">
                                          <p:stCondLst>
                                            <p:cond delay="0"/>
                                          </p:stCondLst>
                                        </p:cTn>
                                        <p:tgtEl>
                                          <p:spTgt spid="12292">
                                            <p:txEl>
                                              <p:pRg st="0" end="0"/>
                                            </p:txEl>
                                          </p:spTgt>
                                        </p:tgtEl>
                                        <p:attrNameLst>
                                          <p:attrName>style.visibility</p:attrName>
                                        </p:attrNameLst>
                                      </p:cBhvr>
                                      <p:to>
                                        <p:strVal val="visible"/>
                                      </p:to>
                                    </p:set>
                                    <p:anim calcmode="lin" valueType="num">
                                      <p:cBhvr>
                                        <p:cTn id="15" dur="500" fill="hold"/>
                                        <p:tgtEl>
                                          <p:spTgt spid="12292">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12292">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12292">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12292">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12292">
                                            <p:txEl>
                                              <p:pRg st="0" end="0"/>
                                            </p:txEl>
                                          </p:spTgt>
                                        </p:tgtEl>
                                      </p:cBhvr>
                                    </p:animEffect>
                                  </p:childTnLst>
                                </p:cTn>
                              </p:par>
                            </p:childTnLst>
                          </p:cTn>
                        </p:par>
                        <p:par>
                          <p:cTn id="20" fill="hold" nodeType="afterGroup">
                            <p:stCondLst>
                              <p:cond delay="1000"/>
                            </p:stCondLst>
                            <p:childTnLst>
                              <p:par>
                                <p:cTn id="21" presetID="54" presetClass="entr" presetSubtype="0" accel="100000" fill="hold" grpId="0" nodeType="afterEffect">
                                  <p:stCondLst>
                                    <p:cond delay="0"/>
                                  </p:stCondLst>
                                  <p:childTnLst>
                                    <p:set>
                                      <p:cBhvr>
                                        <p:cTn id="22" dur="1" fill="hold">
                                          <p:stCondLst>
                                            <p:cond delay="0"/>
                                          </p:stCondLst>
                                        </p:cTn>
                                        <p:tgtEl>
                                          <p:spTgt spid="12292">
                                            <p:txEl>
                                              <p:pRg st="1" end="1"/>
                                            </p:txEl>
                                          </p:spTgt>
                                        </p:tgtEl>
                                        <p:attrNameLst>
                                          <p:attrName>style.visibility</p:attrName>
                                        </p:attrNameLst>
                                      </p:cBhvr>
                                      <p:to>
                                        <p:strVal val="visible"/>
                                      </p:to>
                                    </p:set>
                                    <p:anim calcmode="lin" valueType="num">
                                      <p:cBhvr>
                                        <p:cTn id="23" dur="500" fill="hold"/>
                                        <p:tgtEl>
                                          <p:spTgt spid="12292">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12292">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12292">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12292">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12292">
                                            <p:txEl>
                                              <p:pRg st="1" end="1"/>
                                            </p:txEl>
                                          </p:spTgt>
                                        </p:tgtEl>
                                      </p:cBhvr>
                                    </p:animEffect>
                                  </p:childTnLst>
                                </p:cTn>
                              </p:par>
                            </p:childTnLst>
                          </p:cTn>
                        </p:par>
                        <p:par>
                          <p:cTn id="28" fill="hold" nodeType="afterGroup">
                            <p:stCondLst>
                              <p:cond delay="1500"/>
                            </p:stCondLst>
                            <p:childTnLst>
                              <p:par>
                                <p:cTn id="29" presetID="54" presetClass="entr" presetSubtype="0" accel="100000" fill="hold" grpId="0" nodeType="afterEffect">
                                  <p:stCondLst>
                                    <p:cond delay="0"/>
                                  </p:stCondLst>
                                  <p:childTnLst>
                                    <p:set>
                                      <p:cBhvr>
                                        <p:cTn id="30" dur="1" fill="hold">
                                          <p:stCondLst>
                                            <p:cond delay="0"/>
                                          </p:stCondLst>
                                        </p:cTn>
                                        <p:tgtEl>
                                          <p:spTgt spid="12292">
                                            <p:txEl>
                                              <p:pRg st="2" end="2"/>
                                            </p:txEl>
                                          </p:spTgt>
                                        </p:tgtEl>
                                        <p:attrNameLst>
                                          <p:attrName>style.visibility</p:attrName>
                                        </p:attrNameLst>
                                      </p:cBhvr>
                                      <p:to>
                                        <p:strVal val="visible"/>
                                      </p:to>
                                    </p:set>
                                    <p:anim calcmode="lin" valueType="num">
                                      <p:cBhvr>
                                        <p:cTn id="31" dur="500" fill="hold"/>
                                        <p:tgtEl>
                                          <p:spTgt spid="12292">
                                            <p:txEl>
                                              <p:pRg st="2" end="2"/>
                                            </p:txEl>
                                          </p:spTgt>
                                        </p:tgtEl>
                                        <p:attrNameLst>
                                          <p:attrName>ppt_w</p:attrName>
                                        </p:attrNameLst>
                                      </p:cBhvr>
                                      <p:tavLst>
                                        <p:tav tm="0">
                                          <p:val>
                                            <p:strVal val="#ppt_w*0.05"/>
                                          </p:val>
                                        </p:tav>
                                        <p:tav tm="100000">
                                          <p:val>
                                            <p:strVal val="#ppt_w"/>
                                          </p:val>
                                        </p:tav>
                                      </p:tavLst>
                                    </p:anim>
                                    <p:anim calcmode="lin" valueType="num">
                                      <p:cBhvr>
                                        <p:cTn id="32" dur="500" fill="hold"/>
                                        <p:tgtEl>
                                          <p:spTgt spid="12292">
                                            <p:txEl>
                                              <p:pRg st="2" end="2"/>
                                            </p:txEl>
                                          </p:spTgt>
                                        </p:tgtEl>
                                        <p:attrNameLst>
                                          <p:attrName>ppt_h</p:attrName>
                                        </p:attrNameLst>
                                      </p:cBhvr>
                                      <p:tavLst>
                                        <p:tav tm="0">
                                          <p:val>
                                            <p:strVal val="#ppt_h"/>
                                          </p:val>
                                        </p:tav>
                                        <p:tav tm="100000">
                                          <p:val>
                                            <p:strVal val="#ppt_h"/>
                                          </p:val>
                                        </p:tav>
                                      </p:tavLst>
                                    </p:anim>
                                    <p:anim calcmode="lin" valueType="num">
                                      <p:cBhvr>
                                        <p:cTn id="33" dur="500" fill="hold"/>
                                        <p:tgtEl>
                                          <p:spTgt spid="12292">
                                            <p:txEl>
                                              <p:pRg st="2" end="2"/>
                                            </p:txEl>
                                          </p:spTgt>
                                        </p:tgtEl>
                                        <p:attrNameLst>
                                          <p:attrName>ppt_x</p:attrName>
                                        </p:attrNameLst>
                                      </p:cBhvr>
                                      <p:tavLst>
                                        <p:tav tm="0">
                                          <p:val>
                                            <p:strVal val="#ppt_x-.2"/>
                                          </p:val>
                                        </p:tav>
                                        <p:tav tm="100000">
                                          <p:val>
                                            <p:strVal val="#ppt_x"/>
                                          </p:val>
                                        </p:tav>
                                      </p:tavLst>
                                    </p:anim>
                                    <p:anim calcmode="lin" valueType="num">
                                      <p:cBhvr>
                                        <p:cTn id="34" dur="500" fill="hold"/>
                                        <p:tgtEl>
                                          <p:spTgt spid="12292">
                                            <p:txEl>
                                              <p:pRg st="2" end="2"/>
                                            </p:txEl>
                                          </p:spTgt>
                                        </p:tgtEl>
                                        <p:attrNameLst>
                                          <p:attrName>ppt_y</p:attrName>
                                        </p:attrNameLst>
                                      </p:cBhvr>
                                      <p:tavLst>
                                        <p:tav tm="0">
                                          <p:val>
                                            <p:strVal val="#ppt_y"/>
                                          </p:val>
                                        </p:tav>
                                        <p:tav tm="100000">
                                          <p:val>
                                            <p:strVal val="#ppt_y"/>
                                          </p:val>
                                        </p:tav>
                                      </p:tavLst>
                                    </p:anim>
                                    <p:animEffect transition="in" filter="fade">
                                      <p:cBhvr>
                                        <p:cTn id="35" dur="500"/>
                                        <p:tgtEl>
                                          <p:spTgt spid="12292">
                                            <p:txEl>
                                              <p:pRg st="2" end="2"/>
                                            </p:txEl>
                                          </p:spTgt>
                                        </p:tgtEl>
                                      </p:cBhvr>
                                    </p:animEffect>
                                  </p:childTnLst>
                                </p:cTn>
                              </p:par>
                            </p:childTnLst>
                          </p:cTn>
                        </p:par>
                        <p:par>
                          <p:cTn id="36" fill="hold" nodeType="afterGroup">
                            <p:stCondLst>
                              <p:cond delay="2000"/>
                            </p:stCondLst>
                            <p:childTnLst>
                              <p:par>
                                <p:cTn id="37" presetID="54" presetClass="entr" presetSubtype="0" accel="100000" fill="hold" grpId="0" nodeType="afterEffect">
                                  <p:stCondLst>
                                    <p:cond delay="0"/>
                                  </p:stCondLst>
                                  <p:childTnLst>
                                    <p:set>
                                      <p:cBhvr>
                                        <p:cTn id="38" dur="1" fill="hold">
                                          <p:stCondLst>
                                            <p:cond delay="0"/>
                                          </p:stCondLst>
                                        </p:cTn>
                                        <p:tgtEl>
                                          <p:spTgt spid="12292">
                                            <p:txEl>
                                              <p:pRg st="3" end="3"/>
                                            </p:txEl>
                                          </p:spTgt>
                                        </p:tgtEl>
                                        <p:attrNameLst>
                                          <p:attrName>style.visibility</p:attrName>
                                        </p:attrNameLst>
                                      </p:cBhvr>
                                      <p:to>
                                        <p:strVal val="visible"/>
                                      </p:to>
                                    </p:set>
                                    <p:anim calcmode="lin" valueType="num">
                                      <p:cBhvr>
                                        <p:cTn id="39" dur="500" fill="hold"/>
                                        <p:tgtEl>
                                          <p:spTgt spid="12292">
                                            <p:txEl>
                                              <p:pRg st="3" end="3"/>
                                            </p:txEl>
                                          </p:spTgt>
                                        </p:tgtEl>
                                        <p:attrNameLst>
                                          <p:attrName>ppt_w</p:attrName>
                                        </p:attrNameLst>
                                      </p:cBhvr>
                                      <p:tavLst>
                                        <p:tav tm="0">
                                          <p:val>
                                            <p:strVal val="#ppt_w*0.05"/>
                                          </p:val>
                                        </p:tav>
                                        <p:tav tm="100000">
                                          <p:val>
                                            <p:strVal val="#ppt_w"/>
                                          </p:val>
                                        </p:tav>
                                      </p:tavLst>
                                    </p:anim>
                                    <p:anim calcmode="lin" valueType="num">
                                      <p:cBhvr>
                                        <p:cTn id="40" dur="500" fill="hold"/>
                                        <p:tgtEl>
                                          <p:spTgt spid="12292">
                                            <p:txEl>
                                              <p:pRg st="3" end="3"/>
                                            </p:txEl>
                                          </p:spTgt>
                                        </p:tgtEl>
                                        <p:attrNameLst>
                                          <p:attrName>ppt_h</p:attrName>
                                        </p:attrNameLst>
                                      </p:cBhvr>
                                      <p:tavLst>
                                        <p:tav tm="0">
                                          <p:val>
                                            <p:strVal val="#ppt_h"/>
                                          </p:val>
                                        </p:tav>
                                        <p:tav tm="100000">
                                          <p:val>
                                            <p:strVal val="#ppt_h"/>
                                          </p:val>
                                        </p:tav>
                                      </p:tavLst>
                                    </p:anim>
                                    <p:anim calcmode="lin" valueType="num">
                                      <p:cBhvr>
                                        <p:cTn id="41" dur="500" fill="hold"/>
                                        <p:tgtEl>
                                          <p:spTgt spid="12292">
                                            <p:txEl>
                                              <p:pRg st="3" end="3"/>
                                            </p:txEl>
                                          </p:spTgt>
                                        </p:tgtEl>
                                        <p:attrNameLst>
                                          <p:attrName>ppt_x</p:attrName>
                                        </p:attrNameLst>
                                      </p:cBhvr>
                                      <p:tavLst>
                                        <p:tav tm="0">
                                          <p:val>
                                            <p:strVal val="#ppt_x-.2"/>
                                          </p:val>
                                        </p:tav>
                                        <p:tav tm="100000">
                                          <p:val>
                                            <p:strVal val="#ppt_x"/>
                                          </p:val>
                                        </p:tav>
                                      </p:tavLst>
                                    </p:anim>
                                    <p:anim calcmode="lin" valueType="num">
                                      <p:cBhvr>
                                        <p:cTn id="42" dur="500" fill="hold"/>
                                        <p:tgtEl>
                                          <p:spTgt spid="12292">
                                            <p:txEl>
                                              <p:pRg st="3" end="3"/>
                                            </p:txEl>
                                          </p:spTgt>
                                        </p:tgtEl>
                                        <p:attrNameLst>
                                          <p:attrName>ppt_y</p:attrName>
                                        </p:attrNameLst>
                                      </p:cBhvr>
                                      <p:tavLst>
                                        <p:tav tm="0">
                                          <p:val>
                                            <p:strVal val="#ppt_y"/>
                                          </p:val>
                                        </p:tav>
                                        <p:tav tm="100000">
                                          <p:val>
                                            <p:strVal val="#ppt_y"/>
                                          </p:val>
                                        </p:tav>
                                      </p:tavLst>
                                    </p:anim>
                                    <p:animEffect transition="in" filter="fade">
                                      <p:cBhvr>
                                        <p:cTn id="43" dur="500"/>
                                        <p:tgtEl>
                                          <p:spTgt spid="12292">
                                            <p:txEl>
                                              <p:pRg st="3" end="3"/>
                                            </p:txEl>
                                          </p:spTgt>
                                        </p:tgtEl>
                                      </p:cBhvr>
                                    </p:animEffect>
                                  </p:childTnLst>
                                </p:cTn>
                              </p:par>
                            </p:childTnLst>
                          </p:cTn>
                        </p:par>
                        <p:par>
                          <p:cTn id="44" fill="hold" nodeType="afterGroup">
                            <p:stCondLst>
                              <p:cond delay="2500"/>
                            </p:stCondLst>
                            <p:childTnLst>
                              <p:par>
                                <p:cTn id="45" presetID="54" presetClass="entr" presetSubtype="0" accel="100000" fill="hold" grpId="0" nodeType="afterEffect">
                                  <p:stCondLst>
                                    <p:cond delay="0"/>
                                  </p:stCondLst>
                                  <p:childTnLst>
                                    <p:set>
                                      <p:cBhvr>
                                        <p:cTn id="46" dur="1" fill="hold">
                                          <p:stCondLst>
                                            <p:cond delay="0"/>
                                          </p:stCondLst>
                                        </p:cTn>
                                        <p:tgtEl>
                                          <p:spTgt spid="12292">
                                            <p:txEl>
                                              <p:pRg st="4" end="4"/>
                                            </p:txEl>
                                          </p:spTgt>
                                        </p:tgtEl>
                                        <p:attrNameLst>
                                          <p:attrName>style.visibility</p:attrName>
                                        </p:attrNameLst>
                                      </p:cBhvr>
                                      <p:to>
                                        <p:strVal val="visible"/>
                                      </p:to>
                                    </p:set>
                                    <p:anim calcmode="lin" valueType="num">
                                      <p:cBhvr>
                                        <p:cTn id="47" dur="500" fill="hold"/>
                                        <p:tgtEl>
                                          <p:spTgt spid="12292">
                                            <p:txEl>
                                              <p:pRg st="4" end="4"/>
                                            </p:txEl>
                                          </p:spTgt>
                                        </p:tgtEl>
                                        <p:attrNameLst>
                                          <p:attrName>ppt_w</p:attrName>
                                        </p:attrNameLst>
                                      </p:cBhvr>
                                      <p:tavLst>
                                        <p:tav tm="0">
                                          <p:val>
                                            <p:strVal val="#ppt_w*0.05"/>
                                          </p:val>
                                        </p:tav>
                                        <p:tav tm="100000">
                                          <p:val>
                                            <p:strVal val="#ppt_w"/>
                                          </p:val>
                                        </p:tav>
                                      </p:tavLst>
                                    </p:anim>
                                    <p:anim calcmode="lin" valueType="num">
                                      <p:cBhvr>
                                        <p:cTn id="48" dur="500" fill="hold"/>
                                        <p:tgtEl>
                                          <p:spTgt spid="12292">
                                            <p:txEl>
                                              <p:pRg st="4" end="4"/>
                                            </p:txEl>
                                          </p:spTgt>
                                        </p:tgtEl>
                                        <p:attrNameLst>
                                          <p:attrName>ppt_h</p:attrName>
                                        </p:attrNameLst>
                                      </p:cBhvr>
                                      <p:tavLst>
                                        <p:tav tm="0">
                                          <p:val>
                                            <p:strVal val="#ppt_h"/>
                                          </p:val>
                                        </p:tav>
                                        <p:tav tm="100000">
                                          <p:val>
                                            <p:strVal val="#ppt_h"/>
                                          </p:val>
                                        </p:tav>
                                      </p:tavLst>
                                    </p:anim>
                                    <p:anim calcmode="lin" valueType="num">
                                      <p:cBhvr>
                                        <p:cTn id="49" dur="500" fill="hold"/>
                                        <p:tgtEl>
                                          <p:spTgt spid="12292">
                                            <p:txEl>
                                              <p:pRg st="4" end="4"/>
                                            </p:txEl>
                                          </p:spTgt>
                                        </p:tgtEl>
                                        <p:attrNameLst>
                                          <p:attrName>ppt_x</p:attrName>
                                        </p:attrNameLst>
                                      </p:cBhvr>
                                      <p:tavLst>
                                        <p:tav tm="0">
                                          <p:val>
                                            <p:strVal val="#ppt_x-.2"/>
                                          </p:val>
                                        </p:tav>
                                        <p:tav tm="100000">
                                          <p:val>
                                            <p:strVal val="#ppt_x"/>
                                          </p:val>
                                        </p:tav>
                                      </p:tavLst>
                                    </p:anim>
                                    <p:anim calcmode="lin" valueType="num">
                                      <p:cBhvr>
                                        <p:cTn id="50" dur="500" fill="hold"/>
                                        <p:tgtEl>
                                          <p:spTgt spid="12292">
                                            <p:txEl>
                                              <p:pRg st="4" end="4"/>
                                            </p:txEl>
                                          </p:spTgt>
                                        </p:tgtEl>
                                        <p:attrNameLst>
                                          <p:attrName>ppt_y</p:attrName>
                                        </p:attrNameLst>
                                      </p:cBhvr>
                                      <p:tavLst>
                                        <p:tav tm="0">
                                          <p:val>
                                            <p:strVal val="#ppt_y"/>
                                          </p:val>
                                        </p:tav>
                                        <p:tav tm="100000">
                                          <p:val>
                                            <p:strVal val="#ppt_y"/>
                                          </p:val>
                                        </p:tav>
                                      </p:tavLst>
                                    </p:anim>
                                    <p:animEffect transition="in" filter="fade">
                                      <p:cBhvr>
                                        <p:cTn id="51" dur="500"/>
                                        <p:tgtEl>
                                          <p:spTgt spid="12292">
                                            <p:txEl>
                                              <p:pRg st="4" end="4"/>
                                            </p:txEl>
                                          </p:spTgt>
                                        </p:tgtEl>
                                      </p:cBhvr>
                                    </p:animEffect>
                                  </p:childTnLst>
                                </p:cTn>
                              </p:par>
                            </p:childTnLst>
                          </p:cTn>
                        </p:par>
                        <p:par>
                          <p:cTn id="52" fill="hold" nodeType="afterGroup">
                            <p:stCondLst>
                              <p:cond delay="3000"/>
                            </p:stCondLst>
                            <p:childTnLst>
                              <p:par>
                                <p:cTn id="53" presetID="54" presetClass="entr" presetSubtype="0" accel="100000" fill="hold" grpId="0" nodeType="afterEffect">
                                  <p:stCondLst>
                                    <p:cond delay="0"/>
                                  </p:stCondLst>
                                  <p:childTnLst>
                                    <p:set>
                                      <p:cBhvr>
                                        <p:cTn id="54" dur="1" fill="hold">
                                          <p:stCondLst>
                                            <p:cond delay="0"/>
                                          </p:stCondLst>
                                        </p:cTn>
                                        <p:tgtEl>
                                          <p:spTgt spid="12292">
                                            <p:txEl>
                                              <p:pRg st="5" end="5"/>
                                            </p:txEl>
                                          </p:spTgt>
                                        </p:tgtEl>
                                        <p:attrNameLst>
                                          <p:attrName>style.visibility</p:attrName>
                                        </p:attrNameLst>
                                      </p:cBhvr>
                                      <p:to>
                                        <p:strVal val="visible"/>
                                      </p:to>
                                    </p:set>
                                    <p:anim calcmode="lin" valueType="num">
                                      <p:cBhvr>
                                        <p:cTn id="55" dur="500" fill="hold"/>
                                        <p:tgtEl>
                                          <p:spTgt spid="12292">
                                            <p:txEl>
                                              <p:pRg st="5" end="5"/>
                                            </p:txEl>
                                          </p:spTgt>
                                        </p:tgtEl>
                                        <p:attrNameLst>
                                          <p:attrName>ppt_w</p:attrName>
                                        </p:attrNameLst>
                                      </p:cBhvr>
                                      <p:tavLst>
                                        <p:tav tm="0">
                                          <p:val>
                                            <p:strVal val="#ppt_w*0.05"/>
                                          </p:val>
                                        </p:tav>
                                        <p:tav tm="100000">
                                          <p:val>
                                            <p:strVal val="#ppt_w"/>
                                          </p:val>
                                        </p:tav>
                                      </p:tavLst>
                                    </p:anim>
                                    <p:anim calcmode="lin" valueType="num">
                                      <p:cBhvr>
                                        <p:cTn id="56" dur="500" fill="hold"/>
                                        <p:tgtEl>
                                          <p:spTgt spid="12292">
                                            <p:txEl>
                                              <p:pRg st="5" end="5"/>
                                            </p:txEl>
                                          </p:spTgt>
                                        </p:tgtEl>
                                        <p:attrNameLst>
                                          <p:attrName>ppt_h</p:attrName>
                                        </p:attrNameLst>
                                      </p:cBhvr>
                                      <p:tavLst>
                                        <p:tav tm="0">
                                          <p:val>
                                            <p:strVal val="#ppt_h"/>
                                          </p:val>
                                        </p:tav>
                                        <p:tav tm="100000">
                                          <p:val>
                                            <p:strVal val="#ppt_h"/>
                                          </p:val>
                                        </p:tav>
                                      </p:tavLst>
                                    </p:anim>
                                    <p:anim calcmode="lin" valueType="num">
                                      <p:cBhvr>
                                        <p:cTn id="57" dur="500" fill="hold"/>
                                        <p:tgtEl>
                                          <p:spTgt spid="12292">
                                            <p:txEl>
                                              <p:pRg st="5" end="5"/>
                                            </p:txEl>
                                          </p:spTgt>
                                        </p:tgtEl>
                                        <p:attrNameLst>
                                          <p:attrName>ppt_x</p:attrName>
                                        </p:attrNameLst>
                                      </p:cBhvr>
                                      <p:tavLst>
                                        <p:tav tm="0">
                                          <p:val>
                                            <p:strVal val="#ppt_x-.2"/>
                                          </p:val>
                                        </p:tav>
                                        <p:tav tm="100000">
                                          <p:val>
                                            <p:strVal val="#ppt_x"/>
                                          </p:val>
                                        </p:tav>
                                      </p:tavLst>
                                    </p:anim>
                                    <p:anim calcmode="lin" valueType="num">
                                      <p:cBhvr>
                                        <p:cTn id="58" dur="500" fill="hold"/>
                                        <p:tgtEl>
                                          <p:spTgt spid="12292">
                                            <p:txEl>
                                              <p:pRg st="5" end="5"/>
                                            </p:txEl>
                                          </p:spTgt>
                                        </p:tgtEl>
                                        <p:attrNameLst>
                                          <p:attrName>ppt_y</p:attrName>
                                        </p:attrNameLst>
                                      </p:cBhvr>
                                      <p:tavLst>
                                        <p:tav tm="0">
                                          <p:val>
                                            <p:strVal val="#ppt_y"/>
                                          </p:val>
                                        </p:tav>
                                        <p:tav tm="100000">
                                          <p:val>
                                            <p:strVal val="#ppt_y"/>
                                          </p:val>
                                        </p:tav>
                                      </p:tavLst>
                                    </p:anim>
                                    <p:animEffect transition="in" filter="fade">
                                      <p:cBhvr>
                                        <p:cTn id="59" dur="500"/>
                                        <p:tgtEl>
                                          <p:spTgt spid="12292">
                                            <p:txEl>
                                              <p:pRg st="5" end="5"/>
                                            </p:txEl>
                                          </p:spTgt>
                                        </p:tgtEl>
                                      </p:cBhvr>
                                    </p:animEffect>
                                  </p:childTnLst>
                                </p:cTn>
                              </p:par>
                            </p:childTnLst>
                          </p:cTn>
                        </p:par>
                        <p:par>
                          <p:cTn id="60" fill="hold" nodeType="afterGroup">
                            <p:stCondLst>
                              <p:cond delay="3500"/>
                            </p:stCondLst>
                            <p:childTnLst>
                              <p:par>
                                <p:cTn id="61" presetID="54" presetClass="entr" presetSubtype="0" accel="100000" fill="hold" grpId="0" nodeType="afterEffect">
                                  <p:stCondLst>
                                    <p:cond delay="0"/>
                                  </p:stCondLst>
                                  <p:childTnLst>
                                    <p:set>
                                      <p:cBhvr>
                                        <p:cTn id="62" dur="1" fill="hold">
                                          <p:stCondLst>
                                            <p:cond delay="0"/>
                                          </p:stCondLst>
                                        </p:cTn>
                                        <p:tgtEl>
                                          <p:spTgt spid="12292">
                                            <p:txEl>
                                              <p:pRg st="6" end="6"/>
                                            </p:txEl>
                                          </p:spTgt>
                                        </p:tgtEl>
                                        <p:attrNameLst>
                                          <p:attrName>style.visibility</p:attrName>
                                        </p:attrNameLst>
                                      </p:cBhvr>
                                      <p:to>
                                        <p:strVal val="visible"/>
                                      </p:to>
                                    </p:set>
                                    <p:anim calcmode="lin" valueType="num">
                                      <p:cBhvr>
                                        <p:cTn id="63" dur="500" fill="hold"/>
                                        <p:tgtEl>
                                          <p:spTgt spid="12292">
                                            <p:txEl>
                                              <p:pRg st="6" end="6"/>
                                            </p:txEl>
                                          </p:spTgt>
                                        </p:tgtEl>
                                        <p:attrNameLst>
                                          <p:attrName>ppt_w</p:attrName>
                                        </p:attrNameLst>
                                      </p:cBhvr>
                                      <p:tavLst>
                                        <p:tav tm="0">
                                          <p:val>
                                            <p:strVal val="#ppt_w*0.05"/>
                                          </p:val>
                                        </p:tav>
                                        <p:tav tm="100000">
                                          <p:val>
                                            <p:strVal val="#ppt_w"/>
                                          </p:val>
                                        </p:tav>
                                      </p:tavLst>
                                    </p:anim>
                                    <p:anim calcmode="lin" valueType="num">
                                      <p:cBhvr>
                                        <p:cTn id="64" dur="500" fill="hold"/>
                                        <p:tgtEl>
                                          <p:spTgt spid="12292">
                                            <p:txEl>
                                              <p:pRg st="6" end="6"/>
                                            </p:txEl>
                                          </p:spTgt>
                                        </p:tgtEl>
                                        <p:attrNameLst>
                                          <p:attrName>ppt_h</p:attrName>
                                        </p:attrNameLst>
                                      </p:cBhvr>
                                      <p:tavLst>
                                        <p:tav tm="0">
                                          <p:val>
                                            <p:strVal val="#ppt_h"/>
                                          </p:val>
                                        </p:tav>
                                        <p:tav tm="100000">
                                          <p:val>
                                            <p:strVal val="#ppt_h"/>
                                          </p:val>
                                        </p:tav>
                                      </p:tavLst>
                                    </p:anim>
                                    <p:anim calcmode="lin" valueType="num">
                                      <p:cBhvr>
                                        <p:cTn id="65" dur="500" fill="hold"/>
                                        <p:tgtEl>
                                          <p:spTgt spid="12292">
                                            <p:txEl>
                                              <p:pRg st="6" end="6"/>
                                            </p:txEl>
                                          </p:spTgt>
                                        </p:tgtEl>
                                        <p:attrNameLst>
                                          <p:attrName>ppt_x</p:attrName>
                                        </p:attrNameLst>
                                      </p:cBhvr>
                                      <p:tavLst>
                                        <p:tav tm="0">
                                          <p:val>
                                            <p:strVal val="#ppt_x-.2"/>
                                          </p:val>
                                        </p:tav>
                                        <p:tav tm="100000">
                                          <p:val>
                                            <p:strVal val="#ppt_x"/>
                                          </p:val>
                                        </p:tav>
                                      </p:tavLst>
                                    </p:anim>
                                    <p:anim calcmode="lin" valueType="num">
                                      <p:cBhvr>
                                        <p:cTn id="66" dur="500" fill="hold"/>
                                        <p:tgtEl>
                                          <p:spTgt spid="12292">
                                            <p:txEl>
                                              <p:pRg st="6" end="6"/>
                                            </p:txEl>
                                          </p:spTgt>
                                        </p:tgtEl>
                                        <p:attrNameLst>
                                          <p:attrName>ppt_y</p:attrName>
                                        </p:attrNameLst>
                                      </p:cBhvr>
                                      <p:tavLst>
                                        <p:tav tm="0">
                                          <p:val>
                                            <p:strVal val="#ppt_y"/>
                                          </p:val>
                                        </p:tav>
                                        <p:tav tm="100000">
                                          <p:val>
                                            <p:strVal val="#ppt_y"/>
                                          </p:val>
                                        </p:tav>
                                      </p:tavLst>
                                    </p:anim>
                                    <p:animEffect transition="in" filter="fade">
                                      <p:cBhvr>
                                        <p:cTn id="67" dur="500"/>
                                        <p:tgtEl>
                                          <p:spTgt spid="12292">
                                            <p:txEl>
                                              <p:pRg st="6" end="6"/>
                                            </p:txEl>
                                          </p:spTgt>
                                        </p:tgtEl>
                                      </p:cBhvr>
                                    </p:animEffect>
                                  </p:childTnLst>
                                </p:cTn>
                              </p:par>
                            </p:childTnLst>
                          </p:cTn>
                        </p:par>
                        <p:par>
                          <p:cTn id="68" fill="hold" nodeType="afterGroup">
                            <p:stCondLst>
                              <p:cond delay="4000"/>
                            </p:stCondLst>
                            <p:childTnLst>
                              <p:par>
                                <p:cTn id="69" presetID="54" presetClass="entr" presetSubtype="0" accel="100000" fill="hold" grpId="0" nodeType="afterEffect">
                                  <p:stCondLst>
                                    <p:cond delay="0"/>
                                  </p:stCondLst>
                                  <p:childTnLst>
                                    <p:set>
                                      <p:cBhvr>
                                        <p:cTn id="70" dur="1" fill="hold">
                                          <p:stCondLst>
                                            <p:cond delay="0"/>
                                          </p:stCondLst>
                                        </p:cTn>
                                        <p:tgtEl>
                                          <p:spTgt spid="12292">
                                            <p:txEl>
                                              <p:pRg st="7" end="7"/>
                                            </p:txEl>
                                          </p:spTgt>
                                        </p:tgtEl>
                                        <p:attrNameLst>
                                          <p:attrName>style.visibility</p:attrName>
                                        </p:attrNameLst>
                                      </p:cBhvr>
                                      <p:to>
                                        <p:strVal val="visible"/>
                                      </p:to>
                                    </p:set>
                                    <p:anim calcmode="lin" valueType="num">
                                      <p:cBhvr>
                                        <p:cTn id="71" dur="500" fill="hold"/>
                                        <p:tgtEl>
                                          <p:spTgt spid="12292">
                                            <p:txEl>
                                              <p:pRg st="7" end="7"/>
                                            </p:txEl>
                                          </p:spTgt>
                                        </p:tgtEl>
                                        <p:attrNameLst>
                                          <p:attrName>ppt_w</p:attrName>
                                        </p:attrNameLst>
                                      </p:cBhvr>
                                      <p:tavLst>
                                        <p:tav tm="0">
                                          <p:val>
                                            <p:strVal val="#ppt_w*0.05"/>
                                          </p:val>
                                        </p:tav>
                                        <p:tav tm="100000">
                                          <p:val>
                                            <p:strVal val="#ppt_w"/>
                                          </p:val>
                                        </p:tav>
                                      </p:tavLst>
                                    </p:anim>
                                    <p:anim calcmode="lin" valueType="num">
                                      <p:cBhvr>
                                        <p:cTn id="72" dur="500" fill="hold"/>
                                        <p:tgtEl>
                                          <p:spTgt spid="12292">
                                            <p:txEl>
                                              <p:pRg st="7" end="7"/>
                                            </p:txEl>
                                          </p:spTgt>
                                        </p:tgtEl>
                                        <p:attrNameLst>
                                          <p:attrName>ppt_h</p:attrName>
                                        </p:attrNameLst>
                                      </p:cBhvr>
                                      <p:tavLst>
                                        <p:tav tm="0">
                                          <p:val>
                                            <p:strVal val="#ppt_h"/>
                                          </p:val>
                                        </p:tav>
                                        <p:tav tm="100000">
                                          <p:val>
                                            <p:strVal val="#ppt_h"/>
                                          </p:val>
                                        </p:tav>
                                      </p:tavLst>
                                    </p:anim>
                                    <p:anim calcmode="lin" valueType="num">
                                      <p:cBhvr>
                                        <p:cTn id="73" dur="500" fill="hold"/>
                                        <p:tgtEl>
                                          <p:spTgt spid="12292">
                                            <p:txEl>
                                              <p:pRg st="7" end="7"/>
                                            </p:txEl>
                                          </p:spTgt>
                                        </p:tgtEl>
                                        <p:attrNameLst>
                                          <p:attrName>ppt_x</p:attrName>
                                        </p:attrNameLst>
                                      </p:cBhvr>
                                      <p:tavLst>
                                        <p:tav tm="0">
                                          <p:val>
                                            <p:strVal val="#ppt_x-.2"/>
                                          </p:val>
                                        </p:tav>
                                        <p:tav tm="100000">
                                          <p:val>
                                            <p:strVal val="#ppt_x"/>
                                          </p:val>
                                        </p:tav>
                                      </p:tavLst>
                                    </p:anim>
                                    <p:anim calcmode="lin" valueType="num">
                                      <p:cBhvr>
                                        <p:cTn id="74" dur="500" fill="hold"/>
                                        <p:tgtEl>
                                          <p:spTgt spid="12292">
                                            <p:txEl>
                                              <p:pRg st="7" end="7"/>
                                            </p:txEl>
                                          </p:spTgt>
                                        </p:tgtEl>
                                        <p:attrNameLst>
                                          <p:attrName>ppt_y</p:attrName>
                                        </p:attrNameLst>
                                      </p:cBhvr>
                                      <p:tavLst>
                                        <p:tav tm="0">
                                          <p:val>
                                            <p:strVal val="#ppt_y"/>
                                          </p:val>
                                        </p:tav>
                                        <p:tav tm="100000">
                                          <p:val>
                                            <p:strVal val="#ppt_y"/>
                                          </p:val>
                                        </p:tav>
                                      </p:tavLst>
                                    </p:anim>
                                    <p:animEffect transition="in" filter="fade">
                                      <p:cBhvr>
                                        <p:cTn id="75" dur="500"/>
                                        <p:tgtEl>
                                          <p:spTgt spid="12292">
                                            <p:txEl>
                                              <p:pRg st="7" end="7"/>
                                            </p:txEl>
                                          </p:spTgt>
                                        </p:tgtEl>
                                      </p:cBhvr>
                                    </p:animEffect>
                                  </p:childTnLst>
                                </p:cTn>
                              </p:par>
                            </p:childTnLst>
                          </p:cTn>
                        </p:par>
                        <p:par>
                          <p:cTn id="76" fill="hold" nodeType="afterGroup">
                            <p:stCondLst>
                              <p:cond delay="4500"/>
                            </p:stCondLst>
                            <p:childTnLst>
                              <p:par>
                                <p:cTn id="77" presetID="54" presetClass="entr" presetSubtype="0" accel="100000" fill="hold" grpId="0" nodeType="afterEffect">
                                  <p:stCondLst>
                                    <p:cond delay="0"/>
                                  </p:stCondLst>
                                  <p:childTnLst>
                                    <p:set>
                                      <p:cBhvr>
                                        <p:cTn id="78" dur="1" fill="hold">
                                          <p:stCondLst>
                                            <p:cond delay="0"/>
                                          </p:stCondLst>
                                        </p:cTn>
                                        <p:tgtEl>
                                          <p:spTgt spid="12292">
                                            <p:txEl>
                                              <p:pRg st="8" end="8"/>
                                            </p:txEl>
                                          </p:spTgt>
                                        </p:tgtEl>
                                        <p:attrNameLst>
                                          <p:attrName>style.visibility</p:attrName>
                                        </p:attrNameLst>
                                      </p:cBhvr>
                                      <p:to>
                                        <p:strVal val="visible"/>
                                      </p:to>
                                    </p:set>
                                    <p:anim calcmode="lin" valueType="num">
                                      <p:cBhvr>
                                        <p:cTn id="79" dur="500" fill="hold"/>
                                        <p:tgtEl>
                                          <p:spTgt spid="12292">
                                            <p:txEl>
                                              <p:pRg st="8" end="8"/>
                                            </p:txEl>
                                          </p:spTgt>
                                        </p:tgtEl>
                                        <p:attrNameLst>
                                          <p:attrName>ppt_w</p:attrName>
                                        </p:attrNameLst>
                                      </p:cBhvr>
                                      <p:tavLst>
                                        <p:tav tm="0">
                                          <p:val>
                                            <p:strVal val="#ppt_w*0.05"/>
                                          </p:val>
                                        </p:tav>
                                        <p:tav tm="100000">
                                          <p:val>
                                            <p:strVal val="#ppt_w"/>
                                          </p:val>
                                        </p:tav>
                                      </p:tavLst>
                                    </p:anim>
                                    <p:anim calcmode="lin" valueType="num">
                                      <p:cBhvr>
                                        <p:cTn id="80" dur="500" fill="hold"/>
                                        <p:tgtEl>
                                          <p:spTgt spid="12292">
                                            <p:txEl>
                                              <p:pRg st="8" end="8"/>
                                            </p:txEl>
                                          </p:spTgt>
                                        </p:tgtEl>
                                        <p:attrNameLst>
                                          <p:attrName>ppt_h</p:attrName>
                                        </p:attrNameLst>
                                      </p:cBhvr>
                                      <p:tavLst>
                                        <p:tav tm="0">
                                          <p:val>
                                            <p:strVal val="#ppt_h"/>
                                          </p:val>
                                        </p:tav>
                                        <p:tav tm="100000">
                                          <p:val>
                                            <p:strVal val="#ppt_h"/>
                                          </p:val>
                                        </p:tav>
                                      </p:tavLst>
                                    </p:anim>
                                    <p:anim calcmode="lin" valueType="num">
                                      <p:cBhvr>
                                        <p:cTn id="81" dur="500" fill="hold"/>
                                        <p:tgtEl>
                                          <p:spTgt spid="12292">
                                            <p:txEl>
                                              <p:pRg st="8" end="8"/>
                                            </p:txEl>
                                          </p:spTgt>
                                        </p:tgtEl>
                                        <p:attrNameLst>
                                          <p:attrName>ppt_x</p:attrName>
                                        </p:attrNameLst>
                                      </p:cBhvr>
                                      <p:tavLst>
                                        <p:tav tm="0">
                                          <p:val>
                                            <p:strVal val="#ppt_x-.2"/>
                                          </p:val>
                                        </p:tav>
                                        <p:tav tm="100000">
                                          <p:val>
                                            <p:strVal val="#ppt_x"/>
                                          </p:val>
                                        </p:tav>
                                      </p:tavLst>
                                    </p:anim>
                                    <p:anim calcmode="lin" valueType="num">
                                      <p:cBhvr>
                                        <p:cTn id="82" dur="500" fill="hold"/>
                                        <p:tgtEl>
                                          <p:spTgt spid="12292">
                                            <p:txEl>
                                              <p:pRg st="8" end="8"/>
                                            </p:txEl>
                                          </p:spTgt>
                                        </p:tgtEl>
                                        <p:attrNameLst>
                                          <p:attrName>ppt_y</p:attrName>
                                        </p:attrNameLst>
                                      </p:cBhvr>
                                      <p:tavLst>
                                        <p:tav tm="0">
                                          <p:val>
                                            <p:strVal val="#ppt_y"/>
                                          </p:val>
                                        </p:tav>
                                        <p:tav tm="100000">
                                          <p:val>
                                            <p:strVal val="#ppt_y"/>
                                          </p:val>
                                        </p:tav>
                                      </p:tavLst>
                                    </p:anim>
                                    <p:animEffect transition="in" filter="fade">
                                      <p:cBhvr>
                                        <p:cTn id="83" dur="500"/>
                                        <p:tgtEl>
                                          <p:spTgt spid="12292">
                                            <p:txEl>
                                              <p:pRg st="8" end="8"/>
                                            </p:txEl>
                                          </p:spTgt>
                                        </p:tgtEl>
                                      </p:cBhvr>
                                    </p:animEffect>
                                  </p:childTnLst>
                                </p:cTn>
                              </p:par>
                            </p:childTnLst>
                          </p:cTn>
                        </p:par>
                        <p:par>
                          <p:cTn id="84" fill="hold" nodeType="afterGroup">
                            <p:stCondLst>
                              <p:cond delay="5000"/>
                            </p:stCondLst>
                            <p:childTnLst>
                              <p:par>
                                <p:cTn id="85" presetID="54" presetClass="entr" presetSubtype="0" accel="100000" fill="hold" grpId="0" nodeType="afterEffect">
                                  <p:stCondLst>
                                    <p:cond delay="0"/>
                                  </p:stCondLst>
                                  <p:childTnLst>
                                    <p:set>
                                      <p:cBhvr>
                                        <p:cTn id="86" dur="1" fill="hold">
                                          <p:stCondLst>
                                            <p:cond delay="0"/>
                                          </p:stCondLst>
                                        </p:cTn>
                                        <p:tgtEl>
                                          <p:spTgt spid="12292">
                                            <p:txEl>
                                              <p:pRg st="9" end="9"/>
                                            </p:txEl>
                                          </p:spTgt>
                                        </p:tgtEl>
                                        <p:attrNameLst>
                                          <p:attrName>style.visibility</p:attrName>
                                        </p:attrNameLst>
                                      </p:cBhvr>
                                      <p:to>
                                        <p:strVal val="visible"/>
                                      </p:to>
                                    </p:set>
                                    <p:anim calcmode="lin" valueType="num">
                                      <p:cBhvr>
                                        <p:cTn id="87" dur="500" fill="hold"/>
                                        <p:tgtEl>
                                          <p:spTgt spid="12292">
                                            <p:txEl>
                                              <p:pRg st="9" end="9"/>
                                            </p:txEl>
                                          </p:spTgt>
                                        </p:tgtEl>
                                        <p:attrNameLst>
                                          <p:attrName>ppt_w</p:attrName>
                                        </p:attrNameLst>
                                      </p:cBhvr>
                                      <p:tavLst>
                                        <p:tav tm="0">
                                          <p:val>
                                            <p:strVal val="#ppt_w*0.05"/>
                                          </p:val>
                                        </p:tav>
                                        <p:tav tm="100000">
                                          <p:val>
                                            <p:strVal val="#ppt_w"/>
                                          </p:val>
                                        </p:tav>
                                      </p:tavLst>
                                    </p:anim>
                                    <p:anim calcmode="lin" valueType="num">
                                      <p:cBhvr>
                                        <p:cTn id="88" dur="500" fill="hold"/>
                                        <p:tgtEl>
                                          <p:spTgt spid="12292">
                                            <p:txEl>
                                              <p:pRg st="9" end="9"/>
                                            </p:txEl>
                                          </p:spTgt>
                                        </p:tgtEl>
                                        <p:attrNameLst>
                                          <p:attrName>ppt_h</p:attrName>
                                        </p:attrNameLst>
                                      </p:cBhvr>
                                      <p:tavLst>
                                        <p:tav tm="0">
                                          <p:val>
                                            <p:strVal val="#ppt_h"/>
                                          </p:val>
                                        </p:tav>
                                        <p:tav tm="100000">
                                          <p:val>
                                            <p:strVal val="#ppt_h"/>
                                          </p:val>
                                        </p:tav>
                                      </p:tavLst>
                                    </p:anim>
                                    <p:anim calcmode="lin" valueType="num">
                                      <p:cBhvr>
                                        <p:cTn id="89" dur="500" fill="hold"/>
                                        <p:tgtEl>
                                          <p:spTgt spid="12292">
                                            <p:txEl>
                                              <p:pRg st="9" end="9"/>
                                            </p:txEl>
                                          </p:spTgt>
                                        </p:tgtEl>
                                        <p:attrNameLst>
                                          <p:attrName>ppt_x</p:attrName>
                                        </p:attrNameLst>
                                      </p:cBhvr>
                                      <p:tavLst>
                                        <p:tav tm="0">
                                          <p:val>
                                            <p:strVal val="#ppt_x-.2"/>
                                          </p:val>
                                        </p:tav>
                                        <p:tav tm="100000">
                                          <p:val>
                                            <p:strVal val="#ppt_x"/>
                                          </p:val>
                                        </p:tav>
                                      </p:tavLst>
                                    </p:anim>
                                    <p:anim calcmode="lin" valueType="num">
                                      <p:cBhvr>
                                        <p:cTn id="90" dur="500" fill="hold"/>
                                        <p:tgtEl>
                                          <p:spTgt spid="12292">
                                            <p:txEl>
                                              <p:pRg st="9" end="9"/>
                                            </p:txEl>
                                          </p:spTgt>
                                        </p:tgtEl>
                                        <p:attrNameLst>
                                          <p:attrName>ppt_y</p:attrName>
                                        </p:attrNameLst>
                                      </p:cBhvr>
                                      <p:tavLst>
                                        <p:tav tm="0">
                                          <p:val>
                                            <p:strVal val="#ppt_y"/>
                                          </p:val>
                                        </p:tav>
                                        <p:tav tm="100000">
                                          <p:val>
                                            <p:strVal val="#ppt_y"/>
                                          </p:val>
                                        </p:tav>
                                      </p:tavLst>
                                    </p:anim>
                                    <p:animEffect transition="in" filter="fade">
                                      <p:cBhvr>
                                        <p:cTn id="91" dur="500"/>
                                        <p:tgtEl>
                                          <p:spTgt spid="12292">
                                            <p:txEl>
                                              <p:pRg st="9" end="9"/>
                                            </p:txEl>
                                          </p:spTgt>
                                        </p:tgtEl>
                                      </p:cBhvr>
                                    </p:animEffect>
                                  </p:childTnLst>
                                </p:cTn>
                              </p:par>
                            </p:childTnLst>
                          </p:cTn>
                        </p:par>
                        <p:par>
                          <p:cTn id="92" fill="hold" nodeType="afterGroup">
                            <p:stCondLst>
                              <p:cond delay="5500"/>
                            </p:stCondLst>
                            <p:childTnLst>
                              <p:par>
                                <p:cTn id="93" presetID="54" presetClass="entr" presetSubtype="0" accel="100000" fill="hold" grpId="0" nodeType="afterEffect">
                                  <p:stCondLst>
                                    <p:cond delay="0"/>
                                  </p:stCondLst>
                                  <p:childTnLst>
                                    <p:set>
                                      <p:cBhvr>
                                        <p:cTn id="94" dur="1" fill="hold">
                                          <p:stCondLst>
                                            <p:cond delay="0"/>
                                          </p:stCondLst>
                                        </p:cTn>
                                        <p:tgtEl>
                                          <p:spTgt spid="12292">
                                            <p:txEl>
                                              <p:pRg st="10" end="10"/>
                                            </p:txEl>
                                          </p:spTgt>
                                        </p:tgtEl>
                                        <p:attrNameLst>
                                          <p:attrName>style.visibility</p:attrName>
                                        </p:attrNameLst>
                                      </p:cBhvr>
                                      <p:to>
                                        <p:strVal val="visible"/>
                                      </p:to>
                                    </p:set>
                                    <p:anim calcmode="lin" valueType="num">
                                      <p:cBhvr>
                                        <p:cTn id="95" dur="500" fill="hold"/>
                                        <p:tgtEl>
                                          <p:spTgt spid="12292">
                                            <p:txEl>
                                              <p:pRg st="10" end="10"/>
                                            </p:txEl>
                                          </p:spTgt>
                                        </p:tgtEl>
                                        <p:attrNameLst>
                                          <p:attrName>ppt_w</p:attrName>
                                        </p:attrNameLst>
                                      </p:cBhvr>
                                      <p:tavLst>
                                        <p:tav tm="0">
                                          <p:val>
                                            <p:strVal val="#ppt_w*0.05"/>
                                          </p:val>
                                        </p:tav>
                                        <p:tav tm="100000">
                                          <p:val>
                                            <p:strVal val="#ppt_w"/>
                                          </p:val>
                                        </p:tav>
                                      </p:tavLst>
                                    </p:anim>
                                    <p:anim calcmode="lin" valueType="num">
                                      <p:cBhvr>
                                        <p:cTn id="96" dur="500" fill="hold"/>
                                        <p:tgtEl>
                                          <p:spTgt spid="12292">
                                            <p:txEl>
                                              <p:pRg st="10" end="10"/>
                                            </p:txEl>
                                          </p:spTgt>
                                        </p:tgtEl>
                                        <p:attrNameLst>
                                          <p:attrName>ppt_h</p:attrName>
                                        </p:attrNameLst>
                                      </p:cBhvr>
                                      <p:tavLst>
                                        <p:tav tm="0">
                                          <p:val>
                                            <p:strVal val="#ppt_h"/>
                                          </p:val>
                                        </p:tav>
                                        <p:tav tm="100000">
                                          <p:val>
                                            <p:strVal val="#ppt_h"/>
                                          </p:val>
                                        </p:tav>
                                      </p:tavLst>
                                    </p:anim>
                                    <p:anim calcmode="lin" valueType="num">
                                      <p:cBhvr>
                                        <p:cTn id="97" dur="500" fill="hold"/>
                                        <p:tgtEl>
                                          <p:spTgt spid="12292">
                                            <p:txEl>
                                              <p:pRg st="10" end="10"/>
                                            </p:txEl>
                                          </p:spTgt>
                                        </p:tgtEl>
                                        <p:attrNameLst>
                                          <p:attrName>ppt_x</p:attrName>
                                        </p:attrNameLst>
                                      </p:cBhvr>
                                      <p:tavLst>
                                        <p:tav tm="0">
                                          <p:val>
                                            <p:strVal val="#ppt_x-.2"/>
                                          </p:val>
                                        </p:tav>
                                        <p:tav tm="100000">
                                          <p:val>
                                            <p:strVal val="#ppt_x"/>
                                          </p:val>
                                        </p:tav>
                                      </p:tavLst>
                                    </p:anim>
                                    <p:anim calcmode="lin" valueType="num">
                                      <p:cBhvr>
                                        <p:cTn id="98" dur="500" fill="hold"/>
                                        <p:tgtEl>
                                          <p:spTgt spid="12292">
                                            <p:txEl>
                                              <p:pRg st="10" end="10"/>
                                            </p:txEl>
                                          </p:spTgt>
                                        </p:tgtEl>
                                        <p:attrNameLst>
                                          <p:attrName>ppt_y</p:attrName>
                                        </p:attrNameLst>
                                      </p:cBhvr>
                                      <p:tavLst>
                                        <p:tav tm="0">
                                          <p:val>
                                            <p:strVal val="#ppt_y"/>
                                          </p:val>
                                        </p:tav>
                                        <p:tav tm="100000">
                                          <p:val>
                                            <p:strVal val="#ppt_y"/>
                                          </p:val>
                                        </p:tav>
                                      </p:tavLst>
                                    </p:anim>
                                    <p:animEffect transition="in" filter="fade">
                                      <p:cBhvr>
                                        <p:cTn id="99" dur="500"/>
                                        <p:tgtEl>
                                          <p:spTgt spid="12292">
                                            <p:txEl>
                                              <p:pRg st="10" end="10"/>
                                            </p:txEl>
                                          </p:spTgt>
                                        </p:tgtEl>
                                      </p:cBhvr>
                                    </p:animEffect>
                                  </p:childTnLst>
                                </p:cTn>
                              </p:par>
                              <p:par>
                                <p:cTn id="100" presetID="35" presetClass="entr" presetSubtype="0" fill="hold" nodeType="withEffect">
                                  <p:stCondLst>
                                    <p:cond delay="0"/>
                                  </p:stCondLst>
                                  <p:childTnLst>
                                    <p:set>
                                      <p:cBhvr>
                                        <p:cTn id="101" dur="1" fill="hold">
                                          <p:stCondLst>
                                            <p:cond delay="0"/>
                                          </p:stCondLst>
                                        </p:cTn>
                                        <p:tgtEl>
                                          <p:spTgt spid="12291"/>
                                        </p:tgtEl>
                                        <p:attrNameLst>
                                          <p:attrName>style.visibility</p:attrName>
                                        </p:attrNameLst>
                                      </p:cBhvr>
                                      <p:to>
                                        <p:strVal val="visible"/>
                                      </p:to>
                                    </p:set>
                                    <p:animEffect transition="in" filter="fade">
                                      <p:cBhvr>
                                        <p:cTn id="102" dur="2000"/>
                                        <p:tgtEl>
                                          <p:spTgt spid="12291"/>
                                        </p:tgtEl>
                                      </p:cBhvr>
                                    </p:animEffect>
                                    <p:anim calcmode="lin" valueType="num">
                                      <p:cBhvr>
                                        <p:cTn id="103" dur="2000" fill="hold"/>
                                        <p:tgtEl>
                                          <p:spTgt spid="12291"/>
                                        </p:tgtEl>
                                        <p:attrNameLst>
                                          <p:attrName>style.rotation</p:attrName>
                                        </p:attrNameLst>
                                      </p:cBhvr>
                                      <p:tavLst>
                                        <p:tav tm="0">
                                          <p:val>
                                            <p:fltVal val="720"/>
                                          </p:val>
                                        </p:tav>
                                        <p:tav tm="100000">
                                          <p:val>
                                            <p:fltVal val="0"/>
                                          </p:val>
                                        </p:tav>
                                      </p:tavLst>
                                    </p:anim>
                                    <p:anim calcmode="lin" valueType="num">
                                      <p:cBhvr>
                                        <p:cTn id="104" dur="2000" fill="hold"/>
                                        <p:tgtEl>
                                          <p:spTgt spid="12291"/>
                                        </p:tgtEl>
                                        <p:attrNameLst>
                                          <p:attrName>ppt_h</p:attrName>
                                        </p:attrNameLst>
                                      </p:cBhvr>
                                      <p:tavLst>
                                        <p:tav tm="0">
                                          <p:val>
                                            <p:fltVal val="0"/>
                                          </p:val>
                                        </p:tav>
                                        <p:tav tm="100000">
                                          <p:val>
                                            <p:strVal val="#ppt_h"/>
                                          </p:val>
                                        </p:tav>
                                      </p:tavLst>
                                    </p:anim>
                                    <p:anim calcmode="lin" valueType="num">
                                      <p:cBhvr>
                                        <p:cTn id="105" dur="2000" fill="hold"/>
                                        <p:tgtEl>
                                          <p:spTgt spid="1229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285750" y="1643063"/>
            <a:ext cx="8429625" cy="1000125"/>
          </a:xfrm>
          <a:gradFill rotWithShape="1">
            <a:gsLst>
              <a:gs pos="0">
                <a:srgbClr val="FFCCFF"/>
              </a:gs>
              <a:gs pos="100000">
                <a:srgbClr val="FFFFFF"/>
              </a:gs>
            </a:gsLst>
            <a:path path="shape">
              <a:fillToRect l="50000" t="50000" r="50000" b="50000"/>
            </a:path>
          </a:gradFill>
          <a:ln>
            <a:solidFill>
              <a:schemeClr val="accent2"/>
            </a:solidFill>
            <a:miter lim="800000"/>
            <a:headEnd/>
            <a:tailEnd/>
          </a:ln>
        </p:spPr>
        <p:txBody>
          <a:bodyPr/>
          <a:lstStyle/>
          <a:p>
            <a:pPr marL="179388" indent="0" eaLnBrk="1" hangingPunct="1">
              <a:buFont typeface="Wingdings" pitchFamily="2" charset="2"/>
              <a:buNone/>
            </a:pPr>
            <a:r>
              <a:rPr lang="uk-UA" altLang="ru-RU" sz="1800" smtClean="0"/>
              <a:t>Кожен користувач Інтернету повинен мати чітке уявлення про основні джерела безпеки, що йому загрожують. Це насамперед діяльність </a:t>
            </a:r>
            <a:r>
              <a:rPr lang="uk-UA" altLang="ru-RU" sz="1800" b="1" i="1" smtClean="0"/>
              <a:t>хакерів</a:t>
            </a:r>
            <a:r>
              <a:rPr lang="uk-UA" altLang="ru-RU" sz="1800" smtClean="0"/>
              <a:t>, а також </a:t>
            </a:r>
            <a:r>
              <a:rPr lang="uk-UA" altLang="ru-RU" sz="1800" b="1" i="1" smtClean="0"/>
              <a:t>віруси</a:t>
            </a:r>
            <a:r>
              <a:rPr lang="uk-UA" altLang="ru-RU" sz="1800" smtClean="0"/>
              <a:t> та </a:t>
            </a:r>
            <a:r>
              <a:rPr lang="uk-UA" altLang="ru-RU" sz="1800" b="1" i="1" smtClean="0"/>
              <a:t>спам</a:t>
            </a:r>
            <a:r>
              <a:rPr lang="uk-UA" altLang="ru-RU" sz="1800" smtClean="0"/>
              <a:t>.</a:t>
            </a:r>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l="26790" t="10515" r="29083" b="11765"/>
          <a:stretch>
            <a:fillRect/>
          </a:stretch>
        </p:blipFill>
        <p:spPr bwMode="auto">
          <a:xfrm>
            <a:off x="1000125" y="2571750"/>
            <a:ext cx="1928813"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10"/>
          <p:cNvSpPr txBox="1">
            <a:spLocks noChangeArrowheads="1"/>
          </p:cNvSpPr>
          <p:nvPr/>
        </p:nvSpPr>
        <p:spPr bwMode="auto">
          <a:xfrm>
            <a:off x="285750" y="5072063"/>
            <a:ext cx="4214813" cy="1474787"/>
          </a:xfrm>
          <a:prstGeom prst="rect">
            <a:avLst/>
          </a:prstGeom>
          <a:gradFill rotWithShape="1">
            <a:gsLst>
              <a:gs pos="0">
                <a:srgbClr val="FFCCFF"/>
              </a:gs>
              <a:gs pos="100000">
                <a:srgbClr val="FFFFFF"/>
              </a:gs>
            </a:gsLst>
            <a:path path="shape">
              <a:fillToRect l="50000" t="50000" r="50000" b="50000"/>
            </a:path>
          </a:gradFill>
          <a:ln w="9525">
            <a:solidFill>
              <a:schemeClr val="accent2"/>
            </a:solidFill>
            <a:miter lim="800000"/>
            <a:headEnd/>
            <a:tailEnd/>
          </a:ln>
        </p:spPr>
        <p:txBody>
          <a:bodyPr>
            <a:spAutoFit/>
          </a:bodyPr>
          <a:lstStyle>
            <a:lvl1pPr marL="1793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uk-UA" altLang="ru-RU" b="1"/>
              <a:t>Хакер - </a:t>
            </a:r>
            <a:r>
              <a:rPr lang="uk-UA" altLang="ru-RU"/>
              <a:t>тепер так називають людину, яка без дозволу  проникає до чужої</a:t>
            </a:r>
            <a:r>
              <a:rPr lang="en-US" altLang="ru-RU"/>
              <a:t> </a:t>
            </a:r>
            <a:r>
              <a:rPr lang="uk-UA" altLang="ru-RU"/>
              <a:t>комп'ютерної системи з наміром викрасти або зруйнувати дані. </a:t>
            </a:r>
          </a:p>
        </p:txBody>
      </p:sp>
      <p:graphicFrame>
        <p:nvGraphicFramePr>
          <p:cNvPr id="12" name="Схема 11"/>
          <p:cNvGraphicFramePr/>
          <p:nvPr/>
        </p:nvGraphicFramePr>
        <p:xfrm>
          <a:off x="4358869" y="2752371"/>
          <a:ext cx="4382467" cy="36869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320" name="AutoShape 8"/>
          <p:cNvSpPr>
            <a:spLocks noChangeArrowheads="1"/>
          </p:cNvSpPr>
          <p:nvPr/>
        </p:nvSpPr>
        <p:spPr bwMode="auto">
          <a:xfrm>
            <a:off x="285750" y="428625"/>
            <a:ext cx="8501063" cy="1095375"/>
          </a:xfrm>
          <a:prstGeom prst="roundRect">
            <a:avLst>
              <a:gd name="adj" fmla="val 16667"/>
            </a:avLst>
          </a:prstGeom>
          <a:gradFill rotWithShape="1">
            <a:gsLst>
              <a:gs pos="0">
                <a:schemeClr val="accent2"/>
              </a:gs>
              <a:gs pos="100000">
                <a:schemeClr val="accent2">
                  <a:gamma/>
                  <a:tint val="48235"/>
                  <a:invGamma/>
                </a:schemeClr>
              </a:gs>
            </a:gsLst>
            <a:lin ang="5400000" scaled="1"/>
          </a:gradFill>
          <a:ln w="9525">
            <a:solidFill>
              <a:schemeClr val="tx1"/>
            </a:solidFill>
            <a:round/>
            <a:headEnd/>
            <a:tailEnd/>
          </a:ln>
          <a:effectLst/>
        </p:spPr>
        <p:txBody>
          <a:bodyPr wrap="none" anchor="ctr"/>
          <a:lstStyle/>
          <a:p>
            <a:pPr algn="ctr" eaLnBrk="1" hangingPunct="1">
              <a:defRPr/>
            </a:pPr>
            <a:r>
              <a:rPr lang="uk-UA" sz="3600" b="1" dirty="0">
                <a:effectLst>
                  <a:outerShdw blurRad="38100" dist="38100" dir="2700000" algn="tl">
                    <a:srgbClr val="FFFFFF"/>
                  </a:outerShdw>
                </a:effectLst>
              </a:rPr>
              <a:t>Хто прагне проникнути до </a:t>
            </a:r>
          </a:p>
          <a:p>
            <a:pPr algn="ctr" eaLnBrk="1" hangingPunct="1">
              <a:defRPr/>
            </a:pPr>
            <a:r>
              <a:rPr lang="uk-UA" sz="3600" b="1" dirty="0">
                <a:effectLst>
                  <a:outerShdw blurRad="38100" dist="38100" dir="2700000" algn="tl">
                    <a:srgbClr val="FFFFFF"/>
                  </a:outerShdw>
                </a:effectLst>
              </a:rPr>
              <a:t>мого комп'ютера?</a:t>
            </a:r>
            <a:endParaRPr lang="ru-RU" sz="3600" b="1" dirty="0">
              <a:effectLst>
                <a:outerShdw blurRad="38100" dist="38100" dir="2700000" algn="tl">
                  <a:srgbClr val="FFFFFF"/>
                </a:outerShdw>
              </a:effectLst>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315">
                                            <p:bg/>
                                          </p:spTgt>
                                        </p:tgtEl>
                                        <p:attrNameLst>
                                          <p:attrName>style.visibility</p:attrName>
                                        </p:attrNameLst>
                                      </p:cBhvr>
                                      <p:to>
                                        <p:strVal val="visible"/>
                                      </p:to>
                                    </p:set>
                                    <p:anim calcmode="lin" valueType="num">
                                      <p:cBhvr additive="base">
                                        <p:cTn id="7" dur="500" fill="hold"/>
                                        <p:tgtEl>
                                          <p:spTgt spid="133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bg/>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calcmode="lin" valueType="num">
                                      <p:cBhvr additive="base">
                                        <p:cTn id="12"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15" presetClass="entr" presetSubtype="0" fill="hold" nodeType="afterEffect">
                                  <p:stCondLst>
                                    <p:cond delay="0"/>
                                  </p:stCondLst>
                                  <p:childTnLst>
                                    <p:set>
                                      <p:cBhvr>
                                        <p:cTn id="16" dur="1" fill="hold">
                                          <p:stCondLst>
                                            <p:cond delay="0"/>
                                          </p:stCondLst>
                                        </p:cTn>
                                        <p:tgtEl>
                                          <p:spTgt spid="13316"/>
                                        </p:tgtEl>
                                        <p:attrNameLst>
                                          <p:attrName>style.visibility</p:attrName>
                                        </p:attrNameLst>
                                      </p:cBhvr>
                                      <p:to>
                                        <p:strVal val="visible"/>
                                      </p:to>
                                    </p:set>
                                    <p:anim calcmode="lin" valueType="num">
                                      <p:cBhvr>
                                        <p:cTn id="17" dur="1000" fill="hold"/>
                                        <p:tgtEl>
                                          <p:spTgt spid="13316"/>
                                        </p:tgtEl>
                                        <p:attrNameLst>
                                          <p:attrName>ppt_w</p:attrName>
                                        </p:attrNameLst>
                                      </p:cBhvr>
                                      <p:tavLst>
                                        <p:tav tm="0">
                                          <p:val>
                                            <p:fltVal val="0"/>
                                          </p:val>
                                        </p:tav>
                                        <p:tav tm="100000">
                                          <p:val>
                                            <p:strVal val="#ppt_w"/>
                                          </p:val>
                                        </p:tav>
                                      </p:tavLst>
                                    </p:anim>
                                    <p:anim calcmode="lin" valueType="num">
                                      <p:cBhvr>
                                        <p:cTn id="18" dur="1000" fill="hold"/>
                                        <p:tgtEl>
                                          <p:spTgt spid="13316"/>
                                        </p:tgtEl>
                                        <p:attrNameLst>
                                          <p:attrName>ppt_h</p:attrName>
                                        </p:attrNameLst>
                                      </p:cBhvr>
                                      <p:tavLst>
                                        <p:tav tm="0">
                                          <p:val>
                                            <p:fltVal val="0"/>
                                          </p:val>
                                        </p:tav>
                                        <p:tav tm="100000">
                                          <p:val>
                                            <p:strVal val="#ppt_h"/>
                                          </p:val>
                                        </p:tav>
                                      </p:tavLst>
                                    </p:anim>
                                    <p:anim calcmode="lin" valueType="num">
                                      <p:cBhvr>
                                        <p:cTn id="19" dur="1000" fill="hold"/>
                                        <p:tgtEl>
                                          <p:spTgt spid="1331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3316"/>
                                        </p:tgtEl>
                                        <p:attrNameLst>
                                          <p:attrName>ppt_y</p:attrName>
                                        </p:attrNameLst>
                                      </p:cBhvr>
                                      <p:tavLst>
                                        <p:tav tm="0" fmla="#ppt_y+(sin(-2*pi*(1-$))*-#ppt_x+cos(-2*pi*(1-$))*(1-#ppt_y))*(1-$)">
                                          <p:val>
                                            <p:fltVal val="0"/>
                                          </p:val>
                                        </p:tav>
                                        <p:tav tm="100000">
                                          <p:val>
                                            <p:fltVal val="1"/>
                                          </p:val>
                                        </p:tav>
                                      </p:tavLst>
                                    </p:anim>
                                  </p:childTnLst>
                                </p:cTn>
                              </p:par>
                            </p:childTnLst>
                          </p:cTn>
                        </p:par>
                        <p:par>
                          <p:cTn id="21" fill="hold" nodeType="afterGroup">
                            <p:stCondLst>
                              <p:cond delay="2000"/>
                            </p:stCondLst>
                            <p:childTnLst>
                              <p:par>
                                <p:cTn id="22" presetID="15" presetClass="entr" presetSubtype="0" fill="hold" grpId="0" nodeType="afterEffect">
                                  <p:stCondLst>
                                    <p:cond delay="0"/>
                                  </p:stCondLst>
                                  <p:childTnLst>
                                    <p:set>
                                      <p:cBhvr>
                                        <p:cTn id="23" dur="1" fill="hold">
                                          <p:stCondLst>
                                            <p:cond delay="0"/>
                                          </p:stCondLst>
                                        </p:cTn>
                                        <p:tgtEl>
                                          <p:spTgt spid="13317"/>
                                        </p:tgtEl>
                                        <p:attrNameLst>
                                          <p:attrName>style.visibility</p:attrName>
                                        </p:attrNameLst>
                                      </p:cBhvr>
                                      <p:to>
                                        <p:strVal val="visible"/>
                                      </p:to>
                                    </p:set>
                                    <p:anim calcmode="lin" valueType="num">
                                      <p:cBhvr>
                                        <p:cTn id="24" dur="1000" fill="hold"/>
                                        <p:tgtEl>
                                          <p:spTgt spid="13317"/>
                                        </p:tgtEl>
                                        <p:attrNameLst>
                                          <p:attrName>ppt_w</p:attrName>
                                        </p:attrNameLst>
                                      </p:cBhvr>
                                      <p:tavLst>
                                        <p:tav tm="0">
                                          <p:val>
                                            <p:fltVal val="0"/>
                                          </p:val>
                                        </p:tav>
                                        <p:tav tm="100000">
                                          <p:val>
                                            <p:strVal val="#ppt_w"/>
                                          </p:val>
                                        </p:tav>
                                      </p:tavLst>
                                    </p:anim>
                                    <p:anim calcmode="lin" valueType="num">
                                      <p:cBhvr>
                                        <p:cTn id="25" dur="1000" fill="hold"/>
                                        <p:tgtEl>
                                          <p:spTgt spid="13317"/>
                                        </p:tgtEl>
                                        <p:attrNameLst>
                                          <p:attrName>ppt_h</p:attrName>
                                        </p:attrNameLst>
                                      </p:cBhvr>
                                      <p:tavLst>
                                        <p:tav tm="0">
                                          <p:val>
                                            <p:fltVal val="0"/>
                                          </p:val>
                                        </p:tav>
                                        <p:tav tm="100000">
                                          <p:val>
                                            <p:strVal val="#ppt_h"/>
                                          </p:val>
                                        </p:tav>
                                      </p:tavLst>
                                    </p:anim>
                                    <p:anim calcmode="lin" valueType="num">
                                      <p:cBhvr>
                                        <p:cTn id="26" dur="1000" fill="hold"/>
                                        <p:tgtEl>
                                          <p:spTgt spid="13317"/>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3317"/>
                                        </p:tgtEl>
                                        <p:attrNameLst>
                                          <p:attrName>ppt_y</p:attrName>
                                        </p:attrNameLst>
                                      </p:cBhvr>
                                      <p:tavLst>
                                        <p:tav tm="0" fmla="#ppt_y+(sin(-2*pi*(1-$))*-#ppt_x+cos(-2*pi*(1-$))*(1-#ppt_y))*(1-$)">
                                          <p:val>
                                            <p:fltVal val="0"/>
                                          </p:val>
                                        </p:tav>
                                        <p:tav tm="100000">
                                          <p:val>
                                            <p:fltVal val="1"/>
                                          </p:val>
                                        </p:tav>
                                      </p:tavLst>
                                    </p:anim>
                                  </p:childTnLst>
                                </p:cTn>
                              </p:par>
                            </p:childTnLst>
                          </p:cTn>
                        </p:par>
                        <p:par>
                          <p:cTn id="28" fill="hold" nodeType="afterGroup">
                            <p:stCondLst>
                              <p:cond delay="3000"/>
                            </p:stCondLst>
                            <p:childTnLst>
                              <p:par>
                                <p:cTn id="29" presetID="35"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style.rotation</p:attrName>
                                        </p:attrNameLst>
                                      </p:cBhvr>
                                      <p:tavLst>
                                        <p:tav tm="0">
                                          <p:val>
                                            <p:fltVal val="720"/>
                                          </p:val>
                                        </p:tav>
                                        <p:tav tm="100000">
                                          <p:val>
                                            <p:fltVal val="0"/>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nimBg="1"/>
      <p:bldP spid="13317" grpId="0" animBg="1"/>
      <p:bldGraphic spid="1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2786063" y="1643063"/>
            <a:ext cx="3286125" cy="3500437"/>
          </a:xfrm>
          <a:gradFill rotWithShape="1">
            <a:gsLst>
              <a:gs pos="0">
                <a:srgbClr val="FF66FF"/>
              </a:gs>
              <a:gs pos="100000">
                <a:srgbClr val="FF66FF">
                  <a:gamma/>
                  <a:tint val="0"/>
                  <a:invGamma/>
                </a:srgbClr>
              </a:gs>
            </a:gsLst>
            <a:path path="rect">
              <a:fillToRect l="100000" b="100000"/>
            </a:path>
          </a:gradFill>
          <a:ln>
            <a:solidFill>
              <a:schemeClr val="accent2"/>
            </a:solidFill>
          </a:ln>
        </p:spPr>
        <p:txBody>
          <a:bodyPr>
            <a:normAutofit fontScale="92500" lnSpcReduction="10000"/>
          </a:bodyPr>
          <a:lstStyle/>
          <a:p>
            <a:pPr marL="265176" indent="-265176" eaLnBrk="1" fontAlgn="auto" hangingPunct="1">
              <a:lnSpc>
                <a:spcPct val="80000"/>
              </a:lnSpc>
              <a:spcAft>
                <a:spcPts val="0"/>
              </a:spcAft>
              <a:buFont typeface="Wingdings" pitchFamily="2" charset="2"/>
              <a:buNone/>
              <a:defRPr/>
            </a:pPr>
            <a:r>
              <a:rPr lang="uk-UA" sz="1000" dirty="0" smtClean="0"/>
              <a:t>	</a:t>
            </a:r>
            <a:endParaRPr lang="uk-UA" sz="1000" b="1" dirty="0" smtClean="0"/>
          </a:p>
          <a:p>
            <a:pPr marL="180000" indent="-265176" eaLnBrk="1" fontAlgn="auto" hangingPunct="1">
              <a:lnSpc>
                <a:spcPct val="80000"/>
              </a:lnSpc>
              <a:spcAft>
                <a:spcPts val="0"/>
              </a:spcAft>
              <a:buFont typeface="Wingdings" pitchFamily="2" charset="2"/>
              <a:buNone/>
              <a:defRPr/>
            </a:pPr>
            <a:r>
              <a:rPr lang="uk-UA" sz="1000" b="1" dirty="0" smtClean="0"/>
              <a:t> </a:t>
            </a:r>
            <a:r>
              <a:rPr lang="en-US" sz="1000" b="1" dirty="0" smtClean="0"/>
              <a:t>	</a:t>
            </a:r>
            <a:r>
              <a:rPr lang="uk-UA" sz="1600" b="1" dirty="0" smtClean="0"/>
              <a:t>Трояни. </a:t>
            </a:r>
            <a:r>
              <a:rPr lang="uk-UA" sz="1600" dirty="0" smtClean="0"/>
              <a:t>Це шкідливі програми, які розповсюджуються шляхом обману. Так, вам може надійти електронною поштою лист, де буде сказано, що програма, яка знаходиться у вкладенні, виконує якусь корисну функцію. Якщо ви  запустите її на виконання, ваш комп'ютер буде заражений. Троянські коні відкривають </a:t>
            </a:r>
            <a:r>
              <a:rPr lang="uk-UA" sz="1600" dirty="0" err="1" smtClean="0"/>
              <a:t>хакерам</a:t>
            </a:r>
            <a:r>
              <a:rPr lang="uk-UA" sz="1600" dirty="0" smtClean="0"/>
              <a:t> доступ до системи, можуть спричинити руйнування інших та виконання інших програм.</a:t>
            </a:r>
            <a:endParaRPr lang="ru-RU" sz="1000" dirty="0" smtClean="0"/>
          </a:p>
        </p:txBody>
      </p:sp>
      <p:pic>
        <p:nvPicPr>
          <p:cNvPr id="14340" name="Picture 7" descr="http://soft-warezportal.ru/uploads/posts/2009-02/123431639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38576">
            <a:off x="6165850" y="1773238"/>
            <a:ext cx="2143125"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7"/>
          <p:cNvSpPr txBox="1">
            <a:spLocks noChangeArrowheads="1"/>
          </p:cNvSpPr>
          <p:nvPr/>
        </p:nvSpPr>
        <p:spPr bwMode="auto">
          <a:xfrm>
            <a:off x="357188" y="5214938"/>
            <a:ext cx="4572000" cy="1416050"/>
          </a:xfrm>
          <a:prstGeom prst="rect">
            <a:avLst/>
          </a:prstGeom>
          <a:gradFill rotWithShape="1">
            <a:gsLst>
              <a:gs pos="0">
                <a:srgbClr val="FF66FF"/>
              </a:gs>
              <a:gs pos="100000">
                <a:srgbClr val="FFFFFF"/>
              </a:gs>
            </a:gsLst>
            <a:path path="rect">
              <a:fillToRect t="100000" r="100000"/>
            </a:path>
          </a:gradFill>
          <a:ln w="9525">
            <a:solidFill>
              <a:schemeClr val="accent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chemeClr val="bg2"/>
              </a:buClr>
              <a:buSzPct val="75000"/>
              <a:buFont typeface="Wingdings" pitchFamily="2" charset="2"/>
              <a:buNone/>
            </a:pPr>
            <a:r>
              <a:rPr lang="uk-UA" altLang="ru-RU" b="1"/>
              <a:t>Перевантаження сайту або мережі. </a:t>
            </a:r>
            <a:r>
              <a:rPr lang="uk-UA" altLang="ru-RU"/>
              <a:t>Генеруючи багато запитів довільного змісту  до сайту або мережі, хакер збільшує їхнє робоче навантаження внаслідок чого цей сайт або мережа не можуть нормально функціонувати.</a:t>
            </a:r>
            <a:endParaRPr lang="ru-RU" altLang="ru-RU"/>
          </a:p>
        </p:txBody>
      </p:sp>
      <p:pic>
        <p:nvPicPr>
          <p:cNvPr id="1434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928813"/>
            <a:ext cx="23653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descr="http://www.3dnews.ru/_imgdata/img/2007/12/21/6888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6655">
            <a:off x="5883275" y="3535363"/>
            <a:ext cx="318293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9" descr="http://www.nothing2hide.net/blog/wp-content/uploads/2007/05/fox_prim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797425"/>
            <a:ext cx="2928937"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AutoShape 10"/>
          <p:cNvSpPr>
            <a:spLocks noChangeArrowheads="1"/>
          </p:cNvSpPr>
          <p:nvPr/>
        </p:nvSpPr>
        <p:spPr bwMode="auto">
          <a:xfrm>
            <a:off x="395288" y="404813"/>
            <a:ext cx="8462962" cy="1166812"/>
          </a:xfrm>
          <a:prstGeom prst="roundRect">
            <a:avLst>
              <a:gd name="adj" fmla="val 16667"/>
            </a:avLst>
          </a:prstGeom>
          <a:gradFill rotWithShape="1">
            <a:gsLst>
              <a:gs pos="0">
                <a:schemeClr val="accent2"/>
              </a:gs>
              <a:gs pos="100000">
                <a:schemeClr val="accent2">
                  <a:gamma/>
                  <a:tint val="48235"/>
                  <a:invGamma/>
                </a:schemeClr>
              </a:gs>
            </a:gsLst>
            <a:lin ang="5400000" scaled="1"/>
          </a:gradFill>
          <a:ln w="9525">
            <a:solidFill>
              <a:schemeClr val="tx1"/>
            </a:solidFill>
            <a:round/>
            <a:headEnd/>
            <a:tailEnd/>
          </a:ln>
          <a:effectLst/>
        </p:spPr>
        <p:txBody>
          <a:bodyPr wrap="none" anchor="ctr"/>
          <a:lstStyle/>
          <a:p>
            <a:pPr algn="ctr" eaLnBrk="1" hangingPunct="1">
              <a:defRPr/>
            </a:pPr>
            <a:r>
              <a:rPr lang="uk-UA" sz="3600" b="1" dirty="0">
                <a:effectLst>
                  <a:outerShdw blurRad="38100" dist="38100" dir="2700000" algn="tl">
                    <a:srgbClr val="FFFFFF"/>
                  </a:outerShdw>
                </a:effectLst>
              </a:rPr>
              <a:t>Способи проникнення </a:t>
            </a:r>
            <a:r>
              <a:rPr lang="uk-UA" sz="3600" b="1" dirty="0" err="1">
                <a:effectLst>
                  <a:outerShdw blurRad="38100" dist="38100" dir="2700000" algn="tl">
                    <a:srgbClr val="FFFFFF"/>
                  </a:outerShdw>
                </a:effectLst>
              </a:rPr>
              <a:t>Хакерів</a:t>
            </a:r>
            <a:r>
              <a:rPr lang="uk-UA" sz="3600" b="1" dirty="0">
                <a:effectLst>
                  <a:outerShdw blurRad="38100" dist="38100" dir="2700000" algn="tl">
                    <a:srgbClr val="FFFFFF"/>
                  </a:outerShdw>
                </a:effectLst>
              </a:rPr>
              <a:t> </a:t>
            </a:r>
          </a:p>
          <a:p>
            <a:pPr algn="ctr" eaLnBrk="1" hangingPunct="1">
              <a:defRPr/>
            </a:pPr>
            <a:r>
              <a:rPr lang="uk-UA" sz="3600" b="1" dirty="0">
                <a:effectLst>
                  <a:outerShdw blurRad="38100" dist="38100" dir="2700000" algn="tl">
                    <a:srgbClr val="FFFFFF"/>
                  </a:outerShdw>
                </a:effectLst>
              </a:rPr>
              <a:t>до чужих систем</a:t>
            </a:r>
            <a:endParaRPr lang="ru-RU" sz="3600" b="1" dirty="0">
              <a:effectLst>
                <a:outerShdw blurRad="38100" dist="38100" dir="2700000" algn="tl">
                  <a:srgbClr val="FFFFFF"/>
                </a:outerShdw>
              </a:effectLs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338">
                                            <p:bg/>
                                          </p:spTgt>
                                        </p:tgtEl>
                                        <p:attrNameLst>
                                          <p:attrName>style.visibility</p:attrName>
                                        </p:attrNameLst>
                                      </p:cBhvr>
                                      <p:to>
                                        <p:strVal val="visible"/>
                                      </p:to>
                                    </p:set>
                                    <p:animEffect transition="in" filter="wipe(down)">
                                      <p:cBhvr>
                                        <p:cTn id="7" dur="290">
                                          <p:stCondLst>
                                            <p:cond delay="0"/>
                                          </p:stCondLst>
                                        </p:cTn>
                                        <p:tgtEl>
                                          <p:spTgt spid="14338">
                                            <p:bg/>
                                          </p:spTgt>
                                        </p:tgtEl>
                                      </p:cBhvr>
                                    </p:animEffect>
                                    <p:anim calcmode="lin" valueType="num">
                                      <p:cBhvr>
                                        <p:cTn id="8" dur="911" tmFilter="0,0; 0.14,0.36; 0.43,0.73; 0.71,0.91; 1.0,1.0">
                                          <p:stCondLst>
                                            <p:cond delay="0"/>
                                          </p:stCondLst>
                                        </p:cTn>
                                        <p:tgtEl>
                                          <p:spTgt spid="14338">
                                            <p:bg/>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4338">
                                            <p:bg/>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4338">
                                            <p:bg/>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4338">
                                            <p:bg/>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4338">
                                            <p:bg/>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4338">
                                            <p:bg/>
                                          </p:spTgt>
                                        </p:tgtEl>
                                      </p:cBhvr>
                                      <p:to x="100000" y="60000"/>
                                    </p:animScale>
                                    <p:animScale>
                                      <p:cBhvr>
                                        <p:cTn id="14" dur="83" decel="50000">
                                          <p:stCondLst>
                                            <p:cond delay="338"/>
                                          </p:stCondLst>
                                        </p:cTn>
                                        <p:tgtEl>
                                          <p:spTgt spid="14338">
                                            <p:bg/>
                                          </p:spTgt>
                                        </p:tgtEl>
                                      </p:cBhvr>
                                      <p:to x="100000" y="100000"/>
                                    </p:animScale>
                                    <p:animScale>
                                      <p:cBhvr>
                                        <p:cTn id="15" dur="13">
                                          <p:stCondLst>
                                            <p:cond delay="656"/>
                                          </p:stCondLst>
                                        </p:cTn>
                                        <p:tgtEl>
                                          <p:spTgt spid="14338">
                                            <p:bg/>
                                          </p:spTgt>
                                        </p:tgtEl>
                                      </p:cBhvr>
                                      <p:to x="100000" y="80000"/>
                                    </p:animScale>
                                    <p:animScale>
                                      <p:cBhvr>
                                        <p:cTn id="16" dur="83" decel="50000">
                                          <p:stCondLst>
                                            <p:cond delay="669"/>
                                          </p:stCondLst>
                                        </p:cTn>
                                        <p:tgtEl>
                                          <p:spTgt spid="14338">
                                            <p:bg/>
                                          </p:spTgt>
                                        </p:tgtEl>
                                      </p:cBhvr>
                                      <p:to x="100000" y="100000"/>
                                    </p:animScale>
                                    <p:animScale>
                                      <p:cBhvr>
                                        <p:cTn id="17" dur="13">
                                          <p:stCondLst>
                                            <p:cond delay="821"/>
                                          </p:stCondLst>
                                        </p:cTn>
                                        <p:tgtEl>
                                          <p:spTgt spid="14338">
                                            <p:bg/>
                                          </p:spTgt>
                                        </p:tgtEl>
                                      </p:cBhvr>
                                      <p:to x="100000" y="90000"/>
                                    </p:animScale>
                                    <p:animScale>
                                      <p:cBhvr>
                                        <p:cTn id="18" dur="83" decel="50000">
                                          <p:stCondLst>
                                            <p:cond delay="834"/>
                                          </p:stCondLst>
                                        </p:cTn>
                                        <p:tgtEl>
                                          <p:spTgt spid="14338">
                                            <p:bg/>
                                          </p:spTgt>
                                        </p:tgtEl>
                                      </p:cBhvr>
                                      <p:to x="100000" y="100000"/>
                                    </p:animScale>
                                    <p:animScale>
                                      <p:cBhvr>
                                        <p:cTn id="19" dur="13">
                                          <p:stCondLst>
                                            <p:cond delay="904"/>
                                          </p:stCondLst>
                                        </p:cTn>
                                        <p:tgtEl>
                                          <p:spTgt spid="14338">
                                            <p:bg/>
                                          </p:spTgt>
                                        </p:tgtEl>
                                      </p:cBhvr>
                                      <p:to x="100000" y="95000"/>
                                    </p:animScale>
                                    <p:animScale>
                                      <p:cBhvr>
                                        <p:cTn id="20" dur="83" decel="50000">
                                          <p:stCondLst>
                                            <p:cond delay="917"/>
                                          </p:stCondLst>
                                        </p:cTn>
                                        <p:tgtEl>
                                          <p:spTgt spid="14338">
                                            <p:bg/>
                                          </p:spTgt>
                                        </p:tgtEl>
                                      </p:cBhvr>
                                      <p:to x="100000" y="100000"/>
                                    </p:animScale>
                                  </p:childTnLst>
                                </p:cTn>
                              </p:par>
                            </p:childTnLst>
                          </p:cTn>
                        </p:par>
                        <p:par>
                          <p:cTn id="21" fill="hold" nodeType="afterGroup">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14338">
                                            <p:txEl>
                                              <p:pRg st="0" end="0"/>
                                            </p:txEl>
                                          </p:spTgt>
                                        </p:tgtEl>
                                        <p:attrNameLst>
                                          <p:attrName>style.visibility</p:attrName>
                                        </p:attrNameLst>
                                      </p:cBhvr>
                                      <p:to>
                                        <p:strVal val="visible"/>
                                      </p:to>
                                    </p:set>
                                    <p:animEffect transition="in" filter="wipe(down)">
                                      <p:cBhvr>
                                        <p:cTn id="24" dur="290">
                                          <p:stCondLst>
                                            <p:cond delay="0"/>
                                          </p:stCondLst>
                                        </p:cTn>
                                        <p:tgtEl>
                                          <p:spTgt spid="14338">
                                            <p:txEl>
                                              <p:pRg st="0" end="0"/>
                                            </p:txEl>
                                          </p:spTgt>
                                        </p:tgtEl>
                                      </p:cBhvr>
                                    </p:animEffect>
                                    <p:anim calcmode="lin" valueType="num">
                                      <p:cBhvr>
                                        <p:cTn id="25" dur="911" tmFilter="0,0; 0.14,0.36; 0.43,0.73; 0.71,0.91; 1.0,1.0">
                                          <p:stCondLst>
                                            <p:cond delay="0"/>
                                          </p:stCondLst>
                                        </p:cTn>
                                        <p:tgtEl>
                                          <p:spTgt spid="14338">
                                            <p:txEl>
                                              <p:pRg st="0" end="0"/>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14338">
                                            <p:txEl>
                                              <p:pRg st="0" end="0"/>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14338">
                                            <p:txEl>
                                              <p:pRg st="0" end="0"/>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14338">
                                            <p:txEl>
                                              <p:pRg st="0" end="0"/>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14338">
                                            <p:txEl>
                                              <p:pRg st="0" end="0"/>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14338">
                                            <p:txEl>
                                              <p:pRg st="0" end="0"/>
                                            </p:txEl>
                                          </p:spTgt>
                                        </p:tgtEl>
                                      </p:cBhvr>
                                      <p:to x="100000" y="60000"/>
                                    </p:animScale>
                                    <p:animScale>
                                      <p:cBhvr>
                                        <p:cTn id="31" dur="83" decel="50000">
                                          <p:stCondLst>
                                            <p:cond delay="338"/>
                                          </p:stCondLst>
                                        </p:cTn>
                                        <p:tgtEl>
                                          <p:spTgt spid="14338">
                                            <p:txEl>
                                              <p:pRg st="0" end="0"/>
                                            </p:txEl>
                                          </p:spTgt>
                                        </p:tgtEl>
                                      </p:cBhvr>
                                      <p:to x="100000" y="100000"/>
                                    </p:animScale>
                                    <p:animScale>
                                      <p:cBhvr>
                                        <p:cTn id="32" dur="13">
                                          <p:stCondLst>
                                            <p:cond delay="656"/>
                                          </p:stCondLst>
                                        </p:cTn>
                                        <p:tgtEl>
                                          <p:spTgt spid="14338">
                                            <p:txEl>
                                              <p:pRg st="0" end="0"/>
                                            </p:txEl>
                                          </p:spTgt>
                                        </p:tgtEl>
                                      </p:cBhvr>
                                      <p:to x="100000" y="80000"/>
                                    </p:animScale>
                                    <p:animScale>
                                      <p:cBhvr>
                                        <p:cTn id="33" dur="83" decel="50000">
                                          <p:stCondLst>
                                            <p:cond delay="669"/>
                                          </p:stCondLst>
                                        </p:cTn>
                                        <p:tgtEl>
                                          <p:spTgt spid="14338">
                                            <p:txEl>
                                              <p:pRg st="0" end="0"/>
                                            </p:txEl>
                                          </p:spTgt>
                                        </p:tgtEl>
                                      </p:cBhvr>
                                      <p:to x="100000" y="100000"/>
                                    </p:animScale>
                                    <p:animScale>
                                      <p:cBhvr>
                                        <p:cTn id="34" dur="13">
                                          <p:stCondLst>
                                            <p:cond delay="821"/>
                                          </p:stCondLst>
                                        </p:cTn>
                                        <p:tgtEl>
                                          <p:spTgt spid="14338">
                                            <p:txEl>
                                              <p:pRg st="0" end="0"/>
                                            </p:txEl>
                                          </p:spTgt>
                                        </p:tgtEl>
                                      </p:cBhvr>
                                      <p:to x="100000" y="90000"/>
                                    </p:animScale>
                                    <p:animScale>
                                      <p:cBhvr>
                                        <p:cTn id="35" dur="83" decel="50000">
                                          <p:stCondLst>
                                            <p:cond delay="834"/>
                                          </p:stCondLst>
                                        </p:cTn>
                                        <p:tgtEl>
                                          <p:spTgt spid="14338">
                                            <p:txEl>
                                              <p:pRg st="0" end="0"/>
                                            </p:txEl>
                                          </p:spTgt>
                                        </p:tgtEl>
                                      </p:cBhvr>
                                      <p:to x="100000" y="100000"/>
                                    </p:animScale>
                                    <p:animScale>
                                      <p:cBhvr>
                                        <p:cTn id="36" dur="13">
                                          <p:stCondLst>
                                            <p:cond delay="904"/>
                                          </p:stCondLst>
                                        </p:cTn>
                                        <p:tgtEl>
                                          <p:spTgt spid="14338">
                                            <p:txEl>
                                              <p:pRg st="0" end="0"/>
                                            </p:txEl>
                                          </p:spTgt>
                                        </p:tgtEl>
                                      </p:cBhvr>
                                      <p:to x="100000" y="95000"/>
                                    </p:animScale>
                                    <p:animScale>
                                      <p:cBhvr>
                                        <p:cTn id="37" dur="83" decel="50000">
                                          <p:stCondLst>
                                            <p:cond delay="917"/>
                                          </p:stCondLst>
                                        </p:cTn>
                                        <p:tgtEl>
                                          <p:spTgt spid="14338">
                                            <p:txEl>
                                              <p:pRg st="0" end="0"/>
                                            </p:txEl>
                                          </p:spTgt>
                                        </p:tgtEl>
                                      </p:cBhvr>
                                      <p:to x="100000" y="100000"/>
                                    </p:animScale>
                                  </p:childTnLst>
                                </p:cTn>
                              </p:par>
                            </p:childTnLst>
                          </p:cTn>
                        </p:par>
                        <p:par>
                          <p:cTn id="38" fill="hold" nodeType="afterGroup">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14338">
                                            <p:txEl>
                                              <p:pRg st="1" end="1"/>
                                            </p:txEl>
                                          </p:spTgt>
                                        </p:tgtEl>
                                        <p:attrNameLst>
                                          <p:attrName>style.visibility</p:attrName>
                                        </p:attrNameLst>
                                      </p:cBhvr>
                                      <p:to>
                                        <p:strVal val="visible"/>
                                      </p:to>
                                    </p:set>
                                    <p:animEffect transition="in" filter="wipe(down)">
                                      <p:cBhvr>
                                        <p:cTn id="41" dur="290">
                                          <p:stCondLst>
                                            <p:cond delay="0"/>
                                          </p:stCondLst>
                                        </p:cTn>
                                        <p:tgtEl>
                                          <p:spTgt spid="14338">
                                            <p:txEl>
                                              <p:pRg st="1" end="1"/>
                                            </p:txEl>
                                          </p:spTgt>
                                        </p:tgtEl>
                                      </p:cBhvr>
                                    </p:animEffect>
                                    <p:anim calcmode="lin" valueType="num">
                                      <p:cBhvr>
                                        <p:cTn id="42" dur="911" tmFilter="0,0; 0.14,0.36; 0.43,0.73; 0.71,0.91; 1.0,1.0">
                                          <p:stCondLst>
                                            <p:cond delay="0"/>
                                          </p:stCondLst>
                                        </p:cTn>
                                        <p:tgtEl>
                                          <p:spTgt spid="14338">
                                            <p:txEl>
                                              <p:pRg st="1" end="1"/>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4338">
                                            <p:txEl>
                                              <p:pRg st="1" end="1"/>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4338">
                                            <p:txEl>
                                              <p:pRg st="1" end="1"/>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4338">
                                            <p:txEl>
                                              <p:pRg st="1" end="1"/>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4338">
                                            <p:txEl>
                                              <p:pRg st="1" end="1"/>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14338">
                                            <p:txEl>
                                              <p:pRg st="1" end="1"/>
                                            </p:txEl>
                                          </p:spTgt>
                                        </p:tgtEl>
                                      </p:cBhvr>
                                      <p:to x="100000" y="60000"/>
                                    </p:animScale>
                                    <p:animScale>
                                      <p:cBhvr>
                                        <p:cTn id="48" dur="83" decel="50000">
                                          <p:stCondLst>
                                            <p:cond delay="338"/>
                                          </p:stCondLst>
                                        </p:cTn>
                                        <p:tgtEl>
                                          <p:spTgt spid="14338">
                                            <p:txEl>
                                              <p:pRg st="1" end="1"/>
                                            </p:txEl>
                                          </p:spTgt>
                                        </p:tgtEl>
                                      </p:cBhvr>
                                      <p:to x="100000" y="100000"/>
                                    </p:animScale>
                                    <p:animScale>
                                      <p:cBhvr>
                                        <p:cTn id="49" dur="13">
                                          <p:stCondLst>
                                            <p:cond delay="656"/>
                                          </p:stCondLst>
                                        </p:cTn>
                                        <p:tgtEl>
                                          <p:spTgt spid="14338">
                                            <p:txEl>
                                              <p:pRg st="1" end="1"/>
                                            </p:txEl>
                                          </p:spTgt>
                                        </p:tgtEl>
                                      </p:cBhvr>
                                      <p:to x="100000" y="80000"/>
                                    </p:animScale>
                                    <p:animScale>
                                      <p:cBhvr>
                                        <p:cTn id="50" dur="83" decel="50000">
                                          <p:stCondLst>
                                            <p:cond delay="669"/>
                                          </p:stCondLst>
                                        </p:cTn>
                                        <p:tgtEl>
                                          <p:spTgt spid="14338">
                                            <p:txEl>
                                              <p:pRg st="1" end="1"/>
                                            </p:txEl>
                                          </p:spTgt>
                                        </p:tgtEl>
                                      </p:cBhvr>
                                      <p:to x="100000" y="100000"/>
                                    </p:animScale>
                                    <p:animScale>
                                      <p:cBhvr>
                                        <p:cTn id="51" dur="13">
                                          <p:stCondLst>
                                            <p:cond delay="821"/>
                                          </p:stCondLst>
                                        </p:cTn>
                                        <p:tgtEl>
                                          <p:spTgt spid="14338">
                                            <p:txEl>
                                              <p:pRg st="1" end="1"/>
                                            </p:txEl>
                                          </p:spTgt>
                                        </p:tgtEl>
                                      </p:cBhvr>
                                      <p:to x="100000" y="90000"/>
                                    </p:animScale>
                                    <p:animScale>
                                      <p:cBhvr>
                                        <p:cTn id="52" dur="83" decel="50000">
                                          <p:stCondLst>
                                            <p:cond delay="834"/>
                                          </p:stCondLst>
                                        </p:cTn>
                                        <p:tgtEl>
                                          <p:spTgt spid="14338">
                                            <p:txEl>
                                              <p:pRg st="1" end="1"/>
                                            </p:txEl>
                                          </p:spTgt>
                                        </p:tgtEl>
                                      </p:cBhvr>
                                      <p:to x="100000" y="100000"/>
                                    </p:animScale>
                                    <p:animScale>
                                      <p:cBhvr>
                                        <p:cTn id="53" dur="13">
                                          <p:stCondLst>
                                            <p:cond delay="904"/>
                                          </p:stCondLst>
                                        </p:cTn>
                                        <p:tgtEl>
                                          <p:spTgt spid="14338">
                                            <p:txEl>
                                              <p:pRg st="1" end="1"/>
                                            </p:txEl>
                                          </p:spTgt>
                                        </p:tgtEl>
                                      </p:cBhvr>
                                      <p:to x="100000" y="95000"/>
                                    </p:animScale>
                                    <p:animScale>
                                      <p:cBhvr>
                                        <p:cTn id="54" dur="83" decel="50000">
                                          <p:stCondLst>
                                            <p:cond delay="917"/>
                                          </p:stCondLst>
                                        </p:cTn>
                                        <p:tgtEl>
                                          <p:spTgt spid="14338">
                                            <p:txEl>
                                              <p:pRg st="1" end="1"/>
                                            </p:txEl>
                                          </p:spTgt>
                                        </p:tgtEl>
                                      </p:cBhvr>
                                      <p:to x="100000" y="100000"/>
                                    </p:animScale>
                                  </p:childTnLst>
                                </p:cTn>
                              </p:par>
                            </p:childTnLst>
                          </p:cTn>
                        </p:par>
                        <p:par>
                          <p:cTn id="55" fill="hold" nodeType="afterGroup">
                            <p:stCondLst>
                              <p:cond delay="3000"/>
                            </p:stCondLst>
                            <p:childTnLst>
                              <p:par>
                                <p:cTn id="56" presetID="48" presetClass="entr" presetSubtype="0" accel="50000" fill="hold" nodeType="afterEffect">
                                  <p:stCondLst>
                                    <p:cond delay="0"/>
                                  </p:stCondLst>
                                  <p:childTnLst>
                                    <p:set>
                                      <p:cBhvr>
                                        <p:cTn id="57" dur="1" fill="hold">
                                          <p:stCondLst>
                                            <p:cond delay="0"/>
                                          </p:stCondLst>
                                        </p:cTn>
                                        <p:tgtEl>
                                          <p:spTgt spid="14342"/>
                                        </p:tgtEl>
                                        <p:attrNameLst>
                                          <p:attrName>style.visibility</p:attrName>
                                        </p:attrNameLst>
                                      </p:cBhvr>
                                      <p:to>
                                        <p:strVal val="visible"/>
                                      </p:to>
                                    </p:set>
                                    <p:anim calcmode="lin" valueType="num">
                                      <p:cBhvr>
                                        <p:cTn id="58" dur="1000" fill="hold"/>
                                        <p:tgtEl>
                                          <p:spTgt spid="143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1000" fill="hold"/>
                                        <p:tgtEl>
                                          <p:spTgt spid="14342"/>
                                        </p:tgtEl>
                                        <p:attrNameLst>
                                          <p:attrName>ppt_x</p:attrName>
                                        </p:attrNameLst>
                                      </p:cBhvr>
                                      <p:tavLst>
                                        <p:tav tm="0">
                                          <p:val>
                                            <p:fltVal val="-1"/>
                                          </p:val>
                                        </p:tav>
                                        <p:tav tm="50000">
                                          <p:val>
                                            <p:fltVal val="0.95"/>
                                          </p:val>
                                        </p:tav>
                                        <p:tav tm="100000">
                                          <p:val>
                                            <p:strVal val="#ppt_x"/>
                                          </p:val>
                                        </p:tav>
                                      </p:tavLst>
                                    </p:anim>
                                    <p:anim calcmode="lin" valueType="num">
                                      <p:cBhvr>
                                        <p:cTn id="60" dur="1000" fill="hold"/>
                                        <p:tgtEl>
                                          <p:spTgt spid="14342"/>
                                        </p:tgtEl>
                                        <p:attrNameLst>
                                          <p:attrName>ppt_y</p:attrName>
                                        </p:attrNameLst>
                                      </p:cBhvr>
                                      <p:tavLst>
                                        <p:tav tm="0">
                                          <p:val>
                                            <p:strVal val="#ppt_y"/>
                                          </p:val>
                                        </p:tav>
                                        <p:tav tm="100000">
                                          <p:val>
                                            <p:strVal val="#ppt_y"/>
                                          </p:val>
                                        </p:tav>
                                      </p:tavLst>
                                    </p:anim>
                                    <p:animEffect transition="in" filter="fade">
                                      <p:cBhvr>
                                        <p:cTn id="61" dur="1000"/>
                                        <p:tgtEl>
                                          <p:spTgt spid="14342"/>
                                        </p:tgtEl>
                                      </p:cBhvr>
                                    </p:animEffect>
                                  </p:childTnLst>
                                </p:cTn>
                              </p:par>
                            </p:childTnLst>
                          </p:cTn>
                        </p:par>
                        <p:par>
                          <p:cTn id="62" fill="hold" nodeType="afterGroup">
                            <p:stCondLst>
                              <p:cond delay="4000"/>
                            </p:stCondLst>
                            <p:childTnLst>
                              <p:par>
                                <p:cTn id="63" presetID="48" presetClass="entr" presetSubtype="0" accel="50000" fill="hold" nodeType="afterEffect">
                                  <p:stCondLst>
                                    <p:cond delay="0"/>
                                  </p:stCondLst>
                                  <p:childTnLst>
                                    <p:set>
                                      <p:cBhvr>
                                        <p:cTn id="64" dur="1" fill="hold">
                                          <p:stCondLst>
                                            <p:cond delay="0"/>
                                          </p:stCondLst>
                                        </p:cTn>
                                        <p:tgtEl>
                                          <p:spTgt spid="14340"/>
                                        </p:tgtEl>
                                        <p:attrNameLst>
                                          <p:attrName>style.visibility</p:attrName>
                                        </p:attrNameLst>
                                      </p:cBhvr>
                                      <p:to>
                                        <p:strVal val="visible"/>
                                      </p:to>
                                    </p:set>
                                    <p:anim calcmode="lin" valueType="num">
                                      <p:cBhvr>
                                        <p:cTn id="65" dur="1000" fill="hold"/>
                                        <p:tgtEl>
                                          <p:spTgt spid="1434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14340"/>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14340"/>
                                        </p:tgtEl>
                                        <p:attrNameLst>
                                          <p:attrName>ppt_y</p:attrName>
                                        </p:attrNameLst>
                                      </p:cBhvr>
                                      <p:tavLst>
                                        <p:tav tm="0">
                                          <p:val>
                                            <p:strVal val="#ppt_y"/>
                                          </p:val>
                                        </p:tav>
                                        <p:tav tm="100000">
                                          <p:val>
                                            <p:strVal val="#ppt_y"/>
                                          </p:val>
                                        </p:tav>
                                      </p:tavLst>
                                    </p:anim>
                                    <p:animEffect transition="in" filter="fade">
                                      <p:cBhvr>
                                        <p:cTn id="68" dur="1000"/>
                                        <p:tgtEl>
                                          <p:spTgt spid="14340"/>
                                        </p:tgtEl>
                                      </p:cBhvr>
                                    </p:animEffect>
                                  </p:childTnLst>
                                </p:cTn>
                              </p:par>
                            </p:childTnLst>
                          </p:cTn>
                        </p:par>
                        <p:par>
                          <p:cTn id="69" fill="hold" nodeType="afterGroup">
                            <p:stCondLst>
                              <p:cond delay="5000"/>
                            </p:stCondLst>
                            <p:childTnLst>
                              <p:par>
                                <p:cTn id="70" presetID="48" presetClass="entr" presetSubtype="0" accel="50000" fill="hold" nodeType="afterEffect">
                                  <p:stCondLst>
                                    <p:cond delay="0"/>
                                  </p:stCondLst>
                                  <p:childTnLst>
                                    <p:set>
                                      <p:cBhvr>
                                        <p:cTn id="71" dur="1" fill="hold">
                                          <p:stCondLst>
                                            <p:cond delay="0"/>
                                          </p:stCondLst>
                                        </p:cTn>
                                        <p:tgtEl>
                                          <p:spTgt spid="14343"/>
                                        </p:tgtEl>
                                        <p:attrNameLst>
                                          <p:attrName>style.visibility</p:attrName>
                                        </p:attrNameLst>
                                      </p:cBhvr>
                                      <p:to>
                                        <p:strVal val="visible"/>
                                      </p:to>
                                    </p:set>
                                    <p:anim calcmode="lin" valueType="num">
                                      <p:cBhvr>
                                        <p:cTn id="72" dur="1000" fill="hold"/>
                                        <p:tgtEl>
                                          <p:spTgt spid="1434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3" dur="1000" fill="hold"/>
                                        <p:tgtEl>
                                          <p:spTgt spid="14343"/>
                                        </p:tgtEl>
                                        <p:attrNameLst>
                                          <p:attrName>ppt_x</p:attrName>
                                        </p:attrNameLst>
                                      </p:cBhvr>
                                      <p:tavLst>
                                        <p:tav tm="0">
                                          <p:val>
                                            <p:fltVal val="-1"/>
                                          </p:val>
                                        </p:tav>
                                        <p:tav tm="50000">
                                          <p:val>
                                            <p:fltVal val="0.95"/>
                                          </p:val>
                                        </p:tav>
                                        <p:tav tm="100000">
                                          <p:val>
                                            <p:strVal val="#ppt_x"/>
                                          </p:val>
                                        </p:tav>
                                      </p:tavLst>
                                    </p:anim>
                                    <p:anim calcmode="lin" valueType="num">
                                      <p:cBhvr>
                                        <p:cTn id="74" dur="1000" fill="hold"/>
                                        <p:tgtEl>
                                          <p:spTgt spid="14343"/>
                                        </p:tgtEl>
                                        <p:attrNameLst>
                                          <p:attrName>ppt_y</p:attrName>
                                        </p:attrNameLst>
                                      </p:cBhvr>
                                      <p:tavLst>
                                        <p:tav tm="0">
                                          <p:val>
                                            <p:strVal val="#ppt_y"/>
                                          </p:val>
                                        </p:tav>
                                        <p:tav tm="100000">
                                          <p:val>
                                            <p:strVal val="#ppt_y"/>
                                          </p:val>
                                        </p:tav>
                                      </p:tavLst>
                                    </p:anim>
                                    <p:animEffect transition="in" filter="fade">
                                      <p:cBhvr>
                                        <p:cTn id="75" dur="1000"/>
                                        <p:tgtEl>
                                          <p:spTgt spid="14343"/>
                                        </p:tgtEl>
                                      </p:cBhvr>
                                    </p:animEffect>
                                  </p:childTnLst>
                                </p:cTn>
                              </p:par>
                            </p:childTnLst>
                          </p:cTn>
                        </p:par>
                        <p:par>
                          <p:cTn id="76" fill="hold" nodeType="afterGroup">
                            <p:stCondLst>
                              <p:cond delay="6000"/>
                            </p:stCondLst>
                            <p:childTnLst>
                              <p:par>
                                <p:cTn id="77" presetID="18" presetClass="entr" presetSubtype="12" fill="hold" grpId="0" nodeType="afterEffect">
                                  <p:stCondLst>
                                    <p:cond delay="0"/>
                                  </p:stCondLst>
                                  <p:childTnLst>
                                    <p:set>
                                      <p:cBhvr>
                                        <p:cTn id="78" dur="1" fill="hold">
                                          <p:stCondLst>
                                            <p:cond delay="0"/>
                                          </p:stCondLst>
                                        </p:cTn>
                                        <p:tgtEl>
                                          <p:spTgt spid="14341"/>
                                        </p:tgtEl>
                                        <p:attrNameLst>
                                          <p:attrName>style.visibility</p:attrName>
                                        </p:attrNameLst>
                                      </p:cBhvr>
                                      <p:to>
                                        <p:strVal val="visible"/>
                                      </p:to>
                                    </p:set>
                                    <p:animEffect transition="in" filter="strips(downLeft)">
                                      <p:cBhvr>
                                        <p:cTn id="79" dur="1000"/>
                                        <p:tgtEl>
                                          <p:spTgt spid="14341"/>
                                        </p:tgtEl>
                                      </p:cBhvr>
                                    </p:animEffect>
                                  </p:childTnLst>
                                </p:cTn>
                              </p:par>
                            </p:childTnLst>
                          </p:cTn>
                        </p:par>
                        <p:par>
                          <p:cTn id="80" fill="hold" nodeType="afterGroup">
                            <p:stCondLst>
                              <p:cond delay="7000"/>
                            </p:stCondLst>
                            <p:childTnLst>
                              <p:par>
                                <p:cTn id="81" presetID="48" presetClass="entr" presetSubtype="0" accel="50000" fill="hold" nodeType="afterEffect">
                                  <p:stCondLst>
                                    <p:cond delay="0"/>
                                  </p:stCondLst>
                                  <p:childTnLst>
                                    <p:set>
                                      <p:cBhvr>
                                        <p:cTn id="82" dur="1" fill="hold">
                                          <p:stCondLst>
                                            <p:cond delay="0"/>
                                          </p:stCondLst>
                                        </p:cTn>
                                        <p:tgtEl>
                                          <p:spTgt spid="14344"/>
                                        </p:tgtEl>
                                        <p:attrNameLst>
                                          <p:attrName>style.visibility</p:attrName>
                                        </p:attrNameLst>
                                      </p:cBhvr>
                                      <p:to>
                                        <p:strVal val="visible"/>
                                      </p:to>
                                    </p:set>
                                    <p:anim calcmode="lin" valueType="num">
                                      <p:cBhvr>
                                        <p:cTn id="83" dur="2000" fill="hold"/>
                                        <p:tgtEl>
                                          <p:spTgt spid="1434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4" dur="2000" fill="hold"/>
                                        <p:tgtEl>
                                          <p:spTgt spid="14344"/>
                                        </p:tgtEl>
                                        <p:attrNameLst>
                                          <p:attrName>ppt_x</p:attrName>
                                        </p:attrNameLst>
                                      </p:cBhvr>
                                      <p:tavLst>
                                        <p:tav tm="0">
                                          <p:val>
                                            <p:fltVal val="-1"/>
                                          </p:val>
                                        </p:tav>
                                        <p:tav tm="50000">
                                          <p:val>
                                            <p:fltVal val="0.95"/>
                                          </p:val>
                                        </p:tav>
                                        <p:tav tm="100000">
                                          <p:val>
                                            <p:strVal val="#ppt_x"/>
                                          </p:val>
                                        </p:tav>
                                      </p:tavLst>
                                    </p:anim>
                                    <p:anim calcmode="lin" valueType="num">
                                      <p:cBhvr>
                                        <p:cTn id="85" dur="2000" fill="hold"/>
                                        <p:tgtEl>
                                          <p:spTgt spid="14344"/>
                                        </p:tgtEl>
                                        <p:attrNameLst>
                                          <p:attrName>ppt_y</p:attrName>
                                        </p:attrNameLst>
                                      </p:cBhvr>
                                      <p:tavLst>
                                        <p:tav tm="0">
                                          <p:val>
                                            <p:strVal val="#ppt_y"/>
                                          </p:val>
                                        </p:tav>
                                        <p:tav tm="100000">
                                          <p:val>
                                            <p:strVal val="#ppt_y"/>
                                          </p:val>
                                        </p:tav>
                                      </p:tavLst>
                                    </p:anim>
                                    <p:animEffect transition="in" filter="fade">
                                      <p:cBhvr>
                                        <p:cTn id="86" dur="20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nimBg="1"/>
      <p:bldP spid="143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Місце для вмісту 2"/>
          <p:cNvSpPr>
            <a:spLocks noGrp="1"/>
          </p:cNvSpPr>
          <p:nvPr>
            <p:ph idx="1"/>
          </p:nvPr>
        </p:nvSpPr>
        <p:spPr>
          <a:xfrm>
            <a:off x="357188" y="2000250"/>
            <a:ext cx="4895850" cy="1857375"/>
          </a:xfrm>
          <a:gradFill rotWithShape="1">
            <a:gsLst>
              <a:gs pos="0">
                <a:srgbClr val="FF3399"/>
              </a:gs>
              <a:gs pos="100000">
                <a:srgbClr val="FFFFFF"/>
              </a:gs>
            </a:gsLst>
            <a:path path="rect">
              <a:fillToRect r="100000" b="100000"/>
            </a:path>
          </a:gradFill>
          <a:ln>
            <a:solidFill>
              <a:schemeClr val="accent2"/>
            </a:solidFill>
          </a:ln>
        </p:spPr>
        <p:txBody>
          <a:bodyPr>
            <a:normAutofit fontScale="92500" lnSpcReduction="10000"/>
          </a:bodyPr>
          <a:lstStyle/>
          <a:p>
            <a:pPr marL="179388" indent="0" eaLnBrk="1" fontAlgn="auto" hangingPunct="1">
              <a:lnSpc>
                <a:spcPct val="80000"/>
              </a:lnSpc>
              <a:spcAft>
                <a:spcPts val="0"/>
              </a:spcAft>
              <a:buFont typeface="Wingdings" pitchFamily="2" charset="2"/>
              <a:buNone/>
              <a:defRPr/>
            </a:pPr>
            <a:endParaRPr lang="en-US" sz="1600" b="1" smtClean="0"/>
          </a:p>
          <a:p>
            <a:pPr marL="179388" indent="0" eaLnBrk="1" fontAlgn="auto" hangingPunct="1">
              <a:lnSpc>
                <a:spcPct val="80000"/>
              </a:lnSpc>
              <a:spcAft>
                <a:spcPts val="0"/>
              </a:spcAft>
              <a:buFont typeface="Wingdings" pitchFamily="2" charset="2"/>
              <a:buNone/>
              <a:defRPr/>
            </a:pPr>
            <a:r>
              <a:rPr lang="uk-UA" sz="1600" b="1" smtClean="0"/>
              <a:t>Підміна  адрес</a:t>
            </a:r>
            <a:r>
              <a:rPr lang="uk-UA" sz="1600" smtClean="0"/>
              <a:t>. Хакер підмінює адреси сайтів у такий спосіб, що коли користувач  зводить у браузері адресу якогось сайту, його спрямовують до зовсім іншого сайту. Іноді на такому альтернативному сайті міститься негативна інформація  про власника того сайту, який збирався відвідати користувач.</a:t>
            </a:r>
          </a:p>
          <a:p>
            <a:pPr marL="179388" indent="0" eaLnBrk="1" fontAlgn="auto" hangingPunct="1">
              <a:lnSpc>
                <a:spcPct val="80000"/>
              </a:lnSpc>
              <a:spcAft>
                <a:spcPts val="0"/>
              </a:spcAft>
              <a:buFont typeface="Wingdings" pitchFamily="2" charset="2"/>
              <a:buNone/>
              <a:defRPr/>
            </a:pPr>
            <a:r>
              <a:rPr lang="uk-UA" sz="2000" b="1" smtClean="0"/>
              <a:t>	</a:t>
            </a:r>
            <a:endParaRPr lang="uk-UA" sz="2000" smtClean="0"/>
          </a:p>
        </p:txBody>
      </p:sp>
      <p:pic>
        <p:nvPicPr>
          <p:cNvPr id="15365" name="Picture 11" descr="http://it.1krok.com/doc/2008/pf/0pre/firewall_tech/snpa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95438"/>
            <a:ext cx="28527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9"/>
          <p:cNvSpPr txBox="1">
            <a:spLocks noChangeArrowheads="1"/>
          </p:cNvSpPr>
          <p:nvPr/>
        </p:nvSpPr>
        <p:spPr bwMode="auto">
          <a:xfrm>
            <a:off x="4343400" y="4033838"/>
            <a:ext cx="4403725" cy="2586037"/>
          </a:xfrm>
          <a:prstGeom prst="rect">
            <a:avLst/>
          </a:prstGeom>
          <a:gradFill rotWithShape="1">
            <a:gsLst>
              <a:gs pos="0">
                <a:srgbClr val="FF3399"/>
              </a:gs>
              <a:gs pos="100000">
                <a:srgbClr val="FFFFFF"/>
              </a:gs>
            </a:gsLst>
            <a:path path="rect">
              <a:fillToRect l="100000" t="100000"/>
            </a:path>
          </a:gradFill>
          <a:ln w="9525">
            <a:solidFill>
              <a:schemeClr val="accent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chemeClr val="bg2"/>
              </a:buClr>
              <a:buSzPct val="75000"/>
              <a:buFont typeface="Wingdings" pitchFamily="2" charset="2"/>
              <a:buNone/>
            </a:pPr>
            <a:endParaRPr lang="en-US" altLang="ru-RU" b="1"/>
          </a:p>
          <a:p>
            <a:pPr eaLnBrk="1" hangingPunct="1">
              <a:lnSpc>
                <a:spcPct val="80000"/>
              </a:lnSpc>
              <a:spcBef>
                <a:spcPct val="20000"/>
              </a:spcBef>
              <a:buClr>
                <a:schemeClr val="bg2"/>
              </a:buClr>
              <a:buSzPct val="75000"/>
              <a:buFont typeface="Wingdings" pitchFamily="2" charset="2"/>
              <a:buNone/>
            </a:pPr>
            <a:r>
              <a:rPr lang="uk-UA" altLang="ru-RU" b="1"/>
              <a:t>Аналіз пакетів</a:t>
            </a:r>
            <a:r>
              <a:rPr lang="uk-UA" altLang="ru-RU"/>
              <a:t>. За допомогою спеціальної програми хакер читає певну інформацію що міститься у пакетах, які передаються мережею. Загалом програми - аналізатори пакетів призначені для контролю за мережею, проте вони ж використовуються хакерами  для несанкціонованого збирання інформації.</a:t>
            </a:r>
            <a:endParaRPr lang="ru-RU" altLang="ru-RU"/>
          </a:p>
        </p:txBody>
      </p:sp>
      <p:pic>
        <p:nvPicPr>
          <p:cNvPr id="15368" name="Picture 8" descr="CAETGNK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365625"/>
            <a:ext cx="3097212" cy="20399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369" name="AutoShape 9"/>
          <p:cNvSpPr>
            <a:spLocks noChangeArrowheads="1"/>
          </p:cNvSpPr>
          <p:nvPr/>
        </p:nvSpPr>
        <p:spPr bwMode="auto">
          <a:xfrm>
            <a:off x="357188" y="428625"/>
            <a:ext cx="8534400" cy="1166813"/>
          </a:xfrm>
          <a:prstGeom prst="roundRect">
            <a:avLst>
              <a:gd name="adj" fmla="val 16667"/>
            </a:avLst>
          </a:prstGeom>
          <a:gradFill rotWithShape="1">
            <a:gsLst>
              <a:gs pos="0">
                <a:schemeClr val="accent2"/>
              </a:gs>
              <a:gs pos="100000">
                <a:schemeClr val="accent2">
                  <a:gamma/>
                  <a:tint val="45882"/>
                  <a:invGamma/>
                </a:schemeClr>
              </a:gs>
            </a:gsLst>
            <a:lin ang="5400000" scaled="1"/>
          </a:gradFill>
          <a:ln w="9525">
            <a:solidFill>
              <a:schemeClr val="tx1"/>
            </a:solidFill>
            <a:round/>
            <a:headEnd/>
            <a:tailEnd/>
          </a:ln>
          <a:effectLst/>
        </p:spPr>
        <p:txBody>
          <a:bodyPr wrap="none" anchor="ctr"/>
          <a:lstStyle/>
          <a:p>
            <a:pPr algn="ctr" eaLnBrk="1" hangingPunct="1">
              <a:defRPr/>
            </a:pPr>
            <a:r>
              <a:rPr lang="uk-UA" sz="3600" b="1" dirty="0">
                <a:effectLst>
                  <a:outerShdw blurRad="38100" dist="38100" dir="2700000" algn="tl">
                    <a:srgbClr val="FFFFFF"/>
                  </a:outerShdw>
                </a:effectLst>
              </a:rPr>
              <a:t>Способи проникнення </a:t>
            </a:r>
            <a:r>
              <a:rPr lang="uk-UA" sz="3600" b="1" dirty="0" err="1">
                <a:effectLst>
                  <a:outerShdw blurRad="38100" dist="38100" dir="2700000" algn="tl">
                    <a:srgbClr val="FFFFFF"/>
                  </a:outerShdw>
                </a:effectLst>
              </a:rPr>
              <a:t>Хакерів</a:t>
            </a:r>
            <a:r>
              <a:rPr lang="uk-UA" sz="3600" b="1" dirty="0">
                <a:effectLst>
                  <a:outerShdw blurRad="38100" dist="38100" dir="2700000" algn="tl">
                    <a:srgbClr val="FFFFFF"/>
                  </a:outerShdw>
                </a:effectLst>
              </a:rPr>
              <a:t> </a:t>
            </a:r>
          </a:p>
          <a:p>
            <a:pPr algn="ctr" eaLnBrk="1" hangingPunct="1">
              <a:defRPr/>
            </a:pPr>
            <a:r>
              <a:rPr lang="uk-UA" sz="3600" b="1" dirty="0">
                <a:effectLst>
                  <a:outerShdw blurRad="38100" dist="38100" dir="2700000" algn="tl">
                    <a:srgbClr val="FFFFFF"/>
                  </a:outerShdw>
                </a:effectLst>
              </a:rPr>
              <a:t>до чужих систем</a:t>
            </a:r>
            <a:endParaRPr lang="ru-RU" sz="36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5363">
                                            <p:bg/>
                                          </p:spTgt>
                                        </p:tgtEl>
                                        <p:attrNameLst>
                                          <p:attrName>style.visibility</p:attrName>
                                        </p:attrNameLst>
                                      </p:cBhvr>
                                      <p:to>
                                        <p:strVal val="visible"/>
                                      </p:to>
                                    </p:set>
                                    <p:animEffect transition="in" filter="fade">
                                      <p:cBhvr>
                                        <p:cTn id="7" dur="2000"/>
                                        <p:tgtEl>
                                          <p:spTgt spid="15363">
                                            <p:bg/>
                                          </p:spTgt>
                                        </p:tgtEl>
                                      </p:cBhvr>
                                    </p:animEffect>
                                    <p:anim calcmode="lin" valueType="num">
                                      <p:cBhvr>
                                        <p:cTn id="8" dur="2000" fill="hold"/>
                                        <p:tgtEl>
                                          <p:spTgt spid="15363">
                                            <p:bg/>
                                          </p:spTgt>
                                        </p:tgtEl>
                                        <p:attrNameLst>
                                          <p:attrName>style.rotation</p:attrName>
                                        </p:attrNameLst>
                                      </p:cBhvr>
                                      <p:tavLst>
                                        <p:tav tm="0">
                                          <p:val>
                                            <p:fltVal val="720"/>
                                          </p:val>
                                        </p:tav>
                                        <p:tav tm="100000">
                                          <p:val>
                                            <p:fltVal val="0"/>
                                          </p:val>
                                        </p:tav>
                                      </p:tavLst>
                                    </p:anim>
                                    <p:anim calcmode="lin" valueType="num">
                                      <p:cBhvr>
                                        <p:cTn id="9" dur="2000" fill="hold"/>
                                        <p:tgtEl>
                                          <p:spTgt spid="15363">
                                            <p:bg/>
                                          </p:spTgt>
                                        </p:tgtEl>
                                        <p:attrNameLst>
                                          <p:attrName>ppt_h</p:attrName>
                                        </p:attrNameLst>
                                      </p:cBhvr>
                                      <p:tavLst>
                                        <p:tav tm="0">
                                          <p:val>
                                            <p:fltVal val="0"/>
                                          </p:val>
                                        </p:tav>
                                        <p:tav tm="100000">
                                          <p:val>
                                            <p:strVal val="#ppt_h"/>
                                          </p:val>
                                        </p:tav>
                                      </p:tavLst>
                                    </p:anim>
                                    <p:anim calcmode="lin" valueType="num">
                                      <p:cBhvr>
                                        <p:cTn id="10" dur="2000" fill="hold"/>
                                        <p:tgtEl>
                                          <p:spTgt spid="15363">
                                            <p:bg/>
                                          </p:spTgt>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2000"/>
                                        <p:tgtEl>
                                          <p:spTgt spid="15363">
                                            <p:txEl>
                                              <p:pRg st="1" end="1"/>
                                            </p:txEl>
                                          </p:spTgt>
                                        </p:tgtEl>
                                      </p:cBhvr>
                                    </p:animEffect>
                                    <p:anim calcmode="lin" valueType="num">
                                      <p:cBhvr>
                                        <p:cTn id="15" dur="2000" fill="hold"/>
                                        <p:tgtEl>
                                          <p:spTgt spid="15363">
                                            <p:txEl>
                                              <p:pRg st="1" end="1"/>
                                            </p:txEl>
                                          </p:spTgt>
                                        </p:tgtEl>
                                        <p:attrNameLst>
                                          <p:attrName>style.rotation</p:attrName>
                                        </p:attrNameLst>
                                      </p:cBhvr>
                                      <p:tavLst>
                                        <p:tav tm="0">
                                          <p:val>
                                            <p:fltVal val="720"/>
                                          </p:val>
                                        </p:tav>
                                        <p:tav tm="100000">
                                          <p:val>
                                            <p:fltVal val="0"/>
                                          </p:val>
                                        </p:tav>
                                      </p:tavLst>
                                    </p:anim>
                                    <p:anim calcmode="lin" valueType="num">
                                      <p:cBhvr>
                                        <p:cTn id="16" dur="2000" fill="hold"/>
                                        <p:tgtEl>
                                          <p:spTgt spid="15363">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15363">
                                            <p:txEl>
                                              <p:pRg st="1" end="1"/>
                                            </p:txEl>
                                          </p:spTgt>
                                        </p:tgtEl>
                                        <p:attrNameLst>
                                          <p:attrName>ppt_w</p:attrName>
                                        </p:attrNameLst>
                                      </p:cBhvr>
                                      <p:tavLst>
                                        <p:tav tm="0">
                                          <p:val>
                                            <p:fltVal val="0"/>
                                          </p:val>
                                        </p:tav>
                                        <p:tav tm="100000">
                                          <p:val>
                                            <p:strVal val="#ppt_w"/>
                                          </p:val>
                                        </p:tav>
                                      </p:tavLst>
                                    </p:anim>
                                  </p:childTnLst>
                                </p:cTn>
                              </p:par>
                            </p:childTnLst>
                          </p:cTn>
                        </p:par>
                        <p:par>
                          <p:cTn id="18" fill="hold" nodeType="afterGroup">
                            <p:stCondLst>
                              <p:cond delay="4000"/>
                            </p:stCondLst>
                            <p:childTnLst>
                              <p:par>
                                <p:cTn id="19" presetID="35" presetClass="entr" presetSubtype="0" fill="hold" grpId="0" nodeType="after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fade">
                                      <p:cBhvr>
                                        <p:cTn id="21" dur="2000"/>
                                        <p:tgtEl>
                                          <p:spTgt spid="15363">
                                            <p:txEl>
                                              <p:pRg st="2" end="2"/>
                                            </p:txEl>
                                          </p:spTgt>
                                        </p:tgtEl>
                                      </p:cBhvr>
                                    </p:animEffect>
                                    <p:anim calcmode="lin" valueType="num">
                                      <p:cBhvr>
                                        <p:cTn id="22" dur="2000" fill="hold"/>
                                        <p:tgtEl>
                                          <p:spTgt spid="15363">
                                            <p:txEl>
                                              <p:pRg st="2" end="2"/>
                                            </p:txEl>
                                          </p:spTgt>
                                        </p:tgtEl>
                                        <p:attrNameLst>
                                          <p:attrName>style.rotation</p:attrName>
                                        </p:attrNameLst>
                                      </p:cBhvr>
                                      <p:tavLst>
                                        <p:tav tm="0">
                                          <p:val>
                                            <p:fltVal val="720"/>
                                          </p:val>
                                        </p:tav>
                                        <p:tav tm="100000">
                                          <p:val>
                                            <p:fltVal val="0"/>
                                          </p:val>
                                        </p:tav>
                                      </p:tavLst>
                                    </p:anim>
                                    <p:anim calcmode="lin" valueType="num">
                                      <p:cBhvr>
                                        <p:cTn id="23" dur="2000" fill="hold"/>
                                        <p:tgtEl>
                                          <p:spTgt spid="15363">
                                            <p:txEl>
                                              <p:pRg st="2" end="2"/>
                                            </p:txEl>
                                          </p:spTgt>
                                        </p:tgtEl>
                                        <p:attrNameLst>
                                          <p:attrName>ppt_h</p:attrName>
                                        </p:attrNameLst>
                                      </p:cBhvr>
                                      <p:tavLst>
                                        <p:tav tm="0">
                                          <p:val>
                                            <p:fltVal val="0"/>
                                          </p:val>
                                        </p:tav>
                                        <p:tav tm="100000">
                                          <p:val>
                                            <p:strVal val="#ppt_h"/>
                                          </p:val>
                                        </p:tav>
                                      </p:tavLst>
                                    </p:anim>
                                    <p:anim calcmode="lin" valueType="num">
                                      <p:cBhvr>
                                        <p:cTn id="24" dur="2000" fill="hold"/>
                                        <p:tgtEl>
                                          <p:spTgt spid="15363">
                                            <p:txEl>
                                              <p:pRg st="2" end="2"/>
                                            </p:txEl>
                                          </p:spTgt>
                                        </p:tgtEl>
                                        <p:attrNameLst>
                                          <p:attrName>ppt_w</p:attrName>
                                        </p:attrNameLst>
                                      </p:cBhvr>
                                      <p:tavLst>
                                        <p:tav tm="0">
                                          <p:val>
                                            <p:fltVal val="0"/>
                                          </p:val>
                                        </p:tav>
                                        <p:tav tm="100000">
                                          <p:val>
                                            <p:strVal val="#ppt_w"/>
                                          </p:val>
                                        </p:tav>
                                      </p:tavLst>
                                    </p:anim>
                                  </p:childTnLst>
                                </p:cTn>
                              </p:par>
                            </p:childTnLst>
                          </p:cTn>
                        </p:par>
                        <p:par>
                          <p:cTn id="25" fill="hold" nodeType="afterGroup">
                            <p:stCondLst>
                              <p:cond delay="6000"/>
                            </p:stCondLst>
                            <p:childTnLst>
                              <p:par>
                                <p:cTn id="26" presetID="35" presetClass="entr" presetSubtype="0" fill="hold" grpId="0" nodeType="afterEffect">
                                  <p:stCondLst>
                                    <p:cond delay="0"/>
                                  </p:stCondLst>
                                  <p:childTnLst>
                                    <p:set>
                                      <p:cBhvr>
                                        <p:cTn id="27" dur="1" fill="hold">
                                          <p:stCondLst>
                                            <p:cond delay="0"/>
                                          </p:stCondLst>
                                        </p:cTn>
                                        <p:tgtEl>
                                          <p:spTgt spid="15366"/>
                                        </p:tgtEl>
                                        <p:attrNameLst>
                                          <p:attrName>style.visibility</p:attrName>
                                        </p:attrNameLst>
                                      </p:cBhvr>
                                      <p:to>
                                        <p:strVal val="visible"/>
                                      </p:to>
                                    </p:set>
                                    <p:animEffect transition="in" filter="fade">
                                      <p:cBhvr>
                                        <p:cTn id="28" dur="2000"/>
                                        <p:tgtEl>
                                          <p:spTgt spid="15366"/>
                                        </p:tgtEl>
                                      </p:cBhvr>
                                    </p:animEffect>
                                    <p:anim calcmode="lin" valueType="num">
                                      <p:cBhvr>
                                        <p:cTn id="29" dur="2000" fill="hold"/>
                                        <p:tgtEl>
                                          <p:spTgt spid="15366"/>
                                        </p:tgtEl>
                                        <p:attrNameLst>
                                          <p:attrName>style.rotation</p:attrName>
                                        </p:attrNameLst>
                                      </p:cBhvr>
                                      <p:tavLst>
                                        <p:tav tm="0">
                                          <p:val>
                                            <p:fltVal val="720"/>
                                          </p:val>
                                        </p:tav>
                                        <p:tav tm="100000">
                                          <p:val>
                                            <p:fltVal val="0"/>
                                          </p:val>
                                        </p:tav>
                                      </p:tavLst>
                                    </p:anim>
                                    <p:anim calcmode="lin" valueType="num">
                                      <p:cBhvr>
                                        <p:cTn id="30" dur="2000" fill="hold"/>
                                        <p:tgtEl>
                                          <p:spTgt spid="15366"/>
                                        </p:tgtEl>
                                        <p:attrNameLst>
                                          <p:attrName>ppt_h</p:attrName>
                                        </p:attrNameLst>
                                      </p:cBhvr>
                                      <p:tavLst>
                                        <p:tav tm="0">
                                          <p:val>
                                            <p:fltVal val="0"/>
                                          </p:val>
                                        </p:tav>
                                        <p:tav tm="100000">
                                          <p:val>
                                            <p:strVal val="#ppt_h"/>
                                          </p:val>
                                        </p:tav>
                                      </p:tavLst>
                                    </p:anim>
                                    <p:anim calcmode="lin" valueType="num">
                                      <p:cBhvr>
                                        <p:cTn id="31" dur="2000" fill="hold"/>
                                        <p:tgtEl>
                                          <p:spTgt spid="15366"/>
                                        </p:tgtEl>
                                        <p:attrNameLst>
                                          <p:attrName>ppt_w</p:attrName>
                                        </p:attrNameLst>
                                      </p:cBhvr>
                                      <p:tavLst>
                                        <p:tav tm="0">
                                          <p:val>
                                            <p:fltVal val="0"/>
                                          </p:val>
                                        </p:tav>
                                        <p:tav tm="100000">
                                          <p:val>
                                            <p:strVal val="#ppt_w"/>
                                          </p:val>
                                        </p:tav>
                                      </p:tavLst>
                                    </p:anim>
                                  </p:childTnLst>
                                </p:cTn>
                              </p:par>
                            </p:childTnLst>
                          </p:cTn>
                        </p:par>
                        <p:par>
                          <p:cTn id="32" fill="hold" nodeType="afterGroup">
                            <p:stCondLst>
                              <p:cond delay="8000"/>
                            </p:stCondLst>
                            <p:childTnLst>
                              <p:par>
                                <p:cTn id="33" presetID="15" presetClass="entr" presetSubtype="0" fill="hold" nodeType="afterEffect">
                                  <p:stCondLst>
                                    <p:cond delay="0"/>
                                  </p:stCondLst>
                                  <p:childTnLst>
                                    <p:set>
                                      <p:cBhvr>
                                        <p:cTn id="34" dur="1" fill="hold">
                                          <p:stCondLst>
                                            <p:cond delay="0"/>
                                          </p:stCondLst>
                                        </p:cTn>
                                        <p:tgtEl>
                                          <p:spTgt spid="15368"/>
                                        </p:tgtEl>
                                        <p:attrNameLst>
                                          <p:attrName>style.visibility</p:attrName>
                                        </p:attrNameLst>
                                      </p:cBhvr>
                                      <p:to>
                                        <p:strVal val="visible"/>
                                      </p:to>
                                    </p:set>
                                    <p:anim calcmode="lin" valueType="num">
                                      <p:cBhvr>
                                        <p:cTn id="35" dur="1000" fill="hold"/>
                                        <p:tgtEl>
                                          <p:spTgt spid="15368"/>
                                        </p:tgtEl>
                                        <p:attrNameLst>
                                          <p:attrName>ppt_w</p:attrName>
                                        </p:attrNameLst>
                                      </p:cBhvr>
                                      <p:tavLst>
                                        <p:tav tm="0">
                                          <p:val>
                                            <p:fltVal val="0"/>
                                          </p:val>
                                        </p:tav>
                                        <p:tav tm="100000">
                                          <p:val>
                                            <p:strVal val="#ppt_w"/>
                                          </p:val>
                                        </p:tav>
                                      </p:tavLst>
                                    </p:anim>
                                    <p:anim calcmode="lin" valueType="num">
                                      <p:cBhvr>
                                        <p:cTn id="36" dur="1000" fill="hold"/>
                                        <p:tgtEl>
                                          <p:spTgt spid="15368"/>
                                        </p:tgtEl>
                                        <p:attrNameLst>
                                          <p:attrName>ppt_h</p:attrName>
                                        </p:attrNameLst>
                                      </p:cBhvr>
                                      <p:tavLst>
                                        <p:tav tm="0">
                                          <p:val>
                                            <p:fltVal val="0"/>
                                          </p:val>
                                        </p:tav>
                                        <p:tav tm="100000">
                                          <p:val>
                                            <p:strVal val="#ppt_h"/>
                                          </p:val>
                                        </p:tav>
                                      </p:tavLst>
                                    </p:anim>
                                    <p:anim calcmode="lin" valueType="num">
                                      <p:cBhvr>
                                        <p:cTn id="37" dur="1000" fill="hold"/>
                                        <p:tgtEl>
                                          <p:spTgt spid="1536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5368"/>
                                        </p:tgtEl>
                                        <p:attrNameLst>
                                          <p:attrName>ppt_y</p:attrName>
                                        </p:attrNameLst>
                                      </p:cBhvr>
                                      <p:tavLst>
                                        <p:tav tm="0" fmla="#ppt_y+(sin(-2*pi*(1-$))*-#ppt_x+cos(-2*pi*(1-$))*(1-#ppt_y))*(1-$)">
                                          <p:val>
                                            <p:fltVal val="0"/>
                                          </p:val>
                                        </p:tav>
                                        <p:tav tm="100000">
                                          <p:val>
                                            <p:fltVal val="1"/>
                                          </p:val>
                                        </p:tav>
                                      </p:tavLst>
                                    </p:anim>
                                  </p:childTnLst>
                                </p:cTn>
                              </p:par>
                            </p:childTnLst>
                          </p:cTn>
                        </p:par>
                        <p:par>
                          <p:cTn id="39" fill="hold" nodeType="afterGroup">
                            <p:stCondLst>
                              <p:cond delay="9000"/>
                            </p:stCondLst>
                            <p:childTnLst>
                              <p:par>
                                <p:cTn id="40" presetID="15" presetClass="entr" presetSubtype="0" fill="hold" nodeType="afterEffect">
                                  <p:stCondLst>
                                    <p:cond delay="0"/>
                                  </p:stCondLst>
                                  <p:childTnLst>
                                    <p:set>
                                      <p:cBhvr>
                                        <p:cTn id="41" dur="1" fill="hold">
                                          <p:stCondLst>
                                            <p:cond delay="0"/>
                                          </p:stCondLst>
                                        </p:cTn>
                                        <p:tgtEl>
                                          <p:spTgt spid="15365"/>
                                        </p:tgtEl>
                                        <p:attrNameLst>
                                          <p:attrName>style.visibility</p:attrName>
                                        </p:attrNameLst>
                                      </p:cBhvr>
                                      <p:to>
                                        <p:strVal val="visible"/>
                                      </p:to>
                                    </p:set>
                                    <p:anim calcmode="lin" valueType="num">
                                      <p:cBhvr>
                                        <p:cTn id="42" dur="1000" fill="hold"/>
                                        <p:tgtEl>
                                          <p:spTgt spid="15365"/>
                                        </p:tgtEl>
                                        <p:attrNameLst>
                                          <p:attrName>ppt_w</p:attrName>
                                        </p:attrNameLst>
                                      </p:cBhvr>
                                      <p:tavLst>
                                        <p:tav tm="0">
                                          <p:val>
                                            <p:fltVal val="0"/>
                                          </p:val>
                                        </p:tav>
                                        <p:tav tm="100000">
                                          <p:val>
                                            <p:strVal val="#ppt_w"/>
                                          </p:val>
                                        </p:tav>
                                      </p:tavLst>
                                    </p:anim>
                                    <p:anim calcmode="lin" valueType="num">
                                      <p:cBhvr>
                                        <p:cTn id="43" dur="1000" fill="hold"/>
                                        <p:tgtEl>
                                          <p:spTgt spid="15365"/>
                                        </p:tgtEl>
                                        <p:attrNameLst>
                                          <p:attrName>ppt_h</p:attrName>
                                        </p:attrNameLst>
                                      </p:cBhvr>
                                      <p:tavLst>
                                        <p:tav tm="0">
                                          <p:val>
                                            <p:fltVal val="0"/>
                                          </p:val>
                                        </p:tav>
                                        <p:tav tm="100000">
                                          <p:val>
                                            <p:strVal val="#ppt_h"/>
                                          </p:val>
                                        </p:tav>
                                      </p:tavLst>
                                    </p:anim>
                                    <p:anim calcmode="lin" valueType="num">
                                      <p:cBhvr>
                                        <p:cTn id="44" dur="1000" fill="hold"/>
                                        <p:tgtEl>
                                          <p:spTgt spid="15365"/>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53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nimBg="1"/>
      <p:bldP spid="153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Місце для вмісту 2"/>
          <p:cNvSpPr>
            <a:spLocks noGrp="1"/>
          </p:cNvSpPr>
          <p:nvPr>
            <p:ph idx="1"/>
          </p:nvPr>
        </p:nvSpPr>
        <p:spPr>
          <a:xfrm>
            <a:off x="428625" y="1571625"/>
            <a:ext cx="4000500" cy="2857500"/>
          </a:xfrm>
          <a:gradFill>
            <a:gsLst>
              <a:gs pos="0">
                <a:srgbClr val="D252C0"/>
              </a:gs>
              <a:gs pos="100000">
                <a:schemeClr val="accent5">
                  <a:lumMod val="90000"/>
                  <a:alpha val="25000"/>
                </a:schemeClr>
              </a:gs>
            </a:gsLst>
            <a:lin ang="5400000" scaled="1"/>
          </a:gradFill>
          <a:ln>
            <a:solidFill>
              <a:schemeClr val="accent2"/>
            </a:solidFill>
          </a:ln>
        </p:spPr>
        <p:txBody>
          <a:bodyPr>
            <a:normAutofit lnSpcReduction="10000"/>
          </a:bodyPr>
          <a:lstStyle/>
          <a:p>
            <a:pPr marL="36000" indent="0" eaLnBrk="1" fontAlgn="auto" hangingPunct="1">
              <a:spcAft>
                <a:spcPts val="0"/>
              </a:spcAft>
              <a:buFont typeface="Wingdings" pitchFamily="2" charset="2"/>
              <a:buNone/>
              <a:defRPr/>
            </a:pPr>
            <a:r>
              <a:rPr lang="uk-UA" sz="1600" b="1" dirty="0" smtClean="0"/>
              <a:t>Соціотехніка</a:t>
            </a:r>
            <a:r>
              <a:rPr lang="uk-UA" sz="1600" dirty="0" smtClean="0"/>
              <a:t>. Цей термін використовується для позначення шахрайських дій, спрямованих на отримання інформації. Соціотехніка зазвичай є грою </a:t>
            </a:r>
            <a:r>
              <a:rPr lang="uk-UA" sz="1600" dirty="0" err="1" smtClean="0"/>
              <a:t>хакера</a:t>
            </a:r>
            <a:r>
              <a:rPr lang="uk-UA" sz="1600" dirty="0" smtClean="0"/>
              <a:t> на довірі людини. </a:t>
            </a:r>
            <a:endParaRPr lang="en-US" sz="1600" dirty="0" smtClean="0"/>
          </a:p>
          <a:p>
            <a:pPr marL="36000" indent="0" eaLnBrk="1" fontAlgn="auto" hangingPunct="1">
              <a:spcAft>
                <a:spcPts val="0"/>
              </a:spcAft>
              <a:buFont typeface="Wingdings" pitchFamily="2" charset="2"/>
              <a:buNone/>
              <a:defRPr/>
            </a:pPr>
            <a:r>
              <a:rPr lang="uk-UA" sz="1600" dirty="0" smtClean="0"/>
              <a:t>Для цього використовуються сфальсифіковані сайти та фіктивні електронні повідомлення від імені реальних компаній з проханням надати особисту інформацію.</a:t>
            </a:r>
          </a:p>
        </p:txBody>
      </p:sp>
      <p:sp>
        <p:nvSpPr>
          <p:cNvPr id="16388" name="Text Box 8"/>
          <p:cNvSpPr txBox="1">
            <a:spLocks noChangeArrowheads="1"/>
          </p:cNvSpPr>
          <p:nvPr/>
        </p:nvSpPr>
        <p:spPr bwMode="auto">
          <a:xfrm>
            <a:off x="428625" y="4476750"/>
            <a:ext cx="2695575" cy="2032000"/>
          </a:xfrm>
          <a:prstGeom prst="rect">
            <a:avLst/>
          </a:prstGeom>
          <a:gradFill flip="none" rotWithShape="1">
            <a:gsLst>
              <a:gs pos="0">
                <a:srgbClr val="D252C0"/>
              </a:gs>
              <a:gs pos="0">
                <a:srgbClr val="D252C0"/>
              </a:gs>
              <a:gs pos="100000">
                <a:schemeClr val="accent5">
                  <a:lumMod val="90000"/>
                  <a:alpha val="25000"/>
                </a:schemeClr>
              </a:gs>
            </a:gsLst>
            <a:lin ang="16200000" scaled="1"/>
            <a:tileRect/>
          </a:gradFill>
          <a:ln w="9525">
            <a:solidFill>
              <a:schemeClr val="accent2"/>
            </a:solidFill>
            <a:miter lim="800000"/>
            <a:headEnd/>
            <a:tailEnd/>
          </a:ln>
        </p:spPr>
        <p:txBody>
          <a:bodyPr>
            <a:spAutoFit/>
          </a:bodyPr>
          <a:lstStyle/>
          <a:p>
            <a:pPr eaLnBrk="1" hangingPunct="1">
              <a:defRPr/>
            </a:pPr>
            <a:r>
              <a:rPr lang="uk-UA" b="1" dirty="0"/>
              <a:t>Підміна </a:t>
            </a:r>
            <a:r>
              <a:rPr lang="uk-UA" b="1" dirty="0" err="1"/>
              <a:t>веб-сторінки</a:t>
            </a:r>
            <a:r>
              <a:rPr lang="uk-UA" b="1" dirty="0"/>
              <a:t>.</a:t>
            </a:r>
            <a:r>
              <a:rPr lang="uk-UA" dirty="0"/>
              <a:t> </a:t>
            </a:r>
            <a:r>
              <a:rPr lang="uk-UA" dirty="0" err="1"/>
              <a:t>Хакер</a:t>
            </a:r>
            <a:r>
              <a:rPr lang="uk-UA" dirty="0"/>
              <a:t> дістається сайту та змінює на ньому певну </a:t>
            </a:r>
            <a:r>
              <a:rPr lang="uk-UA" dirty="0" err="1"/>
              <a:t>веб-сторінку</a:t>
            </a:r>
            <a:r>
              <a:rPr lang="uk-UA" dirty="0"/>
              <a:t>, після чого на ній відображається інша інформація.</a:t>
            </a:r>
            <a:endParaRPr lang="ru-RU" dirty="0"/>
          </a:p>
        </p:txBody>
      </p:sp>
      <p:pic>
        <p:nvPicPr>
          <p:cNvPr id="14340" name="Picture 9" descr="http://www.tehniki.net/uploads/posts/1212128535_vir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5170">
            <a:off x="6948488" y="4419600"/>
            <a:ext cx="18383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1751">
            <a:off x="3284538" y="4073525"/>
            <a:ext cx="4229100"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descr="http://www.oszone.net/user_img/070306221434/HPISET01.gif"/>
          <p:cNvPicPr>
            <a:picLocks noChangeAspect="1" noChangeArrowheads="1"/>
          </p:cNvPicPr>
          <p:nvPr/>
        </p:nvPicPr>
        <p:blipFill>
          <a:blip r:embed="rId4"/>
          <a:srcRect/>
          <a:stretch>
            <a:fillRect/>
          </a:stretch>
        </p:blipFill>
        <p:spPr bwMode="auto">
          <a:xfrm rot="21188139">
            <a:off x="4368800" y="1912938"/>
            <a:ext cx="4379913" cy="1522412"/>
          </a:xfrm>
          <a:prstGeom prst="rect">
            <a:avLst/>
          </a:prstGeom>
          <a:noFill/>
          <a:ln w="12700">
            <a:solidFill>
              <a:schemeClr val="accent1">
                <a:lumMod val="50000"/>
              </a:schemeClr>
            </a:solidFill>
            <a:miter lim="800000"/>
            <a:headEnd/>
            <a:tailEnd/>
          </a:ln>
        </p:spPr>
      </p:pic>
      <p:sp>
        <p:nvSpPr>
          <p:cNvPr id="16393" name="AutoShape 9"/>
          <p:cNvSpPr>
            <a:spLocks noChangeArrowheads="1"/>
          </p:cNvSpPr>
          <p:nvPr/>
        </p:nvSpPr>
        <p:spPr bwMode="auto">
          <a:xfrm>
            <a:off x="428625" y="500063"/>
            <a:ext cx="8534400" cy="1023937"/>
          </a:xfrm>
          <a:prstGeom prst="roundRect">
            <a:avLst>
              <a:gd name="adj" fmla="val 16667"/>
            </a:avLst>
          </a:prstGeom>
          <a:gradFill rotWithShape="1">
            <a:gsLst>
              <a:gs pos="0">
                <a:schemeClr val="accent2"/>
              </a:gs>
              <a:gs pos="100000">
                <a:schemeClr val="accent2">
                  <a:gamma/>
                  <a:tint val="50588"/>
                  <a:invGamma/>
                </a:schemeClr>
              </a:gs>
            </a:gsLst>
            <a:lin ang="5400000" scaled="1"/>
          </a:gradFill>
          <a:ln w="9525">
            <a:solidFill>
              <a:schemeClr val="tx1"/>
            </a:solidFill>
            <a:round/>
            <a:headEnd/>
            <a:tailEnd/>
          </a:ln>
          <a:effectLst/>
        </p:spPr>
        <p:txBody>
          <a:bodyPr wrap="none" anchor="ctr"/>
          <a:lstStyle/>
          <a:p>
            <a:pPr algn="ctr" eaLnBrk="1" hangingPunct="1">
              <a:defRPr/>
            </a:pPr>
            <a:r>
              <a:rPr lang="uk-UA" sz="3600" b="1" dirty="0">
                <a:effectLst>
                  <a:outerShdw blurRad="38100" dist="38100" dir="2700000" algn="tl">
                    <a:srgbClr val="FFFFFF"/>
                  </a:outerShdw>
                </a:effectLst>
              </a:rPr>
              <a:t>Способи проникнення </a:t>
            </a:r>
            <a:r>
              <a:rPr lang="uk-UA" sz="3600" b="1" dirty="0" err="1">
                <a:effectLst>
                  <a:outerShdw blurRad="38100" dist="38100" dir="2700000" algn="tl">
                    <a:srgbClr val="FFFFFF"/>
                  </a:outerShdw>
                </a:effectLst>
              </a:rPr>
              <a:t>Хакерів</a:t>
            </a:r>
            <a:r>
              <a:rPr lang="uk-UA" sz="3600" b="1" dirty="0">
                <a:effectLst>
                  <a:outerShdw blurRad="38100" dist="38100" dir="2700000" algn="tl">
                    <a:srgbClr val="FFFFFF"/>
                  </a:outerShdw>
                </a:effectLst>
              </a:rPr>
              <a:t> </a:t>
            </a:r>
          </a:p>
          <a:p>
            <a:pPr algn="ctr" eaLnBrk="1" hangingPunct="1">
              <a:defRPr/>
            </a:pPr>
            <a:r>
              <a:rPr lang="uk-UA" sz="3600" b="1" dirty="0">
                <a:effectLst>
                  <a:outerShdw blurRad="38100" dist="38100" dir="2700000" algn="tl">
                    <a:srgbClr val="FFFFFF"/>
                  </a:outerShdw>
                </a:effectLst>
              </a:rPr>
              <a:t>до чужих систем</a:t>
            </a:r>
            <a:endParaRPr lang="ru-RU"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slide(fromBottom)">
                                      <p:cBhvr>
                                        <p:cTn id="7" dur="500"/>
                                        <p:tgtEl>
                                          <p:spTgt spid="16387">
                                            <p:bg/>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slide(fromBottom)">
                                      <p:cBhvr>
                                        <p:cTn id="11" dur="500"/>
                                        <p:tgtEl>
                                          <p:spTgt spid="16387">
                                            <p:txEl>
                                              <p:pRg st="0" end="0"/>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Effect transition="in" filter="slide(fromBottom)">
                                      <p:cBhvr>
                                        <p:cTn id="15" dur="500"/>
                                        <p:tgtEl>
                                          <p:spTgt spid="16387">
                                            <p:txEl>
                                              <p:pRg st="1" end="1"/>
                                            </p:txEl>
                                          </p:spTgt>
                                        </p:tgtEl>
                                      </p:cBhvr>
                                    </p:animEffect>
                                  </p:childTnLst>
                                </p:cTn>
                              </p:par>
                            </p:childTnLst>
                          </p:cTn>
                        </p:par>
                        <p:par>
                          <p:cTn id="16" fill="hold" nodeType="afterGroup">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6388"/>
                                        </p:tgtEl>
                                        <p:attrNameLst>
                                          <p:attrName>style.visibility</p:attrName>
                                        </p:attrNameLst>
                                      </p:cBhvr>
                                      <p:to>
                                        <p:strVal val="visible"/>
                                      </p:to>
                                    </p:set>
                                    <p:animEffect transition="in" filter="slide(fromBottom)">
                                      <p:cBhvr>
                                        <p:cTn id="19" dur="500"/>
                                        <p:tgtEl>
                                          <p:spTgt spid="16388"/>
                                        </p:tgtEl>
                                      </p:cBhvr>
                                    </p:animEffect>
                                  </p:childTnLst>
                                </p:cTn>
                              </p:par>
                            </p:childTnLst>
                          </p:cTn>
                        </p:par>
                        <p:par>
                          <p:cTn id="20" fill="hold" nodeType="afterGroup">
                            <p:stCondLst>
                              <p:cond delay="2000"/>
                            </p:stCondLst>
                            <p:childTnLst>
                              <p:par>
                                <p:cTn id="21" presetID="35" presetClass="entr" presetSubtype="0" fill="hold" nodeType="afterEffect">
                                  <p:stCondLst>
                                    <p:cond delay="0"/>
                                  </p:stCondLst>
                                  <p:childTnLst>
                                    <p:set>
                                      <p:cBhvr>
                                        <p:cTn id="22" dur="1" fill="hold">
                                          <p:stCondLst>
                                            <p:cond delay="0"/>
                                          </p:stCondLst>
                                        </p:cTn>
                                        <p:tgtEl>
                                          <p:spTgt spid="16391"/>
                                        </p:tgtEl>
                                        <p:attrNameLst>
                                          <p:attrName>style.visibility</p:attrName>
                                        </p:attrNameLst>
                                      </p:cBhvr>
                                      <p:to>
                                        <p:strVal val="visible"/>
                                      </p:to>
                                    </p:set>
                                    <p:animEffect transition="in" filter="fade">
                                      <p:cBhvr>
                                        <p:cTn id="23" dur="2000"/>
                                        <p:tgtEl>
                                          <p:spTgt spid="16391"/>
                                        </p:tgtEl>
                                      </p:cBhvr>
                                    </p:animEffect>
                                    <p:anim calcmode="lin" valueType="num">
                                      <p:cBhvr>
                                        <p:cTn id="24" dur="2000" fill="hold"/>
                                        <p:tgtEl>
                                          <p:spTgt spid="16391"/>
                                        </p:tgtEl>
                                        <p:attrNameLst>
                                          <p:attrName>style.rotation</p:attrName>
                                        </p:attrNameLst>
                                      </p:cBhvr>
                                      <p:tavLst>
                                        <p:tav tm="0">
                                          <p:val>
                                            <p:fltVal val="720"/>
                                          </p:val>
                                        </p:tav>
                                        <p:tav tm="100000">
                                          <p:val>
                                            <p:fltVal val="0"/>
                                          </p:val>
                                        </p:tav>
                                      </p:tavLst>
                                    </p:anim>
                                    <p:anim calcmode="lin" valueType="num">
                                      <p:cBhvr>
                                        <p:cTn id="25" dur="2000" fill="hold"/>
                                        <p:tgtEl>
                                          <p:spTgt spid="16391"/>
                                        </p:tgtEl>
                                        <p:attrNameLst>
                                          <p:attrName>ppt_h</p:attrName>
                                        </p:attrNameLst>
                                      </p:cBhvr>
                                      <p:tavLst>
                                        <p:tav tm="0">
                                          <p:val>
                                            <p:fltVal val="0"/>
                                          </p:val>
                                        </p:tav>
                                        <p:tav tm="100000">
                                          <p:val>
                                            <p:strVal val="#ppt_h"/>
                                          </p:val>
                                        </p:tav>
                                      </p:tavLst>
                                    </p:anim>
                                    <p:anim calcmode="lin" valueType="num">
                                      <p:cBhvr>
                                        <p:cTn id="26" dur="2000" fill="hold"/>
                                        <p:tgtEl>
                                          <p:spTgt spid="16391"/>
                                        </p:tgtEl>
                                        <p:attrNameLst>
                                          <p:attrName>ppt_w</p:attrName>
                                        </p:attrNameLst>
                                      </p:cBhvr>
                                      <p:tavLst>
                                        <p:tav tm="0">
                                          <p:val>
                                            <p:fltVal val="0"/>
                                          </p:val>
                                        </p:tav>
                                        <p:tav tm="100000">
                                          <p:val>
                                            <p:strVal val="#ppt_w"/>
                                          </p:val>
                                        </p:tav>
                                      </p:tavLst>
                                    </p:anim>
                                  </p:childTnLst>
                                </p:cTn>
                              </p:par>
                            </p:childTnLst>
                          </p:cTn>
                        </p:par>
                        <p:par>
                          <p:cTn id="27" fill="hold" nodeType="afterGroup">
                            <p:stCondLst>
                              <p:cond delay="4000"/>
                            </p:stCondLst>
                            <p:childTnLst>
                              <p:par>
                                <p:cTn id="28" presetID="35" presetClass="entr" presetSubtype="0" fill="hold" nodeType="afterEffect">
                                  <p:stCondLst>
                                    <p:cond delay="0"/>
                                  </p:stCondLst>
                                  <p:childTnLst>
                                    <p:set>
                                      <p:cBhvr>
                                        <p:cTn id="29" dur="1" fill="hold">
                                          <p:stCondLst>
                                            <p:cond delay="0"/>
                                          </p:stCondLst>
                                        </p:cTn>
                                        <p:tgtEl>
                                          <p:spTgt spid="16390"/>
                                        </p:tgtEl>
                                        <p:attrNameLst>
                                          <p:attrName>style.visibility</p:attrName>
                                        </p:attrNameLst>
                                      </p:cBhvr>
                                      <p:to>
                                        <p:strVal val="visible"/>
                                      </p:to>
                                    </p:set>
                                    <p:animEffect transition="in" filter="fade">
                                      <p:cBhvr>
                                        <p:cTn id="30" dur="2000"/>
                                        <p:tgtEl>
                                          <p:spTgt spid="16390"/>
                                        </p:tgtEl>
                                      </p:cBhvr>
                                    </p:animEffect>
                                    <p:anim calcmode="lin" valueType="num">
                                      <p:cBhvr>
                                        <p:cTn id="31" dur="2000" fill="hold"/>
                                        <p:tgtEl>
                                          <p:spTgt spid="16390"/>
                                        </p:tgtEl>
                                        <p:attrNameLst>
                                          <p:attrName>style.rotation</p:attrName>
                                        </p:attrNameLst>
                                      </p:cBhvr>
                                      <p:tavLst>
                                        <p:tav tm="0">
                                          <p:val>
                                            <p:fltVal val="720"/>
                                          </p:val>
                                        </p:tav>
                                        <p:tav tm="100000">
                                          <p:val>
                                            <p:fltVal val="0"/>
                                          </p:val>
                                        </p:tav>
                                      </p:tavLst>
                                    </p:anim>
                                    <p:anim calcmode="lin" valueType="num">
                                      <p:cBhvr>
                                        <p:cTn id="32" dur="2000" fill="hold"/>
                                        <p:tgtEl>
                                          <p:spTgt spid="16390"/>
                                        </p:tgtEl>
                                        <p:attrNameLst>
                                          <p:attrName>ppt_h</p:attrName>
                                        </p:attrNameLst>
                                      </p:cBhvr>
                                      <p:tavLst>
                                        <p:tav tm="0">
                                          <p:val>
                                            <p:fltVal val="0"/>
                                          </p:val>
                                        </p:tav>
                                        <p:tav tm="100000">
                                          <p:val>
                                            <p:strVal val="#ppt_h"/>
                                          </p:val>
                                        </p:tav>
                                      </p:tavLst>
                                    </p:anim>
                                    <p:anim calcmode="lin" valueType="num">
                                      <p:cBhvr>
                                        <p:cTn id="33" dur="2000" fill="hold"/>
                                        <p:tgtEl>
                                          <p:spTgt spid="1639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P spid="163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381000" y="457200"/>
            <a:ext cx="8477304" cy="5891250"/>
          </a:xfrm>
          <a:gradFill flip="none">
            <a:gsLst>
              <a:gs pos="66000">
                <a:schemeClr val="bg1">
                  <a:lumMod val="95000"/>
                  <a:alpha val="0"/>
                </a:schemeClr>
              </a:gs>
              <a:gs pos="30000">
                <a:schemeClr val="dk2">
                  <a:shade val="60000"/>
                  <a:satMod val="150000"/>
                </a:schemeClr>
              </a:gs>
              <a:gs pos="100000">
                <a:schemeClr val="dk2">
                  <a:tint val="83000"/>
                  <a:satMod val="200000"/>
                </a:schemeClr>
              </a:gs>
            </a:gsLst>
            <a:path path="rect">
              <a:fillToRect l="50000" t="50000" r="50000" b="50000"/>
            </a:path>
            <a:tileRect/>
          </a:gradFill>
          <a:ln>
            <a:noFill/>
          </a:ln>
          <a:effectLst>
            <a:glow rad="228600">
              <a:schemeClr val="accent4">
                <a:satMod val="175000"/>
                <a:alpha val="40000"/>
              </a:schemeClr>
            </a:glow>
            <a:outerShdw blurRad="50800" dist="38100" dir="16200000" rotWithShape="0">
              <a:prstClr val="black">
                <a:alpha val="74000"/>
              </a:prstClr>
            </a:outerShdw>
            <a:softEdge rad="63500"/>
          </a:effectLst>
          <a:scene3d>
            <a:camera prst="orthographicFront"/>
            <a:lightRig rig="flood" dir="t"/>
          </a:scene3d>
          <a:sp3d prstMaterial="metal">
            <a:bevelT w="165100" prst="coolSlant"/>
            <a:bevelB prst="relaxedInset"/>
          </a:sp3d>
          <a:extLs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1002">
            <a:schemeClr val="dk2"/>
          </a:fillRef>
          <a:effectRef idx="2">
            <a:schemeClr val="dk1"/>
          </a:effectRef>
          <a:fontRef idx="minor">
            <a:schemeClr val="lt1"/>
          </a:fontRef>
        </p:style>
        <p:txBody>
          <a:bodyPr>
            <a:noAutofit/>
          </a:bodyPr>
          <a:lstStyle/>
          <a:p>
            <a:pPr marL="420624" indent="-384048" algn="ctr" eaLnBrk="1" fontAlgn="auto" hangingPunct="1">
              <a:spcAft>
                <a:spcPts val="0"/>
              </a:spcAft>
              <a:buFont typeface="Wingdings 2"/>
              <a:buNone/>
              <a:defRPr/>
            </a:pPr>
            <a:r>
              <a:rPr lang="ru-RU" sz="2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Віруси</a:t>
            </a:r>
            <a:r>
              <a:rPr lang="ru-RU"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sz="2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трояни</a:t>
            </a:r>
            <a:r>
              <a:rPr lang="ru-RU"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sz="2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черв’яки</a:t>
            </a:r>
            <a:r>
              <a:rPr lang="ru-RU"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та </a:t>
            </a:r>
            <a:r>
              <a:rPr lang="ru-RU" sz="2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інші</a:t>
            </a:r>
            <a:r>
              <a:rPr lang="ru-RU"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sz="2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види</a:t>
            </a:r>
            <a:r>
              <a:rPr lang="ru-RU"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sz="2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шкідливого</a:t>
            </a:r>
            <a:r>
              <a:rPr lang="ru-RU"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коду:</a:t>
            </a:r>
          </a:p>
          <a:p>
            <a:pPr marL="420624" indent="-384048" algn="ctr" eaLnBrk="1" fontAlgn="auto" hangingPunct="1">
              <a:spcAft>
                <a:spcPts val="0"/>
              </a:spcAft>
              <a:buFont typeface="Wingdings 2"/>
              <a:buNone/>
              <a:defRPr/>
            </a:pPr>
            <a:r>
              <a:rPr lang="ru-RU" sz="24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Віруси</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це</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шкідливий</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програмний</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код,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який</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заражає</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програми</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a:t>
            </a:r>
          </a:p>
          <a:p>
            <a:pPr marL="420624" indent="-384048" algn="ctr" eaLnBrk="1" fontAlgn="auto" hangingPunct="1">
              <a:spcAft>
                <a:spcPts val="0"/>
              </a:spcAft>
              <a:buFont typeface="Wingdings 2"/>
              <a:buNone/>
              <a:defRPr/>
            </a:pP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Сьогодні</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віруси</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в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класичному</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вигляді</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зустрічаються</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досить</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рідко</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a:t>
            </a:r>
          </a:p>
          <a:p>
            <a:pPr marL="420624" indent="-384048" algn="ctr" eaLnBrk="1" fontAlgn="auto" hangingPunct="1">
              <a:spcAft>
                <a:spcPts val="0"/>
              </a:spcAft>
              <a:buFont typeface="Wingdings 2"/>
              <a:buNone/>
              <a:defRPr/>
            </a:pP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Поняття</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вірус</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вже</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давно переросло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своє</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початкове</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значення</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і</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тепер</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часто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вживається</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для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позначення</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усіх</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шкідливих</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програм</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здатних</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розмножуватися</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поширюючись</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з</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комп’ютера</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на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комп’ютер</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заражаючи</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не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тільки</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окремі</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локальні</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комп’ютерні</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мережі</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а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й</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спричиняючи</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глобальні</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епідемії</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в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Інтернеті</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rPr>
              <a:t>. </a:t>
            </a:r>
            <a:endParaRPr lang="ru-RU"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dist="38100" dir="10800000" algn="r" rotWithShape="0">
                  <a:prstClr val="black">
                    <a:alpha val="40000"/>
                  </a:prstClr>
                </a:outerShdw>
              </a:effectLst>
            </a:endParaRPr>
          </a:p>
        </p:txBody>
      </p:sp>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3" descr="virus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6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571472" y="0"/>
            <a:ext cx="8229600" cy="1399032"/>
          </a:xfrm>
          <a:effectLst>
            <a:glow rad="228600">
              <a:schemeClr val="accent2">
                <a:satMod val="175000"/>
                <a:alpha val="40000"/>
              </a:schemeClr>
            </a:glow>
          </a:effectLst>
        </p:spPr>
        <p:txBody>
          <a:bodyPr/>
          <a:lstStyle/>
          <a:p>
            <a:pPr marL="484632" eaLnBrk="1" fontAlgn="auto" hangingPunct="1">
              <a:spcAft>
                <a:spcPts val="0"/>
              </a:spcAft>
              <a:defRPr/>
            </a:pPr>
            <a:r>
              <a:rPr lang="ru-RU"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2">
                      <a:satMod val="175000"/>
                      <a:alpha val="40000"/>
                    </a:schemeClr>
                  </a:glow>
                  <a:outerShdw blurRad="55000" dist="50800" dir="5400000" algn="tl">
                    <a:srgbClr val="000000">
                      <a:alpha val="33000"/>
                    </a:srgbClr>
                  </a:outerShdw>
                </a:effectLst>
              </a:rPr>
              <a:t>Результатом «</a:t>
            </a:r>
            <a:r>
              <a:rPr lang="ru-RU"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2">
                      <a:satMod val="175000"/>
                      <a:alpha val="40000"/>
                    </a:schemeClr>
                  </a:glow>
                  <a:outerShdw blurRad="55000" dist="50800" dir="5400000" algn="tl">
                    <a:srgbClr val="000000">
                      <a:alpha val="33000"/>
                    </a:srgbClr>
                  </a:outerShdw>
                </a:effectLst>
              </a:rPr>
              <a:t>роботи</a:t>
            </a:r>
            <a:r>
              <a:rPr lang="ru-RU"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2">
                      <a:satMod val="175000"/>
                      <a:alpha val="40000"/>
                    </a:schemeClr>
                  </a:glow>
                  <a:outerShdw blurRad="55000" dist="50800" dir="5400000" algn="tl">
                    <a:srgbClr val="000000">
                      <a:alpha val="33000"/>
                    </a:srgbClr>
                  </a:outerShdw>
                </a:effectLst>
              </a:rPr>
              <a:t>» </a:t>
            </a:r>
            <a:r>
              <a:rPr lang="ru-RU"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2">
                      <a:satMod val="175000"/>
                      <a:alpha val="40000"/>
                    </a:schemeClr>
                  </a:glow>
                  <a:outerShdw blurRad="38100" dist="38100" dir="7020000" algn="tl">
                    <a:srgbClr val="000000">
                      <a:alpha val="35000"/>
                    </a:srgbClr>
                  </a:outerShdw>
                </a:effectLst>
              </a:rPr>
              <a:t>вірусу</a:t>
            </a:r>
            <a:r>
              <a:rPr lang="ru-RU"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2">
                      <a:satMod val="175000"/>
                      <a:alpha val="40000"/>
                    </a:schemeClr>
                  </a:glow>
                  <a:outerShdw blurRad="55000" dist="50800" dir="5400000" algn="tl">
                    <a:srgbClr val="000000">
                      <a:alpha val="33000"/>
                    </a:srgbClr>
                  </a:outerShdw>
                </a:effectLst>
              </a:rPr>
              <a:t> </a:t>
            </a:r>
            <a:r>
              <a:rPr lang="ru-RU"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2">
                      <a:satMod val="175000"/>
                      <a:alpha val="40000"/>
                    </a:schemeClr>
                  </a:glow>
                  <a:outerShdw blurRad="55000" dist="50800" dir="5400000" algn="tl">
                    <a:srgbClr val="000000">
                      <a:alpha val="33000"/>
                    </a:srgbClr>
                  </a:outerShdw>
                </a:effectLst>
              </a:rPr>
              <a:t>може</a:t>
            </a:r>
            <a:r>
              <a:rPr lang="ru-RU"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2">
                      <a:satMod val="175000"/>
                      <a:alpha val="40000"/>
                    </a:schemeClr>
                  </a:glow>
                  <a:outerShdw blurRad="55000" dist="50800" dir="5400000" algn="tl">
                    <a:srgbClr val="000000">
                      <a:alpha val="33000"/>
                    </a:srgbClr>
                  </a:outerShdw>
                </a:effectLst>
              </a:rPr>
              <a:t> бути:</a:t>
            </a:r>
            <a:endParaRPr lang="ru-RU"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2">
                    <a:satMod val="175000"/>
                    <a:alpha val="40000"/>
                  </a:schemeClr>
                </a:glow>
                <a:outerShdw blurRad="55000" dist="50800" dir="5400000" algn="tl">
                  <a:srgbClr val="000000">
                    <a:alpha val="33000"/>
                  </a:srgbClr>
                </a:outerShdw>
              </a:effectLst>
            </a:endParaRPr>
          </a:p>
        </p:txBody>
      </p:sp>
      <p:sp>
        <p:nvSpPr>
          <p:cNvPr id="3" name="Содержимое 2"/>
          <p:cNvSpPr>
            <a:spLocks noGrp="1"/>
          </p:cNvSpPr>
          <p:nvPr>
            <p:ph idx="1"/>
          </p:nvPr>
        </p:nvSpPr>
        <p:spPr>
          <a:xfrm>
            <a:off x="285720" y="1428736"/>
            <a:ext cx="8658196" cy="5429264"/>
          </a:xfrm>
          <a:solidFill>
            <a:srgbClr val="00B050">
              <a:alpha val="47000"/>
            </a:srgbClr>
          </a:solidFill>
          <a:ln>
            <a:noFill/>
          </a:ln>
          <a:effectLst>
            <a:glow rad="228600">
              <a:schemeClr val="accent5">
                <a:satMod val="175000"/>
                <a:alpha val="40000"/>
              </a:schemeClr>
            </a:glow>
            <a:softEdge rad="63500"/>
          </a:effectLst>
          <a:scene3d>
            <a:camera prst="orthographicFront"/>
            <a:lightRig rig="threePt" dir="t"/>
          </a:scene3d>
          <a:sp3d>
            <a:bevelT w="101600" prst="riblet"/>
          </a:sp3d>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rmAutofit lnSpcReduction="10000"/>
          </a:bodyPr>
          <a:lstStyle/>
          <a:p>
            <a:pPr marL="448056" indent="-384048" algn="ctr" eaLnBrk="1" fontAlgn="auto" hangingPunct="1">
              <a:spcAft>
                <a:spcPts val="0"/>
              </a:spcAft>
              <a:buFont typeface="Wingdings 2"/>
              <a:buNone/>
              <a:defRPr/>
            </a:pP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Відносно нешкідливі втручання в роботу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комп’ютера</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наприклад</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злий</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жарт, коли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екран</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гасне</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і</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показується</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повідомлення</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що</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Ваш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жорсткий</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диск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пошкоджений</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a:t>
            </a:r>
          </a:p>
          <a:p>
            <a:pPr marL="448056" indent="-384048" algn="ctr" eaLnBrk="1" fontAlgn="auto" hangingPunct="1">
              <a:spcAft>
                <a:spcPts val="0"/>
              </a:spcAft>
              <a:buFont typeface="Wingdings 2"/>
              <a:buNone/>
              <a:defRPr/>
            </a:pP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завдання</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реальної</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шкоди</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наприклад</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коли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змінюються</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або</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стираються</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важливі</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файли</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a:t>
            </a:r>
          </a:p>
          <a:p>
            <a:pPr marL="448056" indent="-384048" algn="ctr" eaLnBrk="1" fontAlgn="auto" hangingPunct="1">
              <a:spcAft>
                <a:spcPts val="0"/>
              </a:spcAft>
              <a:buFont typeface="Wingdings 2"/>
              <a:buNone/>
              <a:defRPr/>
            </a:pP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a:t>
            </a:r>
            <a:r>
              <a:rPr lang="ru-RU" b="1" spc="50" dirty="0" err="1" smtClean="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rPr>
              <a:t>кібер-злочин</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 коли за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допомогою</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троянських</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програм</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зловмисники</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отримують</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доступ до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номерів</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Ваших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кредитних</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карток</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паролів</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доступу та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іншої</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конфіденційної</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інформації</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a:t>
            </a:r>
          </a:p>
          <a:p>
            <a:pPr marL="448056" indent="-384048" algn="ctr" eaLnBrk="1" fontAlgn="auto" hangingPunct="1">
              <a:spcAft>
                <a:spcPts val="0"/>
              </a:spcAft>
              <a:buFont typeface="Wingdings 2"/>
              <a:buNone/>
              <a:defRPr/>
            </a:pP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528</TotalTime>
  <Words>1905</Words>
  <Application>Microsoft Office PowerPoint</Application>
  <PresentationFormat>Экран (4:3)</PresentationFormat>
  <Paragraphs>174</Paragraphs>
  <Slides>26</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26</vt:i4>
      </vt:variant>
    </vt:vector>
  </HeadingPairs>
  <TitlesOfParts>
    <vt:vector size="34" baseType="lpstr">
      <vt:lpstr>Arial</vt:lpstr>
      <vt:lpstr>Verdana</vt:lpstr>
      <vt:lpstr>Wingdings 2</vt:lpstr>
      <vt:lpstr>Calibri</vt:lpstr>
      <vt:lpstr>Wingdings</vt:lpstr>
      <vt:lpstr>Arial Black</vt:lpstr>
      <vt:lpstr>Aparajita</vt:lpstr>
      <vt:lpstr>Аспект</vt:lpstr>
      <vt:lpstr>                                      Інтернет та інформаційна безпека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Результатом «роботи» вірусу може бути: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Я</dc:creator>
  <cp:lastModifiedBy>Admin</cp:lastModifiedBy>
  <cp:revision>39</cp:revision>
  <cp:lastPrinted>1601-01-01T00:00:00Z</cp:lastPrinted>
  <dcterms:created xsi:type="dcterms:W3CDTF">1601-01-01T00:00:00Z</dcterms:created>
  <dcterms:modified xsi:type="dcterms:W3CDTF">2014-05-16T12:15:14Z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